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40.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4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47.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0.xml" ContentType="application/vnd.openxmlformats-officedocument.presentationml.slide+xml"/>
  <Override PartName="/ppt/slides/slide39.xml" ContentType="application/vnd.openxmlformats-officedocument.presentationml.slide+xml"/>
  <Override PartName="/ppt/slides/slide22.xml" ContentType="application/vnd.openxmlformats-officedocument.presentationml.slide+xml"/>
  <Override PartName="/ppt/slides/slide48.xml" ContentType="application/vnd.openxmlformats-officedocument.presentationml.slide+xml"/>
  <Override PartName="/ppt/slides/slide45.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1.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2.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3.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Slides/notesSlide47.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slideLayouts/slideLayout1.xml" ContentType="application/vnd.openxmlformats-officedocument.presentationml.slideLayout+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9.xml" ContentType="application/vnd.openxmlformats-officedocument.presentationml.notesSlide+xml"/>
  <Override PartName="/ppt/notesSlides/notesSlide44.xml" ContentType="application/vnd.openxmlformats-officedocument.presentationml.notesSlide+xml"/>
  <Override PartName="/ppt/notesSlides/notesSlide21.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29.xml" ContentType="application/vnd.openxmlformats-officedocument.presentationml.notesSlide+xml"/>
  <Override PartName="/ppt/notesSlides/notesSlide20.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41.xml" ContentType="application/vnd.openxmlformats-officedocument.presentationml.notesSlide+xml"/>
  <Override PartName="/ppt/notesSlides/notesSlide37.xml" ContentType="application/vnd.openxmlformats-officedocument.presentationml.notesSlide+xml"/>
  <Override PartName="/ppt/notesSlides/notesSlide40.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30.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33.xml" ContentType="application/vnd.openxmlformats-officedocument.presentationml.notesSlid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xml" ContentType="application/vnd.openxmlformats-officedocument.theme+xml"/>
  <Override PartName="/ppt/handoutMasters/handoutMaster1.xml" ContentType="application/vnd.openxmlformats-officedocument.presentationml.handoutMaster+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Masters/notesMaster1.xml" ContentType="application/vnd.openxmlformats-officedocument.presentationml.notesMaster+xml"/>
  <Override PartName="/ppt/diagrams/layout3.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diagrams/drawing2.xml" ContentType="application/vnd.ms-office.drawingml.diagramDrawing+xml"/>
  <Override PartName="/ppt/diagrams/colors2.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443" r:id="rId2"/>
    <p:sldId id="454" r:id="rId3"/>
    <p:sldId id="445" r:id="rId4"/>
    <p:sldId id="307" r:id="rId5"/>
    <p:sldId id="310" r:id="rId6"/>
    <p:sldId id="398" r:id="rId7"/>
    <p:sldId id="442" r:id="rId8"/>
    <p:sldId id="261" r:id="rId9"/>
    <p:sldId id="399" r:id="rId10"/>
    <p:sldId id="431" r:id="rId11"/>
    <p:sldId id="378" r:id="rId12"/>
    <p:sldId id="361" r:id="rId13"/>
    <p:sldId id="263" r:id="rId14"/>
    <p:sldId id="262" r:id="rId15"/>
    <p:sldId id="401" r:id="rId16"/>
    <p:sldId id="268" r:id="rId17"/>
    <p:sldId id="312" r:id="rId18"/>
    <p:sldId id="453" r:id="rId19"/>
    <p:sldId id="362" r:id="rId20"/>
    <p:sldId id="434" r:id="rId21"/>
    <p:sldId id="427" r:id="rId22"/>
    <p:sldId id="346" r:id="rId23"/>
    <p:sldId id="433" r:id="rId24"/>
    <p:sldId id="446" r:id="rId25"/>
    <p:sldId id="405" r:id="rId26"/>
    <p:sldId id="406" r:id="rId27"/>
    <p:sldId id="407" r:id="rId28"/>
    <p:sldId id="369" r:id="rId29"/>
    <p:sldId id="326" r:id="rId30"/>
    <p:sldId id="274" r:id="rId31"/>
    <p:sldId id="281" r:id="rId32"/>
    <p:sldId id="337" r:id="rId33"/>
    <p:sldId id="338" r:id="rId34"/>
    <p:sldId id="391" r:id="rId35"/>
    <p:sldId id="393" r:id="rId36"/>
    <p:sldId id="451" r:id="rId37"/>
    <p:sldId id="318" r:id="rId38"/>
    <p:sldId id="424" r:id="rId39"/>
    <p:sldId id="426" r:id="rId40"/>
    <p:sldId id="425" r:id="rId41"/>
    <p:sldId id="438" r:id="rId42"/>
    <p:sldId id="428" r:id="rId43"/>
    <p:sldId id="377" r:id="rId44"/>
    <p:sldId id="447" r:id="rId45"/>
    <p:sldId id="448" r:id="rId46"/>
    <p:sldId id="449" r:id="rId47"/>
    <p:sldId id="450" r:id="rId48"/>
    <p:sldId id="45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B1ADADFB-DFF9-F54A-8A6D-CC11FCAF95C8}">
          <p14:sldIdLst>
            <p14:sldId id="443"/>
            <p14:sldId id="444"/>
            <p14:sldId id="445"/>
            <p14:sldId id="307"/>
            <p14:sldId id="310"/>
            <p14:sldId id="398"/>
            <p14:sldId id="442"/>
            <p14:sldId id="261"/>
            <p14:sldId id="399"/>
            <p14:sldId id="431"/>
            <p14:sldId id="378"/>
            <p14:sldId id="361"/>
            <p14:sldId id="263"/>
            <p14:sldId id="262"/>
            <p14:sldId id="401"/>
            <p14:sldId id="268"/>
            <p14:sldId id="312"/>
            <p14:sldId id="453"/>
            <p14:sldId id="362"/>
            <p14:sldId id="434"/>
            <p14:sldId id="427"/>
            <p14:sldId id="346"/>
            <p14:sldId id="433"/>
            <p14:sldId id="446"/>
            <p14:sldId id="405"/>
            <p14:sldId id="406"/>
            <p14:sldId id="407"/>
            <p14:sldId id="369"/>
            <p14:sldId id="326"/>
            <p14:sldId id="274"/>
            <p14:sldId id="281"/>
            <p14:sldId id="337"/>
            <p14:sldId id="338"/>
            <p14:sldId id="391"/>
            <p14:sldId id="393"/>
            <p14:sldId id="451"/>
            <p14:sldId id="318"/>
            <p14:sldId id="424"/>
            <p14:sldId id="426"/>
            <p14:sldId id="425"/>
            <p14:sldId id="438"/>
            <p14:sldId id="428"/>
            <p14:sldId id="377"/>
            <p14:sldId id="447"/>
            <p14:sldId id="448"/>
            <p14:sldId id="449"/>
            <p14:sldId id="450"/>
            <p14:sldId id="452"/>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4" autoAdjust="0"/>
    <p:restoredTop sz="77016" autoAdjust="0"/>
  </p:normalViewPr>
  <p:slideViewPr>
    <p:cSldViewPr snapToGrid="0" snapToObjects="1">
      <p:cViewPr varScale="1">
        <p:scale>
          <a:sx n="55" d="100"/>
          <a:sy n="55" d="100"/>
        </p:scale>
        <p:origin x="-1224" y="-96"/>
      </p:cViewPr>
      <p:guideLst>
        <p:guide orient="horz" pos="2160"/>
        <p:guide pos="3840"/>
      </p:guideLst>
    </p:cSldViewPr>
  </p:slideViewPr>
  <p:outlineViewPr>
    <p:cViewPr>
      <p:scale>
        <a:sx n="33" d="100"/>
        <a:sy n="33" d="100"/>
      </p:scale>
      <p:origin x="0" y="-54288"/>
    </p:cViewPr>
  </p:outlineViewPr>
  <p:notesTextViewPr>
    <p:cViewPr>
      <p:scale>
        <a:sx n="114" d="100"/>
        <a:sy n="114" d="100"/>
      </p:scale>
      <p:origin x="0" y="0"/>
    </p:cViewPr>
  </p:notesTextViewPr>
  <p:sorterViewPr>
    <p:cViewPr>
      <p:scale>
        <a:sx n="100" d="100"/>
        <a:sy n="100" d="100"/>
      </p:scale>
      <p:origin x="0" y="-11208"/>
    </p:cViewPr>
  </p:sorterViewPr>
  <p:notesViewPr>
    <p:cSldViewPr snapToGrid="0" snapToObjects="1">
      <p:cViewPr>
        <p:scale>
          <a:sx n="100" d="100"/>
          <a:sy n="100" d="100"/>
        </p:scale>
        <p:origin x="-1890" y="15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2593FC-0917-E94E-9FD2-7E9A041A6B28}"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ED0FE552-4E6F-4F46-980A-A7319D6AD008}">
      <dgm:prSet phldrT="[Text]"/>
      <dgm:spPr/>
      <dgm:t>
        <a:bodyPr/>
        <a:lstStyle/>
        <a:p>
          <a:r>
            <a:rPr lang="en-US" dirty="0" smtClean="0"/>
            <a:t>Stress Response</a:t>
          </a:r>
          <a:endParaRPr lang="en-US" dirty="0"/>
        </a:p>
      </dgm:t>
    </dgm:pt>
    <dgm:pt modelId="{2EBA1716-F5FA-FB4D-BCF7-98C9D91D458D}" type="parTrans" cxnId="{9CB9F5F1-E9C1-FB4D-87B1-9359A55F111D}">
      <dgm:prSet/>
      <dgm:spPr/>
      <dgm:t>
        <a:bodyPr/>
        <a:lstStyle/>
        <a:p>
          <a:endParaRPr lang="en-US"/>
        </a:p>
      </dgm:t>
    </dgm:pt>
    <dgm:pt modelId="{E2176A79-89A2-5245-ABA4-224F1ECB06C7}" type="sibTrans" cxnId="{9CB9F5F1-E9C1-FB4D-87B1-9359A55F111D}">
      <dgm:prSet/>
      <dgm:spPr/>
      <dgm:t>
        <a:bodyPr/>
        <a:lstStyle/>
        <a:p>
          <a:endParaRPr lang="en-US"/>
        </a:p>
      </dgm:t>
    </dgm:pt>
    <dgm:pt modelId="{BE622812-3B5C-6740-80CE-3601B088C867}">
      <dgm:prSet phldrT="[Text]"/>
      <dgm:spPr/>
      <dgm:t>
        <a:bodyPr/>
        <a:lstStyle/>
        <a:p>
          <a:r>
            <a:rPr lang="en-US" dirty="0" smtClean="0"/>
            <a:t>Stressor</a:t>
          </a:r>
          <a:endParaRPr lang="en-US" dirty="0"/>
        </a:p>
      </dgm:t>
    </dgm:pt>
    <dgm:pt modelId="{E7B3BB2D-F8D2-1D47-9451-925BF38BC59D}" type="parTrans" cxnId="{D30C9CB7-6B18-AF4F-827A-E558701A8CC3}">
      <dgm:prSet/>
      <dgm:spPr/>
      <dgm:t>
        <a:bodyPr/>
        <a:lstStyle/>
        <a:p>
          <a:endParaRPr lang="en-US"/>
        </a:p>
      </dgm:t>
    </dgm:pt>
    <dgm:pt modelId="{EBEBE11C-EB9E-1945-8136-BC0CCDB84BB1}" type="sibTrans" cxnId="{D30C9CB7-6B18-AF4F-827A-E558701A8CC3}">
      <dgm:prSet/>
      <dgm:spPr/>
      <dgm:t>
        <a:bodyPr/>
        <a:lstStyle/>
        <a:p>
          <a:endParaRPr lang="en-US"/>
        </a:p>
      </dgm:t>
    </dgm:pt>
    <dgm:pt modelId="{F0EB3B27-38EB-DE48-A7C0-3DD68C6AE20E}">
      <dgm:prSet phldrT="[Text]"/>
      <dgm:spPr/>
      <dgm:t>
        <a:bodyPr/>
        <a:lstStyle/>
        <a:p>
          <a:r>
            <a:rPr lang="en-US" dirty="0" smtClean="0"/>
            <a:t>Weaken</a:t>
          </a:r>
          <a:endParaRPr lang="en-US" dirty="0"/>
        </a:p>
      </dgm:t>
    </dgm:pt>
    <dgm:pt modelId="{F25E1FAF-D71A-394C-A044-7DD8C8947A49}" type="parTrans" cxnId="{ED82877E-521C-A747-9441-EC399357606F}">
      <dgm:prSet/>
      <dgm:spPr/>
      <dgm:t>
        <a:bodyPr/>
        <a:lstStyle/>
        <a:p>
          <a:endParaRPr lang="en-US"/>
        </a:p>
      </dgm:t>
    </dgm:pt>
    <dgm:pt modelId="{89E593BF-1B5D-8B48-B45E-2D2CFC92617D}" type="sibTrans" cxnId="{ED82877E-521C-A747-9441-EC399357606F}">
      <dgm:prSet/>
      <dgm:spPr/>
      <dgm:t>
        <a:bodyPr/>
        <a:lstStyle/>
        <a:p>
          <a:endParaRPr lang="en-US"/>
        </a:p>
      </dgm:t>
    </dgm:pt>
    <dgm:pt modelId="{0114B781-FE67-524C-97F7-26740951F72D}">
      <dgm:prSet phldrT="[Text]"/>
      <dgm:spPr/>
      <dgm:t>
        <a:bodyPr/>
        <a:lstStyle/>
        <a:p>
          <a:r>
            <a:rPr lang="en-US" dirty="0" smtClean="0"/>
            <a:t>Strengthen</a:t>
          </a:r>
          <a:endParaRPr lang="en-US" dirty="0"/>
        </a:p>
      </dgm:t>
    </dgm:pt>
    <dgm:pt modelId="{38F4E917-070A-6C47-B6A6-1BB10CD98F38}" type="parTrans" cxnId="{DBB0CC86-C472-9243-931F-4E29A69120FB}">
      <dgm:prSet/>
      <dgm:spPr/>
      <dgm:t>
        <a:bodyPr/>
        <a:lstStyle/>
        <a:p>
          <a:endParaRPr lang="en-US"/>
        </a:p>
      </dgm:t>
    </dgm:pt>
    <dgm:pt modelId="{7351E2CC-70CD-6348-918B-1FA729A2AA73}" type="sibTrans" cxnId="{DBB0CC86-C472-9243-931F-4E29A69120FB}">
      <dgm:prSet/>
      <dgm:spPr/>
      <dgm:t>
        <a:bodyPr/>
        <a:lstStyle/>
        <a:p>
          <a:endParaRPr lang="en-US"/>
        </a:p>
      </dgm:t>
    </dgm:pt>
    <dgm:pt modelId="{C3A656AF-4BB2-2346-9B94-76969FA7B789}" type="pres">
      <dgm:prSet presAssocID="{D12593FC-0917-E94E-9FD2-7E9A041A6B28}" presName="Name0" presStyleCnt="0">
        <dgm:presLayoutVars>
          <dgm:chMax val="1"/>
          <dgm:chPref val="1"/>
          <dgm:dir/>
          <dgm:animOne val="branch"/>
          <dgm:animLvl val="lvl"/>
        </dgm:presLayoutVars>
      </dgm:prSet>
      <dgm:spPr/>
      <dgm:t>
        <a:bodyPr/>
        <a:lstStyle/>
        <a:p>
          <a:endParaRPr lang="en-US"/>
        </a:p>
      </dgm:t>
    </dgm:pt>
    <dgm:pt modelId="{963F4CD7-EC68-3D4C-A6B7-0AB38BE4997E}" type="pres">
      <dgm:prSet presAssocID="{ED0FE552-4E6F-4F46-980A-A7319D6AD008}" presName="singleCycle" presStyleCnt="0"/>
      <dgm:spPr/>
    </dgm:pt>
    <dgm:pt modelId="{ACC1CD5F-B797-8E4B-B966-7F53F0B05A2D}" type="pres">
      <dgm:prSet presAssocID="{ED0FE552-4E6F-4F46-980A-A7319D6AD008}" presName="singleCenter" presStyleLbl="node1" presStyleIdx="0" presStyleCnt="4" custScaleX="92189" custScaleY="92780" custLinFactNeighborX="-20593" custLinFactNeighborY="-10424">
        <dgm:presLayoutVars>
          <dgm:chMax val="7"/>
          <dgm:chPref val="7"/>
        </dgm:presLayoutVars>
      </dgm:prSet>
      <dgm:spPr/>
      <dgm:t>
        <a:bodyPr/>
        <a:lstStyle/>
        <a:p>
          <a:endParaRPr lang="en-US"/>
        </a:p>
      </dgm:t>
    </dgm:pt>
    <dgm:pt modelId="{1F339885-3C38-7F41-9CE7-731DC39933B9}" type="pres">
      <dgm:prSet presAssocID="{E7B3BB2D-F8D2-1D47-9451-925BF38BC59D}" presName="Name56" presStyleLbl="parChTrans1D2" presStyleIdx="0" presStyleCnt="3"/>
      <dgm:spPr/>
      <dgm:t>
        <a:bodyPr/>
        <a:lstStyle/>
        <a:p>
          <a:endParaRPr lang="en-US"/>
        </a:p>
      </dgm:t>
    </dgm:pt>
    <dgm:pt modelId="{35A98059-314F-5A43-BBB1-730E00D39F64}" type="pres">
      <dgm:prSet presAssocID="{BE622812-3B5C-6740-80CE-3601B088C867}" presName="text0" presStyleLbl="node1" presStyleIdx="1" presStyleCnt="4" custScaleX="135264" custScaleY="128983" custRadScaleRad="134054" custRadScaleInc="-134110">
        <dgm:presLayoutVars>
          <dgm:bulletEnabled val="1"/>
        </dgm:presLayoutVars>
      </dgm:prSet>
      <dgm:spPr/>
      <dgm:t>
        <a:bodyPr/>
        <a:lstStyle/>
        <a:p>
          <a:endParaRPr lang="en-US"/>
        </a:p>
      </dgm:t>
    </dgm:pt>
    <dgm:pt modelId="{F6BF59B1-544D-7E4B-A3C9-E75055562EE5}" type="pres">
      <dgm:prSet presAssocID="{F25E1FAF-D71A-394C-A044-7DD8C8947A49}" presName="Name56" presStyleLbl="parChTrans1D2" presStyleIdx="1" presStyleCnt="3"/>
      <dgm:spPr/>
      <dgm:t>
        <a:bodyPr/>
        <a:lstStyle/>
        <a:p>
          <a:endParaRPr lang="en-US"/>
        </a:p>
      </dgm:t>
    </dgm:pt>
    <dgm:pt modelId="{DD052CB2-894A-AE47-AFD5-337B110B05CD}" type="pres">
      <dgm:prSet presAssocID="{F0EB3B27-38EB-DE48-A7C0-3DD68C6AE20E}" presName="text0" presStyleLbl="node1" presStyleIdx="2" presStyleCnt="4" custScaleX="114185" custScaleY="118961" custRadScaleRad="87947" custRadScaleInc="-11816">
        <dgm:presLayoutVars>
          <dgm:bulletEnabled val="1"/>
        </dgm:presLayoutVars>
      </dgm:prSet>
      <dgm:spPr/>
      <dgm:t>
        <a:bodyPr/>
        <a:lstStyle/>
        <a:p>
          <a:endParaRPr lang="en-US"/>
        </a:p>
      </dgm:t>
    </dgm:pt>
    <dgm:pt modelId="{4EEC2A4A-5D80-2446-86E1-C8CFCC65BE58}" type="pres">
      <dgm:prSet presAssocID="{38F4E917-070A-6C47-B6A6-1BB10CD98F38}" presName="Name56" presStyleLbl="parChTrans1D2" presStyleIdx="2" presStyleCnt="3"/>
      <dgm:spPr/>
      <dgm:t>
        <a:bodyPr/>
        <a:lstStyle/>
        <a:p>
          <a:endParaRPr lang="en-US"/>
        </a:p>
      </dgm:t>
    </dgm:pt>
    <dgm:pt modelId="{1D07A876-A001-3846-BE1F-74B76F078CD5}" type="pres">
      <dgm:prSet presAssocID="{0114B781-FE67-524C-97F7-26740951F72D}" presName="text0" presStyleLbl="node1" presStyleIdx="3" presStyleCnt="4" custScaleX="122011" custScaleY="117273" custRadScaleRad="94571" custRadScaleInc="299601">
        <dgm:presLayoutVars>
          <dgm:bulletEnabled val="1"/>
        </dgm:presLayoutVars>
      </dgm:prSet>
      <dgm:spPr/>
      <dgm:t>
        <a:bodyPr/>
        <a:lstStyle/>
        <a:p>
          <a:endParaRPr lang="en-US"/>
        </a:p>
      </dgm:t>
    </dgm:pt>
  </dgm:ptLst>
  <dgm:cxnLst>
    <dgm:cxn modelId="{2A42E6B6-A850-BA47-A062-F3F491FA6B08}" type="presOf" srcId="{0114B781-FE67-524C-97F7-26740951F72D}" destId="{1D07A876-A001-3846-BE1F-74B76F078CD5}" srcOrd="0" destOrd="0" presId="urn:microsoft.com/office/officeart/2008/layout/RadialCluster"/>
    <dgm:cxn modelId="{A71A7BCB-09CB-C64F-95C0-631D402C946D}" type="presOf" srcId="{D12593FC-0917-E94E-9FD2-7E9A041A6B28}" destId="{C3A656AF-4BB2-2346-9B94-76969FA7B789}" srcOrd="0" destOrd="0" presId="urn:microsoft.com/office/officeart/2008/layout/RadialCluster"/>
    <dgm:cxn modelId="{A30130BB-2B95-F341-AA18-D71FBE86FD13}" type="presOf" srcId="{F25E1FAF-D71A-394C-A044-7DD8C8947A49}" destId="{F6BF59B1-544D-7E4B-A3C9-E75055562EE5}" srcOrd="0" destOrd="0" presId="urn:microsoft.com/office/officeart/2008/layout/RadialCluster"/>
    <dgm:cxn modelId="{ED82877E-521C-A747-9441-EC399357606F}" srcId="{ED0FE552-4E6F-4F46-980A-A7319D6AD008}" destId="{F0EB3B27-38EB-DE48-A7C0-3DD68C6AE20E}" srcOrd="1" destOrd="0" parTransId="{F25E1FAF-D71A-394C-A044-7DD8C8947A49}" sibTransId="{89E593BF-1B5D-8B48-B45E-2D2CFC92617D}"/>
    <dgm:cxn modelId="{DCA4172A-08E8-8748-A44C-FC6B638F42E9}" type="presOf" srcId="{E7B3BB2D-F8D2-1D47-9451-925BF38BC59D}" destId="{1F339885-3C38-7F41-9CE7-731DC39933B9}" srcOrd="0" destOrd="0" presId="urn:microsoft.com/office/officeart/2008/layout/RadialCluster"/>
    <dgm:cxn modelId="{49798E10-DC96-EE40-BDA3-F97F948161AF}" type="presOf" srcId="{BE622812-3B5C-6740-80CE-3601B088C867}" destId="{35A98059-314F-5A43-BBB1-730E00D39F64}" srcOrd="0" destOrd="0" presId="urn:microsoft.com/office/officeart/2008/layout/RadialCluster"/>
    <dgm:cxn modelId="{DBB0CC86-C472-9243-931F-4E29A69120FB}" srcId="{ED0FE552-4E6F-4F46-980A-A7319D6AD008}" destId="{0114B781-FE67-524C-97F7-26740951F72D}" srcOrd="2" destOrd="0" parTransId="{38F4E917-070A-6C47-B6A6-1BB10CD98F38}" sibTransId="{7351E2CC-70CD-6348-918B-1FA729A2AA73}"/>
    <dgm:cxn modelId="{99CB3C24-8A5D-3644-BD21-872D3B770946}" type="presOf" srcId="{F0EB3B27-38EB-DE48-A7C0-3DD68C6AE20E}" destId="{DD052CB2-894A-AE47-AFD5-337B110B05CD}" srcOrd="0" destOrd="0" presId="urn:microsoft.com/office/officeart/2008/layout/RadialCluster"/>
    <dgm:cxn modelId="{850A6C66-AA94-6146-907E-740989DB4534}" type="presOf" srcId="{38F4E917-070A-6C47-B6A6-1BB10CD98F38}" destId="{4EEC2A4A-5D80-2446-86E1-C8CFCC65BE58}" srcOrd="0" destOrd="0" presId="urn:microsoft.com/office/officeart/2008/layout/RadialCluster"/>
    <dgm:cxn modelId="{D30C9CB7-6B18-AF4F-827A-E558701A8CC3}" srcId="{ED0FE552-4E6F-4F46-980A-A7319D6AD008}" destId="{BE622812-3B5C-6740-80CE-3601B088C867}" srcOrd="0" destOrd="0" parTransId="{E7B3BB2D-F8D2-1D47-9451-925BF38BC59D}" sibTransId="{EBEBE11C-EB9E-1945-8136-BC0CCDB84BB1}"/>
    <dgm:cxn modelId="{F7C18855-8C64-A44E-83F4-AE43F47B6F4F}" type="presOf" srcId="{ED0FE552-4E6F-4F46-980A-A7319D6AD008}" destId="{ACC1CD5F-B797-8E4B-B966-7F53F0B05A2D}" srcOrd="0" destOrd="0" presId="urn:microsoft.com/office/officeart/2008/layout/RadialCluster"/>
    <dgm:cxn modelId="{9CB9F5F1-E9C1-FB4D-87B1-9359A55F111D}" srcId="{D12593FC-0917-E94E-9FD2-7E9A041A6B28}" destId="{ED0FE552-4E6F-4F46-980A-A7319D6AD008}" srcOrd="0" destOrd="0" parTransId="{2EBA1716-F5FA-FB4D-BCF7-98C9D91D458D}" sibTransId="{E2176A79-89A2-5245-ABA4-224F1ECB06C7}"/>
    <dgm:cxn modelId="{7072A044-1DFE-CB4F-8392-6C05B96F57C9}" type="presParOf" srcId="{C3A656AF-4BB2-2346-9B94-76969FA7B789}" destId="{963F4CD7-EC68-3D4C-A6B7-0AB38BE4997E}" srcOrd="0" destOrd="0" presId="urn:microsoft.com/office/officeart/2008/layout/RadialCluster"/>
    <dgm:cxn modelId="{441D7B81-13E7-0E42-8280-A7ADB6D2922A}" type="presParOf" srcId="{963F4CD7-EC68-3D4C-A6B7-0AB38BE4997E}" destId="{ACC1CD5F-B797-8E4B-B966-7F53F0B05A2D}" srcOrd="0" destOrd="0" presId="urn:microsoft.com/office/officeart/2008/layout/RadialCluster"/>
    <dgm:cxn modelId="{0D0EBF97-6D49-9E43-B87D-2DE73CB5E981}" type="presParOf" srcId="{963F4CD7-EC68-3D4C-A6B7-0AB38BE4997E}" destId="{1F339885-3C38-7F41-9CE7-731DC39933B9}" srcOrd="1" destOrd="0" presId="urn:microsoft.com/office/officeart/2008/layout/RadialCluster"/>
    <dgm:cxn modelId="{93F58722-4944-594D-A5FE-2CAE2B3E43B5}" type="presParOf" srcId="{963F4CD7-EC68-3D4C-A6B7-0AB38BE4997E}" destId="{35A98059-314F-5A43-BBB1-730E00D39F64}" srcOrd="2" destOrd="0" presId="urn:microsoft.com/office/officeart/2008/layout/RadialCluster"/>
    <dgm:cxn modelId="{FE4B7E5E-9687-2A4B-B1B5-E29DB210EF60}" type="presParOf" srcId="{963F4CD7-EC68-3D4C-A6B7-0AB38BE4997E}" destId="{F6BF59B1-544D-7E4B-A3C9-E75055562EE5}" srcOrd="3" destOrd="0" presId="urn:microsoft.com/office/officeart/2008/layout/RadialCluster"/>
    <dgm:cxn modelId="{D536D04C-008A-C149-83C4-A54D53BF0C3D}" type="presParOf" srcId="{963F4CD7-EC68-3D4C-A6B7-0AB38BE4997E}" destId="{DD052CB2-894A-AE47-AFD5-337B110B05CD}" srcOrd="4" destOrd="0" presId="urn:microsoft.com/office/officeart/2008/layout/RadialCluster"/>
    <dgm:cxn modelId="{DEAE2CF2-C8FB-CD4A-8286-BB58E8EF6EB8}" type="presParOf" srcId="{963F4CD7-EC68-3D4C-A6B7-0AB38BE4997E}" destId="{4EEC2A4A-5D80-2446-86E1-C8CFCC65BE58}" srcOrd="5" destOrd="0" presId="urn:microsoft.com/office/officeart/2008/layout/RadialCluster"/>
    <dgm:cxn modelId="{90231A97-DACD-C943-A81D-2EF9EF0A1BF5}" type="presParOf" srcId="{963F4CD7-EC68-3D4C-A6B7-0AB38BE4997E}" destId="{1D07A876-A001-3846-BE1F-74B76F078CD5}" srcOrd="6" destOrd="0" presId="urn:microsoft.com/office/officeart/2008/layout/RadialCluster"/>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6DBDB8-9521-7642-8391-AB7F66171F06}" type="doc">
      <dgm:prSet loTypeId="urn:microsoft.com/office/officeart/2005/8/layout/vList6" loCatId="" qsTypeId="urn:microsoft.com/office/officeart/2005/8/quickstyle/simple4" qsCatId="simple" csTypeId="urn:microsoft.com/office/officeart/2005/8/colors/accent2_2" csCatId="accent2" phldr="1"/>
      <dgm:spPr/>
      <dgm:t>
        <a:bodyPr/>
        <a:lstStyle/>
        <a:p>
          <a:endParaRPr lang="en-US"/>
        </a:p>
      </dgm:t>
    </dgm:pt>
    <dgm:pt modelId="{137F2945-D64A-AC49-A3A0-E5E5553BF2E8}">
      <dgm:prSet phldrT="[Text]"/>
      <dgm:spPr>
        <a:solidFill>
          <a:schemeClr val="accent4">
            <a:lumMod val="75000"/>
          </a:schemeClr>
        </a:solidFill>
      </dgm:spPr>
      <dgm:t>
        <a:bodyPr/>
        <a:lstStyle/>
        <a:p>
          <a:r>
            <a:rPr lang="en-US" b="0" i="1" u="sng" dirty="0">
              <a:latin typeface="Calibri"/>
              <a:cs typeface="Calibri"/>
            </a:rPr>
            <a:t>DIRECT</a:t>
          </a:r>
          <a:r>
            <a:rPr lang="en-US" b="0" i="0" dirty="0">
              <a:latin typeface="Calibri"/>
              <a:cs typeface="Calibri"/>
            </a:rPr>
            <a:t> exposure to trauma</a:t>
          </a:r>
        </a:p>
      </dgm:t>
    </dgm:pt>
    <dgm:pt modelId="{6309BCCD-734F-0D40-8F3D-92D7134FF248}" type="parTrans" cxnId="{35194B74-B6AA-6947-9127-CD46CFE37F07}">
      <dgm:prSet/>
      <dgm:spPr/>
      <dgm:t>
        <a:bodyPr/>
        <a:lstStyle/>
        <a:p>
          <a:endParaRPr lang="en-US"/>
        </a:p>
      </dgm:t>
    </dgm:pt>
    <dgm:pt modelId="{D69D4423-BD3D-4A46-A7F5-5A58EA4465E5}" type="sibTrans" cxnId="{35194B74-B6AA-6947-9127-CD46CFE37F07}">
      <dgm:prSet/>
      <dgm:spPr/>
      <dgm:t>
        <a:bodyPr/>
        <a:lstStyle/>
        <a:p>
          <a:endParaRPr lang="en-US"/>
        </a:p>
      </dgm:t>
    </dgm:pt>
    <dgm:pt modelId="{139B9FC4-9EE5-D948-A726-F643337EBED3}">
      <dgm:prSet phldrT="[Text]" custT="1"/>
      <dgm:spPr/>
      <dgm:t>
        <a:bodyPr/>
        <a:lstStyle/>
        <a:p>
          <a:r>
            <a:rPr lang="en-US" sz="2000" b="0" i="0" dirty="0">
              <a:latin typeface="Calibri"/>
              <a:cs typeface="Calibri"/>
            </a:rPr>
            <a:t>Post Traumatic Stress Disorder </a:t>
          </a:r>
          <a:r>
            <a:rPr lang="en-US" sz="2000" b="0" i="0" dirty="0" smtClean="0">
              <a:latin typeface="Calibri"/>
              <a:cs typeface="Calibri"/>
            </a:rPr>
            <a:t>(PTSD</a:t>
          </a:r>
          <a:r>
            <a:rPr lang="en-US" sz="2000" b="0" i="0" dirty="0">
              <a:latin typeface="Calibri"/>
              <a:cs typeface="Calibri"/>
            </a:rPr>
            <a:t>)</a:t>
          </a:r>
        </a:p>
      </dgm:t>
    </dgm:pt>
    <dgm:pt modelId="{2ADC5BEF-2A98-B843-BC6D-9D23639E0297}" type="parTrans" cxnId="{8D7C5A83-8385-BD42-8779-5B7F465BA19E}">
      <dgm:prSet/>
      <dgm:spPr/>
      <dgm:t>
        <a:bodyPr/>
        <a:lstStyle/>
        <a:p>
          <a:endParaRPr lang="en-US"/>
        </a:p>
      </dgm:t>
    </dgm:pt>
    <dgm:pt modelId="{71D81332-A619-0248-BC11-AD0FA42196FA}" type="sibTrans" cxnId="{8D7C5A83-8385-BD42-8779-5B7F465BA19E}">
      <dgm:prSet/>
      <dgm:spPr/>
      <dgm:t>
        <a:bodyPr/>
        <a:lstStyle/>
        <a:p>
          <a:endParaRPr lang="en-US"/>
        </a:p>
      </dgm:t>
    </dgm:pt>
    <dgm:pt modelId="{308ED7DF-7A22-B14E-9D86-29277B407E2A}">
      <dgm:prSet phldrT="[Text]" custT="1"/>
      <dgm:spPr/>
      <dgm:t>
        <a:bodyPr/>
        <a:lstStyle/>
        <a:p>
          <a:r>
            <a:rPr lang="en-US" sz="2000" b="0" i="0" dirty="0">
              <a:latin typeface="Calibri"/>
              <a:cs typeface="Calibri"/>
            </a:rPr>
            <a:t>Critical Incident Stress</a:t>
          </a:r>
        </a:p>
      </dgm:t>
    </dgm:pt>
    <dgm:pt modelId="{576D9183-B870-194A-9CAC-437F3A8F9312}" type="parTrans" cxnId="{45B83EB5-2E0C-F649-A210-35C17740EF1C}">
      <dgm:prSet/>
      <dgm:spPr/>
      <dgm:t>
        <a:bodyPr/>
        <a:lstStyle/>
        <a:p>
          <a:endParaRPr lang="en-US"/>
        </a:p>
      </dgm:t>
    </dgm:pt>
    <dgm:pt modelId="{8F062ED1-AD76-E242-972B-E2C50BEEFCF8}" type="sibTrans" cxnId="{45B83EB5-2E0C-F649-A210-35C17740EF1C}">
      <dgm:prSet/>
      <dgm:spPr/>
      <dgm:t>
        <a:bodyPr/>
        <a:lstStyle/>
        <a:p>
          <a:endParaRPr lang="en-US"/>
        </a:p>
      </dgm:t>
    </dgm:pt>
    <dgm:pt modelId="{D8BDF627-C93C-D749-BFDA-70A5D008F353}">
      <dgm:prSet phldrT="[Text]"/>
      <dgm:spPr>
        <a:solidFill>
          <a:schemeClr val="accent4">
            <a:lumMod val="75000"/>
          </a:schemeClr>
        </a:solidFill>
      </dgm:spPr>
      <dgm:t>
        <a:bodyPr/>
        <a:lstStyle/>
        <a:p>
          <a:r>
            <a:rPr lang="en-US" b="0" i="1" u="sng" dirty="0">
              <a:latin typeface="Calibri"/>
              <a:cs typeface="Calibri"/>
            </a:rPr>
            <a:t>INDIRECT</a:t>
          </a:r>
          <a:r>
            <a:rPr lang="en-US" b="0" i="0" dirty="0">
              <a:latin typeface="Calibri"/>
              <a:cs typeface="Calibri"/>
            </a:rPr>
            <a:t> exposure to trauma</a:t>
          </a:r>
        </a:p>
      </dgm:t>
    </dgm:pt>
    <dgm:pt modelId="{F31FEC2B-FC7C-2B4E-A13B-CFA8F0865C37}" type="parTrans" cxnId="{A0514521-E303-BD4D-ABAB-A83DE85848EC}">
      <dgm:prSet/>
      <dgm:spPr/>
      <dgm:t>
        <a:bodyPr/>
        <a:lstStyle/>
        <a:p>
          <a:endParaRPr lang="en-US"/>
        </a:p>
      </dgm:t>
    </dgm:pt>
    <dgm:pt modelId="{4E48D284-3BCF-5644-9471-BF548549A8CF}" type="sibTrans" cxnId="{A0514521-E303-BD4D-ABAB-A83DE85848EC}">
      <dgm:prSet/>
      <dgm:spPr/>
      <dgm:t>
        <a:bodyPr/>
        <a:lstStyle/>
        <a:p>
          <a:endParaRPr lang="en-US"/>
        </a:p>
      </dgm:t>
    </dgm:pt>
    <dgm:pt modelId="{BCDC72AF-0A90-EA40-BBD1-998004627C80}">
      <dgm:prSet phldrT="[Text]" custT="1"/>
      <dgm:spPr/>
      <dgm:t>
        <a:bodyPr/>
        <a:lstStyle/>
        <a:p>
          <a:r>
            <a:rPr lang="en-US" sz="1800" b="0" i="0" dirty="0">
              <a:latin typeface="Calibri"/>
              <a:cs typeface="Calibri"/>
            </a:rPr>
            <a:t>Post Traumatic Stress </a:t>
          </a:r>
          <a:r>
            <a:rPr lang="en-US" sz="1800" b="0" i="0" dirty="0" smtClean="0">
              <a:latin typeface="Calibri"/>
              <a:cs typeface="Calibri"/>
            </a:rPr>
            <a:t>Disorder (DSM-V, 2013)</a:t>
          </a:r>
          <a:endParaRPr lang="en-US" sz="1800" b="0" i="0" dirty="0">
            <a:latin typeface="Calibri"/>
            <a:cs typeface="Calibri"/>
          </a:endParaRPr>
        </a:p>
      </dgm:t>
    </dgm:pt>
    <dgm:pt modelId="{E6946775-A37F-9A4D-9B59-3E6EF0FCFAB9}" type="parTrans" cxnId="{7AA86F2E-CC0C-F64E-B8A3-C177CB96E3E0}">
      <dgm:prSet/>
      <dgm:spPr/>
      <dgm:t>
        <a:bodyPr/>
        <a:lstStyle/>
        <a:p>
          <a:endParaRPr lang="en-US"/>
        </a:p>
      </dgm:t>
    </dgm:pt>
    <dgm:pt modelId="{933A6749-62B5-E641-8D29-B0F4921F0F46}" type="sibTrans" cxnId="{7AA86F2E-CC0C-F64E-B8A3-C177CB96E3E0}">
      <dgm:prSet/>
      <dgm:spPr/>
      <dgm:t>
        <a:bodyPr/>
        <a:lstStyle/>
        <a:p>
          <a:endParaRPr lang="en-US"/>
        </a:p>
      </dgm:t>
    </dgm:pt>
    <dgm:pt modelId="{15CCEC15-5844-6345-8526-425F93CDCEC9}">
      <dgm:prSet phldrT="[Text]" custT="1"/>
      <dgm:spPr/>
      <dgm:t>
        <a:bodyPr/>
        <a:lstStyle/>
        <a:p>
          <a:r>
            <a:rPr lang="en-US" sz="1800" b="0" i="0" dirty="0">
              <a:latin typeface="Calibri"/>
              <a:cs typeface="Calibri"/>
            </a:rPr>
            <a:t>Post Traumatic Stress Symptoms</a:t>
          </a:r>
        </a:p>
      </dgm:t>
    </dgm:pt>
    <dgm:pt modelId="{D8934647-1411-0D4A-823F-577F80C6B0FC}" type="parTrans" cxnId="{0D1C0D55-446E-3946-A8EC-F0FCDE236BCF}">
      <dgm:prSet/>
      <dgm:spPr/>
      <dgm:t>
        <a:bodyPr/>
        <a:lstStyle/>
        <a:p>
          <a:endParaRPr lang="en-US"/>
        </a:p>
      </dgm:t>
    </dgm:pt>
    <dgm:pt modelId="{F28621DD-78E9-554D-9587-EAC384B13DEF}" type="sibTrans" cxnId="{0D1C0D55-446E-3946-A8EC-F0FCDE236BCF}">
      <dgm:prSet/>
      <dgm:spPr/>
      <dgm:t>
        <a:bodyPr/>
        <a:lstStyle/>
        <a:p>
          <a:endParaRPr lang="en-US"/>
        </a:p>
      </dgm:t>
    </dgm:pt>
    <dgm:pt modelId="{05777279-D3A0-0941-B757-D92258C32B7D}">
      <dgm:prSet phldrT="[Text]" custT="1"/>
      <dgm:spPr/>
      <dgm:t>
        <a:bodyPr/>
        <a:lstStyle/>
        <a:p>
          <a:r>
            <a:rPr lang="en-US" sz="1800" b="0" i="0" dirty="0">
              <a:latin typeface="Calibri"/>
              <a:cs typeface="Calibri"/>
            </a:rPr>
            <a:t>Empathic Strain</a:t>
          </a:r>
        </a:p>
      </dgm:t>
    </dgm:pt>
    <dgm:pt modelId="{9C617E57-910A-3145-B2A2-BC20F4CFD026}" type="parTrans" cxnId="{40CBAE28-2E02-FA4E-9085-58E6EBFE2D0E}">
      <dgm:prSet/>
      <dgm:spPr/>
      <dgm:t>
        <a:bodyPr/>
        <a:lstStyle/>
        <a:p>
          <a:endParaRPr lang="en-US"/>
        </a:p>
      </dgm:t>
    </dgm:pt>
    <dgm:pt modelId="{771886EF-65A6-0849-A0EA-30D1F9661A22}" type="sibTrans" cxnId="{40CBAE28-2E02-FA4E-9085-58E6EBFE2D0E}">
      <dgm:prSet/>
      <dgm:spPr/>
      <dgm:t>
        <a:bodyPr/>
        <a:lstStyle/>
        <a:p>
          <a:endParaRPr lang="en-US"/>
        </a:p>
      </dgm:t>
    </dgm:pt>
    <dgm:pt modelId="{BC1E5872-7C5E-C146-944C-A0C6A478BFF6}">
      <dgm:prSet phldrT="[Text]" custT="1"/>
      <dgm:spPr/>
      <dgm:t>
        <a:bodyPr/>
        <a:lstStyle/>
        <a:p>
          <a:r>
            <a:rPr lang="en-US" sz="1800" b="0" i="0" dirty="0">
              <a:latin typeface="Calibri"/>
              <a:cs typeface="Calibri"/>
            </a:rPr>
            <a:t>Secondary Traumatic Stress Symptoms</a:t>
          </a:r>
        </a:p>
      </dgm:t>
    </dgm:pt>
    <dgm:pt modelId="{4DF60E75-952B-1D40-A60D-1FA735D4F69D}" type="parTrans" cxnId="{F643608E-6CB9-EB40-91D7-122FAA70AC37}">
      <dgm:prSet/>
      <dgm:spPr/>
      <dgm:t>
        <a:bodyPr/>
        <a:lstStyle/>
        <a:p>
          <a:endParaRPr lang="en-US"/>
        </a:p>
      </dgm:t>
    </dgm:pt>
    <dgm:pt modelId="{60C091DA-B542-404A-A93A-FDE081E13E19}" type="sibTrans" cxnId="{F643608E-6CB9-EB40-91D7-122FAA70AC37}">
      <dgm:prSet/>
      <dgm:spPr/>
      <dgm:t>
        <a:bodyPr/>
        <a:lstStyle/>
        <a:p>
          <a:endParaRPr lang="en-US"/>
        </a:p>
      </dgm:t>
    </dgm:pt>
    <dgm:pt modelId="{07CDEE3E-EB49-E748-AE6E-C5735CD26269}">
      <dgm:prSet phldrT="[Text]" custT="1"/>
      <dgm:spPr/>
      <dgm:t>
        <a:bodyPr/>
        <a:lstStyle/>
        <a:p>
          <a:r>
            <a:rPr lang="en-US" sz="1800" b="0" i="0" dirty="0">
              <a:latin typeface="Calibri"/>
              <a:cs typeface="Calibri"/>
            </a:rPr>
            <a:t>Vicarious Traumatization</a:t>
          </a:r>
        </a:p>
      </dgm:t>
    </dgm:pt>
    <dgm:pt modelId="{22CACE02-4667-EA4A-80A0-A2508E0695C9}" type="parTrans" cxnId="{BFE24636-8BC8-2D49-AB80-BC8083B57D72}">
      <dgm:prSet/>
      <dgm:spPr/>
      <dgm:t>
        <a:bodyPr/>
        <a:lstStyle/>
        <a:p>
          <a:endParaRPr lang="en-US"/>
        </a:p>
      </dgm:t>
    </dgm:pt>
    <dgm:pt modelId="{82F5DD27-16BD-4249-AAB1-D7E505176BA3}" type="sibTrans" cxnId="{BFE24636-8BC8-2D49-AB80-BC8083B57D72}">
      <dgm:prSet/>
      <dgm:spPr/>
      <dgm:t>
        <a:bodyPr/>
        <a:lstStyle/>
        <a:p>
          <a:endParaRPr lang="en-US"/>
        </a:p>
      </dgm:t>
    </dgm:pt>
    <dgm:pt modelId="{98A000DE-4847-A34B-9C4F-C039FE1B81B8}">
      <dgm:prSet phldrT="[Text]" custT="1"/>
      <dgm:spPr/>
      <dgm:t>
        <a:bodyPr/>
        <a:lstStyle/>
        <a:p>
          <a:r>
            <a:rPr lang="en-US" sz="1800" b="0" i="0" dirty="0">
              <a:latin typeface="Calibri"/>
              <a:cs typeface="Calibri"/>
            </a:rPr>
            <a:t>Compassion Fatigue</a:t>
          </a:r>
        </a:p>
      </dgm:t>
    </dgm:pt>
    <dgm:pt modelId="{FB658835-145A-154D-BA2F-66CB1B10D28D}" type="parTrans" cxnId="{AD60491D-2B4C-2940-BD99-4000106A7106}">
      <dgm:prSet/>
      <dgm:spPr/>
      <dgm:t>
        <a:bodyPr/>
        <a:lstStyle/>
        <a:p>
          <a:endParaRPr lang="en-US"/>
        </a:p>
      </dgm:t>
    </dgm:pt>
    <dgm:pt modelId="{2D642CB1-2DE8-A841-8D9C-0D439FE817C2}" type="sibTrans" cxnId="{AD60491D-2B4C-2940-BD99-4000106A7106}">
      <dgm:prSet/>
      <dgm:spPr/>
      <dgm:t>
        <a:bodyPr/>
        <a:lstStyle/>
        <a:p>
          <a:endParaRPr lang="en-US"/>
        </a:p>
      </dgm:t>
    </dgm:pt>
    <dgm:pt modelId="{E10A1869-BA6F-0C41-9CAA-0D9B6287D27D}">
      <dgm:prSet phldrT="[Text]" custT="1"/>
      <dgm:spPr/>
      <dgm:t>
        <a:bodyPr/>
        <a:lstStyle/>
        <a:p>
          <a:r>
            <a:rPr lang="en-US" sz="2000" b="0" i="0" dirty="0">
              <a:latin typeface="Calibri"/>
              <a:cs typeface="Calibri"/>
            </a:rPr>
            <a:t>Post Traumatic Stress</a:t>
          </a:r>
          <a:r>
            <a:rPr lang="en-US" sz="2000" b="0" i="0" baseline="0" dirty="0">
              <a:latin typeface="Calibri"/>
              <a:cs typeface="Calibri"/>
            </a:rPr>
            <a:t> Symptoms</a:t>
          </a:r>
          <a:endParaRPr lang="en-US" sz="2000" b="0" i="0" dirty="0">
            <a:latin typeface="Calibri"/>
            <a:cs typeface="Calibri"/>
          </a:endParaRPr>
        </a:p>
      </dgm:t>
    </dgm:pt>
    <dgm:pt modelId="{6372C464-CA61-9342-9127-08B35EAC3ADB}" type="parTrans" cxnId="{7B3954AC-A56E-2243-B313-712F647CB12B}">
      <dgm:prSet/>
      <dgm:spPr/>
      <dgm:t>
        <a:bodyPr/>
        <a:lstStyle/>
        <a:p>
          <a:endParaRPr lang="en-US"/>
        </a:p>
      </dgm:t>
    </dgm:pt>
    <dgm:pt modelId="{ADBF0A5D-58BB-844D-9B26-0337790E555F}" type="sibTrans" cxnId="{7B3954AC-A56E-2243-B313-712F647CB12B}">
      <dgm:prSet/>
      <dgm:spPr/>
      <dgm:t>
        <a:bodyPr/>
        <a:lstStyle/>
        <a:p>
          <a:endParaRPr lang="en-US"/>
        </a:p>
      </dgm:t>
    </dgm:pt>
    <dgm:pt modelId="{B3B35C99-10B0-3E47-ADA2-40CCA157E7F7}">
      <dgm:prSet phldrT="[Text]" custT="1"/>
      <dgm:spPr/>
      <dgm:t>
        <a:bodyPr/>
        <a:lstStyle/>
        <a:p>
          <a:endParaRPr lang="en-US" sz="2000" b="0" i="0" dirty="0">
            <a:solidFill>
              <a:srgbClr val="1E5155"/>
            </a:solidFill>
            <a:latin typeface="Calibri"/>
            <a:cs typeface="Calibri"/>
          </a:endParaRPr>
        </a:p>
      </dgm:t>
    </dgm:pt>
    <dgm:pt modelId="{23AD1EC8-9CAB-9149-950E-EF4B22B5DF36}" type="sibTrans" cxnId="{DC8AC97F-1030-B743-B64E-93F031C33BE2}">
      <dgm:prSet/>
      <dgm:spPr/>
      <dgm:t>
        <a:bodyPr/>
        <a:lstStyle/>
        <a:p>
          <a:endParaRPr lang="en-US"/>
        </a:p>
      </dgm:t>
    </dgm:pt>
    <dgm:pt modelId="{5E46AB0A-EC96-054D-ACB3-FF91F830FE79}" type="parTrans" cxnId="{DC8AC97F-1030-B743-B64E-93F031C33BE2}">
      <dgm:prSet/>
      <dgm:spPr/>
      <dgm:t>
        <a:bodyPr/>
        <a:lstStyle/>
        <a:p>
          <a:endParaRPr lang="en-US"/>
        </a:p>
      </dgm:t>
    </dgm:pt>
    <dgm:pt modelId="{B5EAA405-01A3-B045-9478-77786F65C97B}" type="pres">
      <dgm:prSet presAssocID="{6A6DBDB8-9521-7642-8391-AB7F66171F06}" presName="Name0" presStyleCnt="0">
        <dgm:presLayoutVars>
          <dgm:dir/>
          <dgm:animLvl val="lvl"/>
          <dgm:resizeHandles/>
        </dgm:presLayoutVars>
      </dgm:prSet>
      <dgm:spPr/>
      <dgm:t>
        <a:bodyPr/>
        <a:lstStyle/>
        <a:p>
          <a:endParaRPr lang="en-US"/>
        </a:p>
      </dgm:t>
    </dgm:pt>
    <dgm:pt modelId="{EC7C17E0-8446-0045-86EC-5FD9BD3B5AF1}" type="pres">
      <dgm:prSet presAssocID="{137F2945-D64A-AC49-A3A0-E5E5553BF2E8}" presName="linNode" presStyleCnt="0"/>
      <dgm:spPr/>
    </dgm:pt>
    <dgm:pt modelId="{F59171D3-63B8-794F-8943-532DCCD8ED3F}" type="pres">
      <dgm:prSet presAssocID="{137F2945-D64A-AC49-A3A0-E5E5553BF2E8}" presName="parentShp" presStyleLbl="node1" presStyleIdx="0" presStyleCnt="2" custLinFactNeighborY="0">
        <dgm:presLayoutVars>
          <dgm:bulletEnabled val="1"/>
        </dgm:presLayoutVars>
      </dgm:prSet>
      <dgm:spPr/>
      <dgm:t>
        <a:bodyPr/>
        <a:lstStyle/>
        <a:p>
          <a:endParaRPr lang="en-US"/>
        </a:p>
      </dgm:t>
    </dgm:pt>
    <dgm:pt modelId="{1CCC25ED-2AB4-EA4D-9EF0-D7305A015EDF}" type="pres">
      <dgm:prSet presAssocID="{137F2945-D64A-AC49-A3A0-E5E5553BF2E8}" presName="childShp" presStyleLbl="bgAccFollowNode1" presStyleIdx="0" presStyleCnt="2">
        <dgm:presLayoutVars>
          <dgm:bulletEnabled val="1"/>
        </dgm:presLayoutVars>
      </dgm:prSet>
      <dgm:spPr/>
      <dgm:t>
        <a:bodyPr/>
        <a:lstStyle/>
        <a:p>
          <a:endParaRPr lang="en-US"/>
        </a:p>
      </dgm:t>
    </dgm:pt>
    <dgm:pt modelId="{D5D133B2-4090-E74E-8CE4-D055961DA71A}" type="pres">
      <dgm:prSet presAssocID="{D69D4423-BD3D-4A46-A7F5-5A58EA4465E5}" presName="spacing" presStyleCnt="0"/>
      <dgm:spPr/>
    </dgm:pt>
    <dgm:pt modelId="{5EE0DB48-65E9-8046-BD2A-429F4CF643F3}" type="pres">
      <dgm:prSet presAssocID="{D8BDF627-C93C-D749-BFDA-70A5D008F353}" presName="linNode" presStyleCnt="0"/>
      <dgm:spPr/>
    </dgm:pt>
    <dgm:pt modelId="{9887E3FC-9E17-5D44-9D9A-451D86D673F1}" type="pres">
      <dgm:prSet presAssocID="{D8BDF627-C93C-D749-BFDA-70A5D008F353}" presName="parentShp" presStyleLbl="node1" presStyleIdx="1" presStyleCnt="2" custLinFactNeighborY="-766">
        <dgm:presLayoutVars>
          <dgm:bulletEnabled val="1"/>
        </dgm:presLayoutVars>
      </dgm:prSet>
      <dgm:spPr/>
      <dgm:t>
        <a:bodyPr/>
        <a:lstStyle/>
        <a:p>
          <a:endParaRPr lang="en-US"/>
        </a:p>
      </dgm:t>
    </dgm:pt>
    <dgm:pt modelId="{BC163D5D-8748-E440-920E-6CB8DA5E2B9D}" type="pres">
      <dgm:prSet presAssocID="{D8BDF627-C93C-D749-BFDA-70A5D008F353}" presName="childShp" presStyleLbl="bgAccFollowNode1" presStyleIdx="1" presStyleCnt="2" custScaleY="122991" custLinFactNeighborX="2798" custLinFactNeighborY="1">
        <dgm:presLayoutVars>
          <dgm:bulletEnabled val="1"/>
        </dgm:presLayoutVars>
      </dgm:prSet>
      <dgm:spPr/>
      <dgm:t>
        <a:bodyPr/>
        <a:lstStyle/>
        <a:p>
          <a:endParaRPr lang="en-US"/>
        </a:p>
      </dgm:t>
    </dgm:pt>
  </dgm:ptLst>
  <dgm:cxnLst>
    <dgm:cxn modelId="{373B244C-02CE-1140-80B6-799EF69FEFCA}" type="presOf" srcId="{139B9FC4-9EE5-D948-A726-F643337EBED3}" destId="{1CCC25ED-2AB4-EA4D-9EF0-D7305A015EDF}" srcOrd="0" destOrd="1" presId="urn:microsoft.com/office/officeart/2005/8/layout/vList6"/>
    <dgm:cxn modelId="{9B3FB19A-BEC3-7948-8D27-DE930B2F4420}" type="presOf" srcId="{15CCEC15-5844-6345-8526-425F93CDCEC9}" destId="{BC163D5D-8748-E440-920E-6CB8DA5E2B9D}" srcOrd="0" destOrd="1" presId="urn:microsoft.com/office/officeart/2005/8/layout/vList6"/>
    <dgm:cxn modelId="{BFE24636-8BC8-2D49-AB80-BC8083B57D72}" srcId="{D8BDF627-C93C-D749-BFDA-70A5D008F353}" destId="{07CDEE3E-EB49-E748-AE6E-C5735CD26269}" srcOrd="4" destOrd="0" parTransId="{22CACE02-4667-EA4A-80A0-A2508E0695C9}" sibTransId="{82F5DD27-16BD-4249-AAB1-D7E505176BA3}"/>
    <dgm:cxn modelId="{AD60491D-2B4C-2940-BD99-4000106A7106}" srcId="{D8BDF627-C93C-D749-BFDA-70A5D008F353}" destId="{98A000DE-4847-A34B-9C4F-C039FE1B81B8}" srcOrd="5" destOrd="0" parTransId="{FB658835-145A-154D-BA2F-66CB1B10D28D}" sibTransId="{2D642CB1-2DE8-A841-8D9C-0D439FE817C2}"/>
    <dgm:cxn modelId="{8C45DAF9-9B93-1248-88DE-09E5A738D393}" type="presOf" srcId="{137F2945-D64A-AC49-A3A0-E5E5553BF2E8}" destId="{F59171D3-63B8-794F-8943-532DCCD8ED3F}" srcOrd="0" destOrd="0" presId="urn:microsoft.com/office/officeart/2005/8/layout/vList6"/>
    <dgm:cxn modelId="{D1A21BCA-132E-D945-BC22-9E12982F9DBC}" type="presOf" srcId="{BCDC72AF-0A90-EA40-BBD1-998004627C80}" destId="{BC163D5D-8748-E440-920E-6CB8DA5E2B9D}" srcOrd="0" destOrd="0" presId="urn:microsoft.com/office/officeart/2005/8/layout/vList6"/>
    <dgm:cxn modelId="{45B83EB5-2E0C-F649-A210-35C17740EF1C}" srcId="{137F2945-D64A-AC49-A3A0-E5E5553BF2E8}" destId="{308ED7DF-7A22-B14E-9D86-29277B407E2A}" srcOrd="3" destOrd="0" parTransId="{576D9183-B870-194A-9CAC-437F3A8F9312}" sibTransId="{8F062ED1-AD76-E242-972B-E2C50BEEFCF8}"/>
    <dgm:cxn modelId="{22547074-30CE-3440-8DD4-AB824A993B26}" type="presOf" srcId="{BC1E5872-7C5E-C146-944C-A0C6A478BFF6}" destId="{BC163D5D-8748-E440-920E-6CB8DA5E2B9D}" srcOrd="0" destOrd="3" presId="urn:microsoft.com/office/officeart/2005/8/layout/vList6"/>
    <dgm:cxn modelId="{F643608E-6CB9-EB40-91D7-122FAA70AC37}" srcId="{D8BDF627-C93C-D749-BFDA-70A5D008F353}" destId="{BC1E5872-7C5E-C146-944C-A0C6A478BFF6}" srcOrd="3" destOrd="0" parTransId="{4DF60E75-952B-1D40-A60D-1FA735D4F69D}" sibTransId="{60C091DA-B542-404A-A93A-FDE081E13E19}"/>
    <dgm:cxn modelId="{15D1CF76-B0FE-8243-B09D-24F7F74057C0}" type="presOf" srcId="{D8BDF627-C93C-D749-BFDA-70A5D008F353}" destId="{9887E3FC-9E17-5D44-9D9A-451D86D673F1}" srcOrd="0" destOrd="0" presId="urn:microsoft.com/office/officeart/2005/8/layout/vList6"/>
    <dgm:cxn modelId="{0D648DF9-5EB6-9B42-A3E2-E2526322D895}" type="presOf" srcId="{308ED7DF-7A22-B14E-9D86-29277B407E2A}" destId="{1CCC25ED-2AB4-EA4D-9EF0-D7305A015EDF}" srcOrd="0" destOrd="3" presId="urn:microsoft.com/office/officeart/2005/8/layout/vList6"/>
    <dgm:cxn modelId="{40CBAE28-2E02-FA4E-9085-58E6EBFE2D0E}" srcId="{D8BDF627-C93C-D749-BFDA-70A5D008F353}" destId="{05777279-D3A0-0941-B757-D92258C32B7D}" srcOrd="2" destOrd="0" parTransId="{9C617E57-910A-3145-B2A2-BC20F4CFD026}" sibTransId="{771886EF-65A6-0849-A0EA-30D1F9661A22}"/>
    <dgm:cxn modelId="{DC8AC97F-1030-B743-B64E-93F031C33BE2}" srcId="{137F2945-D64A-AC49-A3A0-E5E5553BF2E8}" destId="{B3B35C99-10B0-3E47-ADA2-40CCA157E7F7}" srcOrd="0" destOrd="0" parTransId="{5E46AB0A-EC96-054D-ACB3-FF91F830FE79}" sibTransId="{23AD1EC8-9CAB-9149-950E-EF4B22B5DF36}"/>
    <dgm:cxn modelId="{7AA86F2E-CC0C-F64E-B8A3-C177CB96E3E0}" srcId="{D8BDF627-C93C-D749-BFDA-70A5D008F353}" destId="{BCDC72AF-0A90-EA40-BBD1-998004627C80}" srcOrd="0" destOrd="0" parTransId="{E6946775-A37F-9A4D-9B59-3E6EF0FCFAB9}" sibTransId="{933A6749-62B5-E641-8D29-B0F4921F0F46}"/>
    <dgm:cxn modelId="{8D7C5A83-8385-BD42-8779-5B7F465BA19E}" srcId="{137F2945-D64A-AC49-A3A0-E5E5553BF2E8}" destId="{139B9FC4-9EE5-D948-A726-F643337EBED3}" srcOrd="1" destOrd="0" parTransId="{2ADC5BEF-2A98-B843-BC6D-9D23639E0297}" sibTransId="{71D81332-A619-0248-BC11-AD0FA42196FA}"/>
    <dgm:cxn modelId="{0D1C0D55-446E-3946-A8EC-F0FCDE236BCF}" srcId="{D8BDF627-C93C-D749-BFDA-70A5D008F353}" destId="{15CCEC15-5844-6345-8526-425F93CDCEC9}" srcOrd="1" destOrd="0" parTransId="{D8934647-1411-0D4A-823F-577F80C6B0FC}" sibTransId="{F28621DD-78E9-554D-9587-EAC384B13DEF}"/>
    <dgm:cxn modelId="{A0514521-E303-BD4D-ABAB-A83DE85848EC}" srcId="{6A6DBDB8-9521-7642-8391-AB7F66171F06}" destId="{D8BDF627-C93C-D749-BFDA-70A5D008F353}" srcOrd="1" destOrd="0" parTransId="{F31FEC2B-FC7C-2B4E-A13B-CFA8F0865C37}" sibTransId="{4E48D284-3BCF-5644-9471-BF548549A8CF}"/>
    <dgm:cxn modelId="{B838BAA0-ED95-7141-B520-B5CF0DBEE783}" type="presOf" srcId="{05777279-D3A0-0941-B757-D92258C32B7D}" destId="{BC163D5D-8748-E440-920E-6CB8DA5E2B9D}" srcOrd="0" destOrd="2" presId="urn:microsoft.com/office/officeart/2005/8/layout/vList6"/>
    <dgm:cxn modelId="{7B3954AC-A56E-2243-B313-712F647CB12B}" srcId="{137F2945-D64A-AC49-A3A0-E5E5553BF2E8}" destId="{E10A1869-BA6F-0C41-9CAA-0D9B6287D27D}" srcOrd="2" destOrd="0" parTransId="{6372C464-CA61-9342-9127-08B35EAC3ADB}" sibTransId="{ADBF0A5D-58BB-844D-9B26-0337790E555F}"/>
    <dgm:cxn modelId="{74696B0C-FCA9-714E-92C2-4BE4655913E5}" type="presOf" srcId="{98A000DE-4847-A34B-9C4F-C039FE1B81B8}" destId="{BC163D5D-8748-E440-920E-6CB8DA5E2B9D}" srcOrd="0" destOrd="5" presId="urn:microsoft.com/office/officeart/2005/8/layout/vList6"/>
    <dgm:cxn modelId="{35194B74-B6AA-6947-9127-CD46CFE37F07}" srcId="{6A6DBDB8-9521-7642-8391-AB7F66171F06}" destId="{137F2945-D64A-AC49-A3A0-E5E5553BF2E8}" srcOrd="0" destOrd="0" parTransId="{6309BCCD-734F-0D40-8F3D-92D7134FF248}" sibTransId="{D69D4423-BD3D-4A46-A7F5-5A58EA4465E5}"/>
    <dgm:cxn modelId="{568BACD8-713F-8B4E-AB9C-2579CF1AB50D}" type="presOf" srcId="{E10A1869-BA6F-0C41-9CAA-0D9B6287D27D}" destId="{1CCC25ED-2AB4-EA4D-9EF0-D7305A015EDF}" srcOrd="0" destOrd="2" presId="urn:microsoft.com/office/officeart/2005/8/layout/vList6"/>
    <dgm:cxn modelId="{6BF9B303-8158-6746-A54F-BCEA744A1785}" type="presOf" srcId="{07CDEE3E-EB49-E748-AE6E-C5735CD26269}" destId="{BC163D5D-8748-E440-920E-6CB8DA5E2B9D}" srcOrd="0" destOrd="4" presId="urn:microsoft.com/office/officeart/2005/8/layout/vList6"/>
    <dgm:cxn modelId="{41AD54CF-DC01-BC48-A811-D9939BA81F7D}" type="presOf" srcId="{6A6DBDB8-9521-7642-8391-AB7F66171F06}" destId="{B5EAA405-01A3-B045-9478-77786F65C97B}" srcOrd="0" destOrd="0" presId="urn:microsoft.com/office/officeart/2005/8/layout/vList6"/>
    <dgm:cxn modelId="{A9391B3A-7D65-7446-B3B9-FE706B0C905B}" type="presOf" srcId="{B3B35C99-10B0-3E47-ADA2-40CCA157E7F7}" destId="{1CCC25ED-2AB4-EA4D-9EF0-D7305A015EDF}" srcOrd="0" destOrd="0" presId="urn:microsoft.com/office/officeart/2005/8/layout/vList6"/>
    <dgm:cxn modelId="{8F256A73-7685-124D-B820-62DC904D1D9D}" type="presParOf" srcId="{B5EAA405-01A3-B045-9478-77786F65C97B}" destId="{EC7C17E0-8446-0045-86EC-5FD9BD3B5AF1}" srcOrd="0" destOrd="0" presId="urn:microsoft.com/office/officeart/2005/8/layout/vList6"/>
    <dgm:cxn modelId="{A84BA9E3-CA5E-1A4B-A1CB-A764F037E411}" type="presParOf" srcId="{EC7C17E0-8446-0045-86EC-5FD9BD3B5AF1}" destId="{F59171D3-63B8-794F-8943-532DCCD8ED3F}" srcOrd="0" destOrd="0" presId="urn:microsoft.com/office/officeart/2005/8/layout/vList6"/>
    <dgm:cxn modelId="{FA08744F-470A-A047-8DCA-7D9AD884E7D9}" type="presParOf" srcId="{EC7C17E0-8446-0045-86EC-5FD9BD3B5AF1}" destId="{1CCC25ED-2AB4-EA4D-9EF0-D7305A015EDF}" srcOrd="1" destOrd="0" presId="urn:microsoft.com/office/officeart/2005/8/layout/vList6"/>
    <dgm:cxn modelId="{82DC32FB-1639-A64C-A50D-FC16009B97E9}" type="presParOf" srcId="{B5EAA405-01A3-B045-9478-77786F65C97B}" destId="{D5D133B2-4090-E74E-8CE4-D055961DA71A}" srcOrd="1" destOrd="0" presId="urn:microsoft.com/office/officeart/2005/8/layout/vList6"/>
    <dgm:cxn modelId="{87B176A6-4E28-474C-A2EF-52518C356428}" type="presParOf" srcId="{B5EAA405-01A3-B045-9478-77786F65C97B}" destId="{5EE0DB48-65E9-8046-BD2A-429F4CF643F3}" srcOrd="2" destOrd="0" presId="urn:microsoft.com/office/officeart/2005/8/layout/vList6"/>
    <dgm:cxn modelId="{477EBDFA-FCF5-3946-AF4C-14A4E275BAD7}" type="presParOf" srcId="{5EE0DB48-65E9-8046-BD2A-429F4CF643F3}" destId="{9887E3FC-9E17-5D44-9D9A-451D86D673F1}" srcOrd="0" destOrd="0" presId="urn:microsoft.com/office/officeart/2005/8/layout/vList6"/>
    <dgm:cxn modelId="{AD681C9D-A5DC-074E-BC19-0FE629B2DE03}" type="presParOf" srcId="{5EE0DB48-65E9-8046-BD2A-429F4CF643F3}" destId="{BC163D5D-8748-E440-920E-6CB8DA5E2B9D}"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270C28-C4F1-7E43-9909-39016B126C5E}" type="doc">
      <dgm:prSet loTypeId="urn:microsoft.com/office/officeart/2005/8/layout/venn1" loCatId="" qsTypeId="urn:microsoft.com/office/officeart/2005/8/quickstyle/simple4" qsCatId="simple" csTypeId="urn:microsoft.com/office/officeart/2005/8/colors/accent1_2" csCatId="accent1" phldr="1"/>
      <dgm:spPr/>
    </dgm:pt>
    <dgm:pt modelId="{1B6B88FA-54C5-004C-800E-D81B033FAB1A}">
      <dgm:prSet phldrT="[Tex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pPr algn="l"/>
          <a:r>
            <a:rPr lang="en-US" sz="3200" dirty="0" smtClean="0"/>
            <a:t>Lost</a:t>
          </a:r>
          <a:r>
            <a:rPr lang="en-US" sz="3200" baseline="0" dirty="0" smtClean="0"/>
            <a:t> Productivity</a:t>
          </a:r>
          <a:endParaRPr lang="en-US" sz="3200" dirty="0"/>
        </a:p>
      </dgm:t>
    </dgm:pt>
    <dgm:pt modelId="{131C4B2D-66D2-9740-8BD8-C186A71F38CE}" type="parTrans" cxnId="{5B700BAD-0208-844D-9851-3328C67A90B8}">
      <dgm:prSet/>
      <dgm:spPr/>
      <dgm:t>
        <a:bodyPr/>
        <a:lstStyle/>
        <a:p>
          <a:endParaRPr lang="en-US"/>
        </a:p>
      </dgm:t>
    </dgm:pt>
    <dgm:pt modelId="{BC82B45D-E65A-754D-A297-E3F60FB7253B}" type="sibTrans" cxnId="{5B700BAD-0208-844D-9851-3328C67A90B8}">
      <dgm:prSet/>
      <dgm:spPr/>
      <dgm:t>
        <a:bodyPr/>
        <a:lstStyle/>
        <a:p>
          <a:endParaRPr lang="en-US"/>
        </a:p>
      </dgm:t>
    </dgm:pt>
    <dgm:pt modelId="{F417C3D9-8E62-004F-B751-26AE52A2C5D3}">
      <dgm:prSet phldrT="[Text]" custT="1"/>
      <dgm: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dgm:spPr>
      <dgm:t>
        <a:bodyPr anchor="ctr" anchorCtr="1"/>
        <a:lstStyle/>
        <a:p>
          <a:pPr marL="0" indent="0" algn="l" defTabSz="944563"/>
          <a:r>
            <a:rPr lang="en-US" sz="3200" dirty="0" smtClean="0"/>
            <a:t>Staff Turnover</a:t>
          </a:r>
          <a:endParaRPr lang="en-US" sz="3200" dirty="0"/>
        </a:p>
      </dgm:t>
    </dgm:pt>
    <dgm:pt modelId="{9F302007-8642-1740-A881-8C0C88BB64EE}" type="parTrans" cxnId="{929C923A-6002-BA4B-85BC-68874EDA20B9}">
      <dgm:prSet/>
      <dgm:spPr/>
      <dgm:t>
        <a:bodyPr/>
        <a:lstStyle/>
        <a:p>
          <a:endParaRPr lang="en-US"/>
        </a:p>
      </dgm:t>
    </dgm:pt>
    <dgm:pt modelId="{538CC4E3-81EC-E44A-9C4A-5942D3B4A9CE}" type="sibTrans" cxnId="{929C923A-6002-BA4B-85BC-68874EDA20B9}">
      <dgm:prSet/>
      <dgm:spPr/>
      <dgm:t>
        <a:bodyPr/>
        <a:lstStyle/>
        <a:p>
          <a:endParaRPr lang="en-US"/>
        </a:p>
      </dgm:t>
    </dgm:pt>
    <dgm:pt modelId="{353812EA-CA9E-5C40-9722-C2CB253DF62D}">
      <dgm:prSet phldrT="[Tex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pPr algn="ctr"/>
          <a:r>
            <a:rPr lang="en-US" sz="2000" dirty="0" smtClean="0"/>
            <a:t>Decreased morale, cohesion, communication, collaboration, quality of services</a:t>
          </a:r>
          <a:endParaRPr lang="en-US" sz="2000" dirty="0"/>
        </a:p>
      </dgm:t>
    </dgm:pt>
    <dgm:pt modelId="{092A5CA7-F114-EB4D-87AB-4EF202F7B153}" type="parTrans" cxnId="{5545CA84-BE09-9E42-BC90-6F8F353BFBD7}">
      <dgm:prSet/>
      <dgm:spPr/>
      <dgm:t>
        <a:bodyPr/>
        <a:lstStyle/>
        <a:p>
          <a:endParaRPr lang="en-US"/>
        </a:p>
      </dgm:t>
    </dgm:pt>
    <dgm:pt modelId="{6EEC569E-F7B4-1B40-8F90-8C246469753D}" type="sibTrans" cxnId="{5545CA84-BE09-9E42-BC90-6F8F353BFBD7}">
      <dgm:prSet/>
      <dgm:spPr/>
      <dgm:t>
        <a:bodyPr/>
        <a:lstStyle/>
        <a:p>
          <a:endParaRPr lang="en-US"/>
        </a:p>
      </dgm:t>
    </dgm:pt>
    <dgm:pt modelId="{F8570BBC-73CC-5747-93A0-5C9A67B1DDCE}">
      <dgm:prSet phldrT="[Text]" custT="1"/>
      <dgm:spPr>
        <a:gradFill flip="none" rotWithShape="1">
          <a:gsLst>
            <a:gs pos="0">
              <a:schemeClr val="accent2">
                <a:lumMod val="89000"/>
              </a:schemeClr>
            </a:gs>
            <a:gs pos="23000">
              <a:schemeClr val="accent2">
                <a:lumMod val="89000"/>
              </a:schemeClr>
            </a:gs>
            <a:gs pos="82000">
              <a:schemeClr val="accent2">
                <a:lumMod val="60000"/>
                <a:lumOff val="40000"/>
              </a:schemeClr>
            </a:gs>
            <a:gs pos="97000">
              <a:schemeClr val="accent2">
                <a:lumMod val="70000"/>
              </a:schemeClr>
            </a:gs>
          </a:gsLst>
          <a:path path="circle">
            <a:fillToRect l="50000" t="50000" r="50000" b="50000"/>
          </a:path>
          <a:tileRect/>
        </a:gradFill>
      </dgm:spPr>
      <dgm:t>
        <a:bodyPr lIns="0" tIns="0" rIns="0" bIns="182880" anchor="ctr" anchorCtr="1"/>
        <a:lstStyle/>
        <a:p>
          <a:pPr algn="ctr" defTabSz="1371600"/>
          <a:r>
            <a:rPr lang="en-US" sz="2000" baseline="0" dirty="0" smtClean="0">
              <a:latin typeface="Calibri" charset="0"/>
            </a:rPr>
            <a:t>Erosion</a:t>
          </a:r>
          <a:r>
            <a:rPr lang="en-US" sz="2000" dirty="0" smtClean="0"/>
            <a:t> of concentration,</a:t>
          </a:r>
          <a:r>
            <a:rPr lang="en-US" sz="2000" baseline="0" dirty="0" smtClean="0"/>
            <a:t> </a:t>
          </a:r>
          <a:r>
            <a:rPr lang="en-US" sz="2000" dirty="0" smtClean="0"/>
            <a:t>focus, decisionmaking, motivation, performance </a:t>
          </a:r>
          <a:endParaRPr lang="en-US" sz="2000" dirty="0"/>
        </a:p>
      </dgm:t>
    </dgm:pt>
    <dgm:pt modelId="{37963AEF-8E1D-E146-8CF3-E81AC543CF7E}" type="parTrans" cxnId="{B1FFEA32-1A46-CF44-A545-64651A50F7FA}">
      <dgm:prSet/>
      <dgm:spPr/>
      <dgm:t>
        <a:bodyPr/>
        <a:lstStyle/>
        <a:p>
          <a:endParaRPr lang="en-US"/>
        </a:p>
      </dgm:t>
    </dgm:pt>
    <dgm:pt modelId="{DFA4F16B-C1DD-7E4E-A37B-CF6FBCAB52D7}" type="sibTrans" cxnId="{B1FFEA32-1A46-CF44-A545-64651A50F7FA}">
      <dgm:prSet/>
      <dgm:spPr/>
      <dgm:t>
        <a:bodyPr/>
        <a:lstStyle/>
        <a:p>
          <a:endParaRPr lang="en-US"/>
        </a:p>
      </dgm:t>
    </dgm:pt>
    <dgm:pt modelId="{4155ACF6-880A-294F-983F-4C48F436B7BD}">
      <dgm:prSet phldrT="[Text]" custT="1"/>
      <dgm:spPr>
        <a:gradFill flip="none" rotWithShape="1">
          <a:gsLst>
            <a:gs pos="0">
              <a:schemeClr val="accent2">
                <a:lumMod val="89000"/>
              </a:schemeClr>
            </a:gs>
            <a:gs pos="23000">
              <a:schemeClr val="accent2">
                <a:lumMod val="89000"/>
              </a:schemeClr>
            </a:gs>
            <a:gs pos="82000">
              <a:schemeClr val="accent2">
                <a:lumMod val="60000"/>
                <a:lumOff val="40000"/>
              </a:schemeClr>
            </a:gs>
            <a:gs pos="97000">
              <a:schemeClr val="accent2">
                <a:lumMod val="70000"/>
              </a:schemeClr>
            </a:gs>
          </a:gsLst>
          <a:path path="circle">
            <a:fillToRect l="50000" t="50000" r="50000" b="50000"/>
          </a:path>
          <a:tileRect/>
        </a:gradFill>
      </dgm:spPr>
      <dgm:t>
        <a:bodyPr lIns="0" tIns="0" rIns="0" bIns="182880" anchor="ctr" anchorCtr="1"/>
        <a:lstStyle/>
        <a:p>
          <a:pPr algn="ctr" defTabSz="1422400">
            <a:tabLst>
              <a:tab pos="1600200" algn="l"/>
            </a:tabLst>
          </a:pPr>
          <a:r>
            <a:rPr lang="en-US" sz="3200" smtClean="0"/>
            <a:t> P</a:t>
          </a:r>
          <a:r>
            <a:rPr lang="en-US" sz="3100" smtClean="0"/>
            <a:t>oor    Organizational  </a:t>
          </a:r>
          <a:r>
            <a:rPr lang="en-US" sz="3100" dirty="0" smtClean="0"/>
            <a:t>Health</a:t>
          </a:r>
          <a:endParaRPr lang="en-US" sz="3100" dirty="0"/>
        </a:p>
      </dgm:t>
    </dgm:pt>
    <dgm:pt modelId="{8F780749-C75A-6846-A5F8-E999E3BB0A09}" type="parTrans" cxnId="{E76FCE5D-F7D7-6542-99C7-DDD57F5B8EDA}">
      <dgm:prSet/>
      <dgm:spPr/>
      <dgm:t>
        <a:bodyPr/>
        <a:lstStyle/>
        <a:p>
          <a:endParaRPr lang="en-US"/>
        </a:p>
      </dgm:t>
    </dgm:pt>
    <dgm:pt modelId="{637E39E1-85F5-6447-9706-E7137F166CB1}" type="sibTrans" cxnId="{E76FCE5D-F7D7-6542-99C7-DDD57F5B8EDA}">
      <dgm:prSet/>
      <dgm:spPr/>
      <dgm:t>
        <a:bodyPr/>
        <a:lstStyle/>
        <a:p>
          <a:endParaRPr lang="en-US"/>
        </a:p>
      </dgm:t>
    </dgm:pt>
    <dgm:pt modelId="{67CD66FB-A407-7F46-B2A2-6879AAD02FA4}">
      <dgm:prSet phldrT="[Text]" custT="1"/>
      <dgm: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dgm:spPr>
      <dgm:t>
        <a:bodyPr anchor="ctr" anchorCtr="1"/>
        <a:lstStyle/>
        <a:p>
          <a:pPr marL="228600" indent="0" algn="ctr" defTabSz="889000"/>
          <a:r>
            <a:rPr lang="en-US" sz="2000" dirty="0" smtClean="0"/>
            <a:t>  Time and resources needed to hire and train new staff drains remaining staff</a:t>
          </a:r>
          <a:endParaRPr lang="en-US" sz="2000" dirty="0"/>
        </a:p>
      </dgm:t>
    </dgm:pt>
    <dgm:pt modelId="{B5874A16-1253-3C4A-B339-A1048D56FE35}" type="parTrans" cxnId="{7C31186B-DF60-7C41-87E8-D794B34358A6}">
      <dgm:prSet/>
      <dgm:spPr/>
      <dgm:t>
        <a:bodyPr/>
        <a:lstStyle/>
        <a:p>
          <a:endParaRPr lang="en-US"/>
        </a:p>
      </dgm:t>
    </dgm:pt>
    <dgm:pt modelId="{D3822D63-AB11-314C-94EA-88DA5339CE2A}" type="sibTrans" cxnId="{7C31186B-DF60-7C41-87E8-D794B34358A6}">
      <dgm:prSet/>
      <dgm:spPr/>
      <dgm:t>
        <a:bodyPr/>
        <a:lstStyle/>
        <a:p>
          <a:endParaRPr lang="en-US"/>
        </a:p>
      </dgm:t>
    </dgm:pt>
    <dgm:pt modelId="{5E22E9B9-9520-C944-93AF-DE467F51F5EF}" type="pres">
      <dgm:prSet presAssocID="{73270C28-C4F1-7E43-9909-39016B126C5E}" presName="compositeShape" presStyleCnt="0">
        <dgm:presLayoutVars>
          <dgm:chMax val="7"/>
          <dgm:dir val="rev"/>
          <dgm:resizeHandles val="exact"/>
        </dgm:presLayoutVars>
      </dgm:prSet>
      <dgm:spPr/>
    </dgm:pt>
    <dgm:pt modelId="{29D43C5E-B7A9-DC47-9454-3BF1B4B36FD2}" type="pres">
      <dgm:prSet presAssocID="{1B6B88FA-54C5-004C-800E-D81B033FAB1A}" presName="circ1" presStyleLbl="vennNode1" presStyleIdx="0" presStyleCnt="3" custLinFactNeighborX="28445" custLinFactNeighborY="1654"/>
      <dgm:spPr/>
      <dgm:t>
        <a:bodyPr/>
        <a:lstStyle/>
        <a:p>
          <a:endParaRPr lang="en-US"/>
        </a:p>
      </dgm:t>
    </dgm:pt>
    <dgm:pt modelId="{8D129C85-0471-2142-AE8D-E39316406AD8}" type="pres">
      <dgm:prSet presAssocID="{1B6B88FA-54C5-004C-800E-D81B033FAB1A}" presName="circ1Tx" presStyleLbl="revTx" presStyleIdx="0" presStyleCnt="0">
        <dgm:presLayoutVars>
          <dgm:chMax val="0"/>
          <dgm:chPref val="0"/>
          <dgm:bulletEnabled val="1"/>
        </dgm:presLayoutVars>
      </dgm:prSet>
      <dgm:spPr/>
      <dgm:t>
        <a:bodyPr/>
        <a:lstStyle/>
        <a:p>
          <a:endParaRPr lang="en-US"/>
        </a:p>
      </dgm:t>
    </dgm:pt>
    <dgm:pt modelId="{2F3B64CF-8B74-B443-BB41-C6C190DD983D}" type="pres">
      <dgm:prSet presAssocID="{4155ACF6-880A-294F-983F-4C48F436B7BD}" presName="circ2" presStyleLbl="vennNode1" presStyleIdx="1" presStyleCnt="3" custLinFactNeighborX="29943" custLinFactNeighborY="4833"/>
      <dgm:spPr/>
      <dgm:t>
        <a:bodyPr/>
        <a:lstStyle/>
        <a:p>
          <a:endParaRPr lang="en-US"/>
        </a:p>
      </dgm:t>
    </dgm:pt>
    <dgm:pt modelId="{BE2AD303-098E-DC49-AFBF-A1B196E646F5}" type="pres">
      <dgm:prSet presAssocID="{4155ACF6-880A-294F-983F-4C48F436B7BD}" presName="circ2Tx" presStyleLbl="revTx" presStyleIdx="0" presStyleCnt="0">
        <dgm:presLayoutVars>
          <dgm:chMax val="0"/>
          <dgm:chPref val="0"/>
          <dgm:bulletEnabled val="1"/>
        </dgm:presLayoutVars>
      </dgm:prSet>
      <dgm:spPr/>
      <dgm:t>
        <a:bodyPr/>
        <a:lstStyle/>
        <a:p>
          <a:endParaRPr lang="en-US"/>
        </a:p>
      </dgm:t>
    </dgm:pt>
    <dgm:pt modelId="{3AB13A1D-8576-024F-BF87-56BCB4706B08}" type="pres">
      <dgm:prSet presAssocID="{F417C3D9-8E62-004F-B751-26AE52A2C5D3}" presName="circ3" presStyleLbl="vennNode1" presStyleIdx="2" presStyleCnt="3" custScaleX="98943" custLinFactNeighborX="24453" custLinFactNeighborY="4833"/>
      <dgm:spPr/>
      <dgm:t>
        <a:bodyPr/>
        <a:lstStyle/>
        <a:p>
          <a:endParaRPr lang="en-US"/>
        </a:p>
      </dgm:t>
    </dgm:pt>
    <dgm:pt modelId="{5255A5AA-04F5-7B41-9CC0-BFA910E37225}" type="pres">
      <dgm:prSet presAssocID="{F417C3D9-8E62-004F-B751-26AE52A2C5D3}" presName="circ3Tx" presStyleLbl="revTx" presStyleIdx="0" presStyleCnt="0">
        <dgm:presLayoutVars>
          <dgm:chMax val="0"/>
          <dgm:chPref val="0"/>
          <dgm:bulletEnabled val="1"/>
        </dgm:presLayoutVars>
      </dgm:prSet>
      <dgm:spPr/>
      <dgm:t>
        <a:bodyPr/>
        <a:lstStyle/>
        <a:p>
          <a:endParaRPr lang="en-US"/>
        </a:p>
      </dgm:t>
    </dgm:pt>
  </dgm:ptLst>
  <dgm:cxnLst>
    <dgm:cxn modelId="{929C923A-6002-BA4B-85BC-68874EDA20B9}" srcId="{73270C28-C4F1-7E43-9909-39016B126C5E}" destId="{F417C3D9-8E62-004F-B751-26AE52A2C5D3}" srcOrd="2" destOrd="0" parTransId="{9F302007-8642-1740-A881-8C0C88BB64EE}" sibTransId="{538CC4E3-81EC-E44A-9C4A-5942D3B4A9CE}"/>
    <dgm:cxn modelId="{6F1DD9A4-0E1C-5F40-BBD6-2C8E4B4CF402}" type="presOf" srcId="{1B6B88FA-54C5-004C-800E-D81B033FAB1A}" destId="{29D43C5E-B7A9-DC47-9454-3BF1B4B36FD2}" srcOrd="0" destOrd="0" presId="urn:microsoft.com/office/officeart/2005/8/layout/venn1"/>
    <dgm:cxn modelId="{1F9F045B-103E-7E45-ACE4-2B9A42C18908}" type="presOf" srcId="{67CD66FB-A407-7F46-B2A2-6879AAD02FA4}" destId="{2F3B64CF-8B74-B443-BB41-C6C190DD983D}" srcOrd="0" destOrd="1" presId="urn:microsoft.com/office/officeart/2005/8/layout/venn1"/>
    <dgm:cxn modelId="{22B2C839-C437-524F-A673-CFDAB6F7A435}" type="presOf" srcId="{353812EA-CA9E-5C40-9722-C2CB253DF62D}" destId="{8D129C85-0471-2142-AE8D-E39316406AD8}" srcOrd="1" destOrd="1" presId="urn:microsoft.com/office/officeart/2005/8/layout/venn1"/>
    <dgm:cxn modelId="{B1FFEA32-1A46-CF44-A545-64651A50F7FA}" srcId="{4155ACF6-880A-294F-983F-4C48F436B7BD}" destId="{F8570BBC-73CC-5747-93A0-5C9A67B1DDCE}" srcOrd="0" destOrd="0" parTransId="{37963AEF-8E1D-E146-8CF3-E81AC543CF7E}" sibTransId="{DFA4F16B-C1DD-7E4E-A37B-CF6FBCAB52D7}"/>
    <dgm:cxn modelId="{AC538C82-FD56-A64A-809F-19961D485346}" type="presOf" srcId="{4155ACF6-880A-294F-983F-4C48F436B7BD}" destId="{5255A5AA-04F5-7B41-9CC0-BFA910E37225}" srcOrd="1" destOrd="0" presId="urn:microsoft.com/office/officeart/2005/8/layout/venn1"/>
    <dgm:cxn modelId="{568311FD-6914-694D-9AE8-0B727E88799F}" type="presOf" srcId="{F8570BBC-73CC-5747-93A0-5C9A67B1DDCE}" destId="{3AB13A1D-8576-024F-BF87-56BCB4706B08}" srcOrd="0" destOrd="1" presId="urn:microsoft.com/office/officeart/2005/8/layout/venn1"/>
    <dgm:cxn modelId="{4CC49617-346B-044E-AA70-FD85E06AA8F1}" type="presOf" srcId="{353812EA-CA9E-5C40-9722-C2CB253DF62D}" destId="{29D43C5E-B7A9-DC47-9454-3BF1B4B36FD2}" srcOrd="0" destOrd="1" presId="urn:microsoft.com/office/officeart/2005/8/layout/venn1"/>
    <dgm:cxn modelId="{0403B73F-41EE-9242-BF10-E7BD4EA65E4B}" type="presOf" srcId="{F417C3D9-8E62-004F-B751-26AE52A2C5D3}" destId="{BE2AD303-098E-DC49-AFBF-A1B196E646F5}" srcOrd="1" destOrd="0" presId="urn:microsoft.com/office/officeart/2005/8/layout/venn1"/>
    <dgm:cxn modelId="{7C31186B-DF60-7C41-87E8-D794B34358A6}" srcId="{F417C3D9-8E62-004F-B751-26AE52A2C5D3}" destId="{67CD66FB-A407-7F46-B2A2-6879AAD02FA4}" srcOrd="0" destOrd="0" parTransId="{B5874A16-1253-3C4A-B339-A1048D56FE35}" sibTransId="{D3822D63-AB11-314C-94EA-88DA5339CE2A}"/>
    <dgm:cxn modelId="{E76FCE5D-F7D7-6542-99C7-DDD57F5B8EDA}" srcId="{73270C28-C4F1-7E43-9909-39016B126C5E}" destId="{4155ACF6-880A-294F-983F-4C48F436B7BD}" srcOrd="1" destOrd="0" parTransId="{8F780749-C75A-6846-A5F8-E999E3BB0A09}" sibTransId="{637E39E1-85F5-6447-9706-E7137F166CB1}"/>
    <dgm:cxn modelId="{87B75537-EC3F-2746-9933-70453D05AC7A}" type="presOf" srcId="{67CD66FB-A407-7F46-B2A2-6879AAD02FA4}" destId="{BE2AD303-098E-DC49-AFBF-A1B196E646F5}" srcOrd="1" destOrd="1" presId="urn:microsoft.com/office/officeart/2005/8/layout/venn1"/>
    <dgm:cxn modelId="{41673124-D48C-A149-ADEB-0CD0F25E53E2}" type="presOf" srcId="{73270C28-C4F1-7E43-9909-39016B126C5E}" destId="{5E22E9B9-9520-C944-93AF-DE467F51F5EF}" srcOrd="0" destOrd="0" presId="urn:microsoft.com/office/officeart/2005/8/layout/venn1"/>
    <dgm:cxn modelId="{5B700BAD-0208-844D-9851-3328C67A90B8}" srcId="{73270C28-C4F1-7E43-9909-39016B126C5E}" destId="{1B6B88FA-54C5-004C-800E-D81B033FAB1A}" srcOrd="0" destOrd="0" parTransId="{131C4B2D-66D2-9740-8BD8-C186A71F38CE}" sibTransId="{BC82B45D-E65A-754D-A297-E3F60FB7253B}"/>
    <dgm:cxn modelId="{3ADEF231-69EF-4747-B005-7C93F8858DCF}" type="presOf" srcId="{F8570BBC-73CC-5747-93A0-5C9A67B1DDCE}" destId="{5255A5AA-04F5-7B41-9CC0-BFA910E37225}" srcOrd="1" destOrd="1" presId="urn:microsoft.com/office/officeart/2005/8/layout/venn1"/>
    <dgm:cxn modelId="{C99422A9-7883-774E-9541-365E7B3E88AC}" type="presOf" srcId="{F417C3D9-8E62-004F-B751-26AE52A2C5D3}" destId="{2F3B64CF-8B74-B443-BB41-C6C190DD983D}" srcOrd="0" destOrd="0" presId="urn:microsoft.com/office/officeart/2005/8/layout/venn1"/>
    <dgm:cxn modelId="{968D8925-1664-AC43-A6EF-A88C24394E02}" type="presOf" srcId="{1B6B88FA-54C5-004C-800E-D81B033FAB1A}" destId="{8D129C85-0471-2142-AE8D-E39316406AD8}" srcOrd="1" destOrd="0" presId="urn:microsoft.com/office/officeart/2005/8/layout/venn1"/>
    <dgm:cxn modelId="{5545CA84-BE09-9E42-BC90-6F8F353BFBD7}" srcId="{1B6B88FA-54C5-004C-800E-D81B033FAB1A}" destId="{353812EA-CA9E-5C40-9722-C2CB253DF62D}" srcOrd="0" destOrd="0" parTransId="{092A5CA7-F114-EB4D-87AB-4EF202F7B153}" sibTransId="{6EEC569E-F7B4-1B40-8F90-8C246469753D}"/>
    <dgm:cxn modelId="{1E16E2DE-8CC1-9F45-B551-71903DA71965}" type="presOf" srcId="{4155ACF6-880A-294F-983F-4C48F436B7BD}" destId="{3AB13A1D-8576-024F-BF87-56BCB4706B08}" srcOrd="0" destOrd="0" presId="urn:microsoft.com/office/officeart/2005/8/layout/venn1"/>
    <dgm:cxn modelId="{56EF2EE4-9AA5-4145-A654-EACDBA8A6BCD}" type="presParOf" srcId="{5E22E9B9-9520-C944-93AF-DE467F51F5EF}" destId="{29D43C5E-B7A9-DC47-9454-3BF1B4B36FD2}" srcOrd="0" destOrd="0" presId="urn:microsoft.com/office/officeart/2005/8/layout/venn1"/>
    <dgm:cxn modelId="{628F7B63-C7BE-984E-A773-E3AFB9576E38}" type="presParOf" srcId="{5E22E9B9-9520-C944-93AF-DE467F51F5EF}" destId="{8D129C85-0471-2142-AE8D-E39316406AD8}" srcOrd="1" destOrd="0" presId="urn:microsoft.com/office/officeart/2005/8/layout/venn1"/>
    <dgm:cxn modelId="{5910345B-2E44-7545-A046-CF26D53833AA}" type="presParOf" srcId="{5E22E9B9-9520-C944-93AF-DE467F51F5EF}" destId="{2F3B64CF-8B74-B443-BB41-C6C190DD983D}" srcOrd="2" destOrd="0" presId="urn:microsoft.com/office/officeart/2005/8/layout/venn1"/>
    <dgm:cxn modelId="{4889611C-619C-6345-AC0E-9CC15544836F}" type="presParOf" srcId="{5E22E9B9-9520-C944-93AF-DE467F51F5EF}" destId="{BE2AD303-098E-DC49-AFBF-A1B196E646F5}" srcOrd="3" destOrd="0" presId="urn:microsoft.com/office/officeart/2005/8/layout/venn1"/>
    <dgm:cxn modelId="{743CEFE6-B446-9B48-A90B-30CC5823BA46}" type="presParOf" srcId="{5E22E9B9-9520-C944-93AF-DE467F51F5EF}" destId="{3AB13A1D-8576-024F-BF87-56BCB4706B08}" srcOrd="4" destOrd="0" presId="urn:microsoft.com/office/officeart/2005/8/layout/venn1"/>
    <dgm:cxn modelId="{7CF507D3-ED86-7443-96C7-CED61B7000C8}" type="presParOf" srcId="{5E22E9B9-9520-C944-93AF-DE467F51F5EF}" destId="{5255A5AA-04F5-7B41-9CC0-BFA910E37225}" srcOrd="5"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C1CD5F-B797-8E4B-B966-7F53F0B05A2D}">
      <dsp:nvSpPr>
        <dsp:cNvPr id="0" name=""/>
        <dsp:cNvSpPr/>
      </dsp:nvSpPr>
      <dsp:spPr>
        <a:xfrm>
          <a:off x="2263733" y="2137957"/>
          <a:ext cx="1535797" cy="154564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US" sz="2500" kern="1200" dirty="0" smtClean="0"/>
            <a:t>Stress Response</a:t>
          </a:r>
          <a:endParaRPr lang="en-US" sz="2500" kern="1200" dirty="0"/>
        </a:p>
      </dsp:txBody>
      <dsp:txXfrm>
        <a:off x="2263733" y="2137957"/>
        <a:ext cx="1535797" cy="1545642"/>
      </dsp:txXfrm>
    </dsp:sp>
    <dsp:sp modelId="{1F339885-3C38-7F41-9CE7-731DC39933B9}">
      <dsp:nvSpPr>
        <dsp:cNvPr id="0" name=""/>
        <dsp:cNvSpPr/>
      </dsp:nvSpPr>
      <dsp:spPr>
        <a:xfrm rot="10852394">
          <a:off x="1509729" y="2893328"/>
          <a:ext cx="754047" cy="0"/>
        </a:xfrm>
        <a:custGeom>
          <a:avLst/>
          <a:gdLst/>
          <a:ahLst/>
          <a:cxnLst/>
          <a:rect l="0" t="0" r="0" b="0"/>
          <a:pathLst>
            <a:path>
              <a:moveTo>
                <a:pt x="0" y="0"/>
              </a:moveTo>
              <a:lnTo>
                <a:pt x="754047"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5A98059-314F-5A43-BBB1-730E00D39F64}">
      <dsp:nvSpPr>
        <dsp:cNvPr id="0" name=""/>
        <dsp:cNvSpPr/>
      </dsp:nvSpPr>
      <dsp:spPr>
        <a:xfrm>
          <a:off x="0" y="2156243"/>
          <a:ext cx="1509773" cy="143966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lvl="0" algn="ctr" defTabSz="1289050">
            <a:lnSpc>
              <a:spcPct val="90000"/>
            </a:lnSpc>
            <a:spcBef>
              <a:spcPct val="0"/>
            </a:spcBef>
            <a:spcAft>
              <a:spcPct val="35000"/>
            </a:spcAft>
          </a:pPr>
          <a:r>
            <a:rPr lang="en-US" sz="2900" kern="1200" dirty="0" smtClean="0"/>
            <a:t>Stressor</a:t>
          </a:r>
          <a:endParaRPr lang="en-US" sz="2900" kern="1200" dirty="0"/>
        </a:p>
      </dsp:txBody>
      <dsp:txXfrm>
        <a:off x="0" y="2156243"/>
        <a:ext cx="1509773" cy="1439667"/>
      </dsp:txXfrm>
    </dsp:sp>
    <dsp:sp modelId="{F6BF59B1-544D-7E4B-A3C9-E75055562EE5}">
      <dsp:nvSpPr>
        <dsp:cNvPr id="0" name=""/>
        <dsp:cNvSpPr/>
      </dsp:nvSpPr>
      <dsp:spPr>
        <a:xfrm rot="1455936">
          <a:off x="3716061" y="3645210"/>
          <a:ext cx="1889528" cy="0"/>
        </a:xfrm>
        <a:custGeom>
          <a:avLst/>
          <a:gdLst/>
          <a:ahLst/>
          <a:cxnLst/>
          <a:rect l="0" t="0" r="0" b="0"/>
          <a:pathLst>
            <a:path>
              <a:moveTo>
                <a:pt x="0" y="0"/>
              </a:moveTo>
              <a:lnTo>
                <a:pt x="1889528"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D052CB2-894A-AE47-AFD5-337B110B05CD}">
      <dsp:nvSpPr>
        <dsp:cNvPr id="0" name=""/>
        <dsp:cNvSpPr/>
      </dsp:nvSpPr>
      <dsp:spPr>
        <a:xfrm>
          <a:off x="5522119" y="3656842"/>
          <a:ext cx="1274496" cy="132780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t>Weaken</a:t>
          </a:r>
          <a:endParaRPr lang="en-US" sz="2400" kern="1200" dirty="0"/>
        </a:p>
      </dsp:txBody>
      <dsp:txXfrm>
        <a:off x="5522119" y="3656842"/>
        <a:ext cx="1274496" cy="1327804"/>
      </dsp:txXfrm>
    </dsp:sp>
    <dsp:sp modelId="{4EEC2A4A-5D80-2446-86E1-C8CFCC65BE58}">
      <dsp:nvSpPr>
        <dsp:cNvPr id="0" name=""/>
        <dsp:cNvSpPr/>
      </dsp:nvSpPr>
      <dsp:spPr>
        <a:xfrm rot="20862394">
          <a:off x="3779622" y="2558577"/>
          <a:ext cx="1736476" cy="0"/>
        </a:xfrm>
        <a:custGeom>
          <a:avLst/>
          <a:gdLst/>
          <a:ahLst/>
          <a:cxnLst/>
          <a:rect l="0" t="0" r="0" b="0"/>
          <a:pathLst>
            <a:path>
              <a:moveTo>
                <a:pt x="0" y="0"/>
              </a:moveTo>
              <a:lnTo>
                <a:pt x="1736476"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D07A876-A001-3846-BE1F-74B76F078CD5}">
      <dsp:nvSpPr>
        <dsp:cNvPr id="0" name=""/>
        <dsp:cNvSpPr/>
      </dsp:nvSpPr>
      <dsp:spPr>
        <a:xfrm>
          <a:off x="5496190" y="1570848"/>
          <a:ext cx="1361847" cy="130896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dirty="0" smtClean="0"/>
            <a:t>Strengthen</a:t>
          </a:r>
          <a:endParaRPr lang="en-US" sz="1900" kern="1200" dirty="0"/>
        </a:p>
      </dsp:txBody>
      <dsp:txXfrm>
        <a:off x="5496190" y="1570848"/>
        <a:ext cx="1361847" cy="130896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CC25ED-2AB4-EA4D-9EF0-D7305A015EDF}">
      <dsp:nvSpPr>
        <dsp:cNvPr id="0" name=""/>
        <dsp:cNvSpPr/>
      </dsp:nvSpPr>
      <dsp:spPr>
        <a:xfrm>
          <a:off x="3294813" y="10"/>
          <a:ext cx="4942220" cy="2062159"/>
        </a:xfrm>
        <a:prstGeom prst="rightArrow">
          <a:avLst>
            <a:gd name="adj1" fmla="val 75000"/>
            <a:gd name="adj2" fmla="val 5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endParaRPr lang="en-US" sz="2000" b="0" i="0" kern="1200" dirty="0">
            <a:solidFill>
              <a:srgbClr val="1E5155"/>
            </a:solidFill>
            <a:latin typeface="Calibri"/>
            <a:cs typeface="Calibri"/>
          </a:endParaRPr>
        </a:p>
        <a:p>
          <a:pPr marL="228600" lvl="1" indent="-228600" algn="l" defTabSz="889000">
            <a:lnSpc>
              <a:spcPct val="90000"/>
            </a:lnSpc>
            <a:spcBef>
              <a:spcPct val="0"/>
            </a:spcBef>
            <a:spcAft>
              <a:spcPct val="15000"/>
            </a:spcAft>
            <a:buChar char="••"/>
          </a:pPr>
          <a:r>
            <a:rPr lang="en-US" sz="2000" b="0" i="0" kern="1200" dirty="0">
              <a:latin typeface="Calibri"/>
              <a:cs typeface="Calibri"/>
            </a:rPr>
            <a:t>Post Traumatic Stress Disorder </a:t>
          </a:r>
          <a:r>
            <a:rPr lang="en-US" sz="2000" b="0" i="0" kern="1200" dirty="0" smtClean="0">
              <a:latin typeface="Calibri"/>
              <a:cs typeface="Calibri"/>
            </a:rPr>
            <a:t>(PTSD</a:t>
          </a:r>
          <a:r>
            <a:rPr lang="en-US" sz="2000" b="0" i="0" kern="1200" dirty="0">
              <a:latin typeface="Calibri"/>
              <a:cs typeface="Calibri"/>
            </a:rPr>
            <a:t>)</a:t>
          </a:r>
        </a:p>
        <a:p>
          <a:pPr marL="228600" lvl="1" indent="-228600" algn="l" defTabSz="889000">
            <a:lnSpc>
              <a:spcPct val="90000"/>
            </a:lnSpc>
            <a:spcBef>
              <a:spcPct val="0"/>
            </a:spcBef>
            <a:spcAft>
              <a:spcPct val="15000"/>
            </a:spcAft>
            <a:buChar char="••"/>
          </a:pPr>
          <a:r>
            <a:rPr lang="en-US" sz="2000" b="0" i="0" kern="1200" dirty="0">
              <a:latin typeface="Calibri"/>
              <a:cs typeface="Calibri"/>
            </a:rPr>
            <a:t>Post Traumatic Stress</a:t>
          </a:r>
          <a:r>
            <a:rPr lang="en-US" sz="2000" b="0" i="0" kern="1200" baseline="0" dirty="0">
              <a:latin typeface="Calibri"/>
              <a:cs typeface="Calibri"/>
            </a:rPr>
            <a:t> Symptoms</a:t>
          </a:r>
          <a:endParaRPr lang="en-US" sz="2000" b="0" i="0" kern="1200" dirty="0">
            <a:latin typeface="Calibri"/>
            <a:cs typeface="Calibri"/>
          </a:endParaRPr>
        </a:p>
        <a:p>
          <a:pPr marL="228600" lvl="1" indent="-228600" algn="l" defTabSz="889000">
            <a:lnSpc>
              <a:spcPct val="90000"/>
            </a:lnSpc>
            <a:spcBef>
              <a:spcPct val="0"/>
            </a:spcBef>
            <a:spcAft>
              <a:spcPct val="15000"/>
            </a:spcAft>
            <a:buChar char="••"/>
          </a:pPr>
          <a:r>
            <a:rPr lang="en-US" sz="2000" b="0" i="0" kern="1200" dirty="0">
              <a:latin typeface="Calibri"/>
              <a:cs typeface="Calibri"/>
            </a:rPr>
            <a:t>Critical Incident Stress</a:t>
          </a:r>
        </a:p>
      </dsp:txBody>
      <dsp:txXfrm>
        <a:off x="3294813" y="10"/>
        <a:ext cx="4942220" cy="2062159"/>
      </dsp:txXfrm>
    </dsp:sp>
    <dsp:sp modelId="{F59171D3-63B8-794F-8943-532DCCD8ED3F}">
      <dsp:nvSpPr>
        <dsp:cNvPr id="0" name=""/>
        <dsp:cNvSpPr/>
      </dsp:nvSpPr>
      <dsp:spPr>
        <a:xfrm>
          <a:off x="0" y="10"/>
          <a:ext cx="3294813" cy="2062159"/>
        </a:xfrm>
        <a:prstGeom prst="roundRect">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b="0" i="1" u="sng" kern="1200" dirty="0">
              <a:latin typeface="Calibri"/>
              <a:cs typeface="Calibri"/>
            </a:rPr>
            <a:t>DIRECT</a:t>
          </a:r>
          <a:r>
            <a:rPr lang="en-US" sz="4000" b="0" i="0" kern="1200" dirty="0">
              <a:latin typeface="Calibri"/>
              <a:cs typeface="Calibri"/>
            </a:rPr>
            <a:t> exposure to trauma</a:t>
          </a:r>
        </a:p>
      </dsp:txBody>
      <dsp:txXfrm>
        <a:off x="0" y="10"/>
        <a:ext cx="3294813" cy="2062159"/>
      </dsp:txXfrm>
    </dsp:sp>
    <dsp:sp modelId="{BC163D5D-8748-E440-920E-6CB8DA5E2B9D}">
      <dsp:nvSpPr>
        <dsp:cNvPr id="0" name=""/>
        <dsp:cNvSpPr/>
      </dsp:nvSpPr>
      <dsp:spPr>
        <a:xfrm>
          <a:off x="3299639" y="2268397"/>
          <a:ext cx="4937394" cy="2536270"/>
        </a:xfrm>
        <a:prstGeom prst="rightArrow">
          <a:avLst>
            <a:gd name="adj1" fmla="val 75000"/>
            <a:gd name="adj2" fmla="val 5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a:latin typeface="Calibri"/>
              <a:cs typeface="Calibri"/>
            </a:rPr>
            <a:t>Post Traumatic Stress </a:t>
          </a:r>
          <a:r>
            <a:rPr lang="en-US" sz="1800" b="0" i="0" kern="1200" dirty="0" smtClean="0">
              <a:latin typeface="Calibri"/>
              <a:cs typeface="Calibri"/>
            </a:rPr>
            <a:t>Disorder (DSM-V, 2013)</a:t>
          </a:r>
          <a:endParaRPr lang="en-US" sz="1800" b="0" i="0" kern="1200" dirty="0">
            <a:latin typeface="Calibri"/>
            <a:cs typeface="Calibri"/>
          </a:endParaRPr>
        </a:p>
        <a:p>
          <a:pPr marL="171450" lvl="1" indent="-171450" algn="l" defTabSz="800100">
            <a:lnSpc>
              <a:spcPct val="90000"/>
            </a:lnSpc>
            <a:spcBef>
              <a:spcPct val="0"/>
            </a:spcBef>
            <a:spcAft>
              <a:spcPct val="15000"/>
            </a:spcAft>
            <a:buChar char="••"/>
          </a:pPr>
          <a:r>
            <a:rPr lang="en-US" sz="1800" b="0" i="0" kern="1200" dirty="0">
              <a:latin typeface="Calibri"/>
              <a:cs typeface="Calibri"/>
            </a:rPr>
            <a:t>Post Traumatic Stress Symptoms</a:t>
          </a:r>
        </a:p>
        <a:p>
          <a:pPr marL="171450" lvl="1" indent="-171450" algn="l" defTabSz="800100">
            <a:lnSpc>
              <a:spcPct val="90000"/>
            </a:lnSpc>
            <a:spcBef>
              <a:spcPct val="0"/>
            </a:spcBef>
            <a:spcAft>
              <a:spcPct val="15000"/>
            </a:spcAft>
            <a:buChar char="••"/>
          </a:pPr>
          <a:r>
            <a:rPr lang="en-US" sz="1800" b="0" i="0" kern="1200" dirty="0">
              <a:latin typeface="Calibri"/>
              <a:cs typeface="Calibri"/>
            </a:rPr>
            <a:t>Empathic Strain</a:t>
          </a:r>
        </a:p>
        <a:p>
          <a:pPr marL="171450" lvl="1" indent="-171450" algn="l" defTabSz="800100">
            <a:lnSpc>
              <a:spcPct val="90000"/>
            </a:lnSpc>
            <a:spcBef>
              <a:spcPct val="0"/>
            </a:spcBef>
            <a:spcAft>
              <a:spcPct val="15000"/>
            </a:spcAft>
            <a:buChar char="••"/>
          </a:pPr>
          <a:r>
            <a:rPr lang="en-US" sz="1800" b="0" i="0" kern="1200" dirty="0">
              <a:latin typeface="Calibri"/>
              <a:cs typeface="Calibri"/>
            </a:rPr>
            <a:t>Secondary Traumatic Stress Symptoms</a:t>
          </a:r>
        </a:p>
        <a:p>
          <a:pPr marL="171450" lvl="1" indent="-171450" algn="l" defTabSz="800100">
            <a:lnSpc>
              <a:spcPct val="90000"/>
            </a:lnSpc>
            <a:spcBef>
              <a:spcPct val="0"/>
            </a:spcBef>
            <a:spcAft>
              <a:spcPct val="15000"/>
            </a:spcAft>
            <a:buChar char="••"/>
          </a:pPr>
          <a:r>
            <a:rPr lang="en-US" sz="1800" b="0" i="0" kern="1200" dirty="0">
              <a:latin typeface="Calibri"/>
              <a:cs typeface="Calibri"/>
            </a:rPr>
            <a:t>Vicarious Traumatization</a:t>
          </a:r>
        </a:p>
        <a:p>
          <a:pPr marL="171450" lvl="1" indent="-171450" algn="l" defTabSz="800100">
            <a:lnSpc>
              <a:spcPct val="90000"/>
            </a:lnSpc>
            <a:spcBef>
              <a:spcPct val="0"/>
            </a:spcBef>
            <a:spcAft>
              <a:spcPct val="15000"/>
            </a:spcAft>
            <a:buChar char="••"/>
          </a:pPr>
          <a:r>
            <a:rPr lang="en-US" sz="1800" b="0" i="0" kern="1200" dirty="0">
              <a:latin typeface="Calibri"/>
              <a:cs typeface="Calibri"/>
            </a:rPr>
            <a:t>Compassion Fatigue</a:t>
          </a:r>
        </a:p>
      </dsp:txBody>
      <dsp:txXfrm>
        <a:off x="3299639" y="2268397"/>
        <a:ext cx="4937394" cy="2536270"/>
      </dsp:txXfrm>
    </dsp:sp>
    <dsp:sp modelId="{9887E3FC-9E17-5D44-9D9A-451D86D673F1}">
      <dsp:nvSpPr>
        <dsp:cNvPr id="0" name=""/>
        <dsp:cNvSpPr/>
      </dsp:nvSpPr>
      <dsp:spPr>
        <a:xfrm>
          <a:off x="4021" y="2489645"/>
          <a:ext cx="3291596" cy="2062159"/>
        </a:xfrm>
        <a:prstGeom prst="roundRect">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b="0" i="1" u="sng" kern="1200" dirty="0">
              <a:latin typeface="Calibri"/>
              <a:cs typeface="Calibri"/>
            </a:rPr>
            <a:t>INDIRECT</a:t>
          </a:r>
          <a:r>
            <a:rPr lang="en-US" sz="4000" b="0" i="0" kern="1200" dirty="0">
              <a:latin typeface="Calibri"/>
              <a:cs typeface="Calibri"/>
            </a:rPr>
            <a:t> exposure to trauma</a:t>
          </a:r>
        </a:p>
      </dsp:txBody>
      <dsp:txXfrm>
        <a:off x="4021" y="2489645"/>
        <a:ext cx="3291596" cy="206215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9D43C5E-B7A9-DC47-9454-3BF1B4B36FD2}">
      <dsp:nvSpPr>
        <dsp:cNvPr id="0" name=""/>
        <dsp:cNvSpPr/>
      </dsp:nvSpPr>
      <dsp:spPr>
        <a:xfrm>
          <a:off x="4098219" y="258413"/>
          <a:ext cx="3983349" cy="3983349"/>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1422400">
            <a:lnSpc>
              <a:spcPct val="90000"/>
            </a:lnSpc>
            <a:spcBef>
              <a:spcPct val="0"/>
            </a:spcBef>
            <a:spcAft>
              <a:spcPct val="35000"/>
            </a:spcAft>
          </a:pPr>
          <a:r>
            <a:rPr lang="en-US" sz="3200" kern="1200" dirty="0" smtClean="0"/>
            <a:t>Lost</a:t>
          </a:r>
          <a:r>
            <a:rPr lang="en-US" sz="3200" kern="1200" baseline="0" dirty="0" smtClean="0"/>
            <a:t> Productivity</a:t>
          </a:r>
          <a:endParaRPr lang="en-US" sz="3200" kern="1200" dirty="0"/>
        </a:p>
        <a:p>
          <a:pPr marL="228600" lvl="1" indent="-228600" algn="ctr" defTabSz="889000">
            <a:lnSpc>
              <a:spcPct val="90000"/>
            </a:lnSpc>
            <a:spcBef>
              <a:spcPct val="0"/>
            </a:spcBef>
            <a:spcAft>
              <a:spcPct val="15000"/>
            </a:spcAft>
            <a:buChar char="••"/>
          </a:pPr>
          <a:r>
            <a:rPr lang="en-US" sz="2000" kern="1200" dirty="0" smtClean="0"/>
            <a:t>Decreased morale, cohesion, communication, collaboration, quality of services</a:t>
          </a:r>
          <a:endParaRPr lang="en-US" sz="2000" kern="1200" dirty="0"/>
        </a:p>
      </dsp:txBody>
      <dsp:txXfrm>
        <a:off x="4629332" y="955499"/>
        <a:ext cx="2921122" cy="1792507"/>
      </dsp:txXfrm>
    </dsp:sp>
    <dsp:sp modelId="{2F3B64CF-8B74-B443-BB41-C6C190DD983D}">
      <dsp:nvSpPr>
        <dsp:cNvPr id="0" name=""/>
        <dsp:cNvSpPr/>
      </dsp:nvSpPr>
      <dsp:spPr>
        <a:xfrm>
          <a:off x="5595215" y="2874637"/>
          <a:ext cx="3983349" cy="3983349"/>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944563">
            <a:lnSpc>
              <a:spcPct val="90000"/>
            </a:lnSpc>
            <a:spcBef>
              <a:spcPct val="0"/>
            </a:spcBef>
            <a:spcAft>
              <a:spcPct val="35000"/>
            </a:spcAft>
          </a:pPr>
          <a:r>
            <a:rPr lang="en-US" sz="3200" kern="1200" dirty="0" smtClean="0"/>
            <a:t>Staff Turnover</a:t>
          </a:r>
          <a:endParaRPr lang="en-US" sz="3200" kern="1200" dirty="0"/>
        </a:p>
        <a:p>
          <a:pPr marL="228600" lvl="1" indent="0" algn="ctr" defTabSz="889000">
            <a:lnSpc>
              <a:spcPct val="90000"/>
            </a:lnSpc>
            <a:spcBef>
              <a:spcPct val="0"/>
            </a:spcBef>
            <a:spcAft>
              <a:spcPct val="15000"/>
            </a:spcAft>
            <a:buChar char="••"/>
          </a:pPr>
          <a:r>
            <a:rPr lang="en-US" sz="2000" kern="1200" dirty="0" smtClean="0"/>
            <a:t>  Time and resources needed to hire and train new staff drains remaining staff</a:t>
          </a:r>
          <a:endParaRPr lang="en-US" sz="2000" kern="1200" dirty="0"/>
        </a:p>
      </dsp:txBody>
      <dsp:txXfrm>
        <a:off x="6813456" y="3903669"/>
        <a:ext cx="2390009" cy="2190842"/>
      </dsp:txXfrm>
    </dsp:sp>
    <dsp:sp modelId="{3AB13A1D-8576-024F-BF87-56BCB4706B08}">
      <dsp:nvSpPr>
        <dsp:cNvPr id="0" name=""/>
        <dsp:cNvSpPr/>
      </dsp:nvSpPr>
      <dsp:spPr>
        <a:xfrm>
          <a:off x="2522930" y="2874637"/>
          <a:ext cx="3941245" cy="3983349"/>
        </a:xfrm>
        <a:prstGeom prst="ellipse">
          <a:avLst/>
        </a:prstGeom>
        <a:gradFill flip="none" rotWithShape="1">
          <a:gsLst>
            <a:gs pos="0">
              <a:schemeClr val="accent2">
                <a:lumMod val="89000"/>
              </a:schemeClr>
            </a:gs>
            <a:gs pos="23000">
              <a:schemeClr val="accent2">
                <a:lumMod val="89000"/>
              </a:schemeClr>
            </a:gs>
            <a:gs pos="82000">
              <a:schemeClr val="accent2">
                <a:lumMod val="60000"/>
                <a:lumOff val="40000"/>
              </a:schemeClr>
            </a:gs>
            <a:gs pos="97000">
              <a:schemeClr val="accent2">
                <a:lumMod val="70000"/>
              </a:schemeClr>
            </a:gs>
          </a:gsLst>
          <a:path path="circle">
            <a:fillToRect l="50000" t="50000" r="50000" b="50000"/>
          </a:path>
          <a:tileRect/>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182880" numCol="1" spcCol="1270" anchor="ctr" anchorCtr="1">
          <a:noAutofit/>
        </a:bodyPr>
        <a:lstStyle/>
        <a:p>
          <a:pPr lvl="0" algn="ctr" defTabSz="1422400">
            <a:lnSpc>
              <a:spcPct val="90000"/>
            </a:lnSpc>
            <a:spcBef>
              <a:spcPct val="0"/>
            </a:spcBef>
            <a:spcAft>
              <a:spcPct val="35000"/>
            </a:spcAft>
            <a:tabLst>
              <a:tab pos="1600200" algn="l"/>
            </a:tabLst>
          </a:pPr>
          <a:r>
            <a:rPr lang="en-US" sz="3200" kern="1200" smtClean="0"/>
            <a:t> P</a:t>
          </a:r>
          <a:r>
            <a:rPr lang="en-US" sz="3100" kern="1200" smtClean="0"/>
            <a:t>oor    Organizational  </a:t>
          </a:r>
          <a:r>
            <a:rPr lang="en-US" sz="3100" kern="1200" dirty="0" smtClean="0"/>
            <a:t>Health</a:t>
          </a:r>
          <a:endParaRPr lang="en-US" sz="3100" kern="1200" dirty="0"/>
        </a:p>
        <a:p>
          <a:pPr marL="228600" lvl="1" indent="-228600" algn="ctr" defTabSz="1371600">
            <a:lnSpc>
              <a:spcPct val="90000"/>
            </a:lnSpc>
            <a:spcBef>
              <a:spcPct val="0"/>
            </a:spcBef>
            <a:spcAft>
              <a:spcPct val="15000"/>
            </a:spcAft>
            <a:buChar char="••"/>
          </a:pPr>
          <a:r>
            <a:rPr lang="en-US" sz="2000" kern="1200" baseline="0" dirty="0" smtClean="0">
              <a:latin typeface="Calibri" charset="0"/>
            </a:rPr>
            <a:t>Erosion</a:t>
          </a:r>
          <a:r>
            <a:rPr lang="en-US" sz="2000" kern="1200" dirty="0" smtClean="0"/>
            <a:t> of concentration,</a:t>
          </a:r>
          <a:r>
            <a:rPr lang="en-US" sz="2000" kern="1200" baseline="0" dirty="0" smtClean="0"/>
            <a:t> </a:t>
          </a:r>
          <a:r>
            <a:rPr lang="en-US" sz="2000" kern="1200" dirty="0" smtClean="0"/>
            <a:t>focus, decisionmaking, motivation, performance </a:t>
          </a:r>
          <a:endParaRPr lang="en-US" sz="2000" kern="1200" dirty="0"/>
        </a:p>
      </dsp:txBody>
      <dsp:txXfrm>
        <a:off x="2894064" y="3903669"/>
        <a:ext cx="2364747" cy="2190842"/>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4AFEF6-2263-4A3C-B6CD-21F004085C09}" type="datetimeFigureOut">
              <a:rPr lang="en-US" smtClean="0"/>
              <a:pPr/>
              <a:t>3/6/2017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A2C92E-9475-48F1-B6F6-5D23B19B17D6}" type="slidenum">
              <a:rPr lang="en-US" smtClean="0"/>
              <a:pPr/>
              <a:t>‹#›</a:t>
            </a:fld>
            <a:endParaRPr lang="en-US"/>
          </a:p>
        </p:txBody>
      </p:sp>
    </p:spTree>
    <p:extLst>
      <p:ext uri="{BB962C8B-B14F-4D97-AF65-F5344CB8AC3E}">
        <p14:creationId xmlns:p14="http://schemas.microsoft.com/office/powerpoint/2010/main" xmlns="" val="3411312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4CECDB-C524-9140-9024-CC87C97A9429}" type="datetimeFigureOut">
              <a:rPr lang="en-US" smtClean="0"/>
              <a:pPr/>
              <a:t>3/6/2017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B943B8-79F4-3B4F-AC17-94198F4626A7}" type="slidenum">
              <a:rPr lang="en-US" smtClean="0"/>
              <a:pPr/>
              <a:t>‹#›</a:t>
            </a:fld>
            <a:endParaRPr lang="en-US"/>
          </a:p>
        </p:txBody>
      </p:sp>
    </p:spTree>
    <p:extLst>
      <p:ext uri="{BB962C8B-B14F-4D97-AF65-F5344CB8AC3E}">
        <p14:creationId xmlns:p14="http://schemas.microsoft.com/office/powerpoint/2010/main" xmlns="" val="697669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AA205C-FFE7-F648-AAD1-C3D2A2A27224}" type="slidenum">
              <a:rPr lang="en-US" smtClean="0"/>
              <a:pPr/>
              <a:t>1</a:t>
            </a:fld>
            <a:endParaRPr lang="en-US"/>
          </a:p>
        </p:txBody>
      </p:sp>
    </p:spTree>
    <p:extLst>
      <p:ext uri="{BB962C8B-B14F-4D97-AF65-F5344CB8AC3E}">
        <p14:creationId xmlns:p14="http://schemas.microsoft.com/office/powerpoint/2010/main" xmlns="" val="2193030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charset="0"/>
              </a:rPr>
              <a:t>Cumulative stress reactions are a less dramatic, more gradual form of stress reaction. They are usually related to low-intensity but more chronic stressors that pervade a person’s life and “pile up,” one on top of the other.</a:t>
            </a:r>
          </a:p>
          <a:p>
            <a:endParaRPr lang="en-US" sz="1200" dirty="0" smtClean="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While we may think that a traumatic event or critical incident is most damaging, cumulative stress is likely to be as potentially problematic over the course of a public safety employee's career. This may be due to chronicity, an inability to escape exposure, or the fact that the most rewarding work in this field often requires repeated and persistent exposure to traumatic stimuli. Additionally, f</a:t>
            </a:r>
            <a:r>
              <a:rPr lang="en-US" dirty="0" smtClean="0">
                <a:solidFill>
                  <a:srgbClr val="000000"/>
                </a:solidFill>
                <a:latin typeface="Arial" charset="0"/>
                <a:sym typeface="Wingdings" charset="0"/>
              </a:rPr>
              <a:t>requent </a:t>
            </a:r>
            <a:r>
              <a:rPr lang="en-US" dirty="0" smtClean="0">
                <a:latin typeface="Arial" charset="0"/>
              </a:rPr>
              <a:t>mild stressful events can create high stress levels if not dealt with effectively on an ongoing basis.</a:t>
            </a:r>
            <a:endParaRPr lang="en-US" sz="1200" dirty="0">
              <a:latin typeface="Arial" charset="0"/>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10</a:t>
            </a:fld>
            <a:endParaRPr lang="en-US"/>
          </a:p>
        </p:txBody>
      </p:sp>
    </p:spTree>
    <p:extLst>
      <p:ext uri="{BB962C8B-B14F-4D97-AF65-F5344CB8AC3E}">
        <p14:creationId xmlns:p14="http://schemas.microsoft.com/office/powerpoint/2010/main" xmlns="" val="2201176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a:t>
            </a:r>
            <a:r>
              <a:rPr lang="en-US" dirty="0"/>
              <a:t>take</a:t>
            </a:r>
            <a:r>
              <a:rPr lang="en-US" baseline="0" dirty="0"/>
              <a:t> a closer look at </a:t>
            </a:r>
            <a:r>
              <a:rPr lang="en-US" baseline="0" dirty="0" smtClean="0"/>
              <a:t>trauma. A </a:t>
            </a:r>
            <a:r>
              <a:rPr lang="en-US" baseline="0" dirty="0"/>
              <a:t>traumatic event is more than a </a:t>
            </a:r>
            <a:r>
              <a:rPr lang="en-US" baseline="0" dirty="0" smtClean="0"/>
              <a:t>stressor; </a:t>
            </a:r>
            <a:r>
              <a:rPr lang="en-US" baseline="0" dirty="0"/>
              <a:t>it is a threat to one's safety, </a:t>
            </a:r>
            <a:r>
              <a:rPr lang="en-US" baseline="0" dirty="0" smtClean="0"/>
              <a:t>security, </a:t>
            </a:r>
            <a:r>
              <a:rPr lang="en-US" baseline="0" dirty="0"/>
              <a:t>and sense of </a:t>
            </a:r>
            <a:r>
              <a:rPr lang="en-US" baseline="0" dirty="0" smtClean="0"/>
              <a:t>well-being.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11</a:t>
            </a:fld>
            <a:endParaRPr lang="en-US"/>
          </a:p>
        </p:txBody>
      </p:sp>
    </p:spTree>
    <p:extLst>
      <p:ext uri="{BB962C8B-B14F-4D97-AF65-F5344CB8AC3E}">
        <p14:creationId xmlns:p14="http://schemas.microsoft.com/office/powerpoint/2010/main" xmlns="" val="1192374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a:latin typeface="Tahoma" charset="0"/>
              </a:rPr>
              <a:t>Trauma</a:t>
            </a:r>
            <a:r>
              <a:rPr lang="en-US" sz="1200" dirty="0">
                <a:latin typeface="Tahoma" charset="0"/>
              </a:rPr>
              <a:t> is an event that is outside one</a:t>
            </a:r>
            <a:r>
              <a:rPr lang="en-US" sz="1200" dirty="0">
                <a:latin typeface="Arial"/>
              </a:rPr>
              <a:t>’</a:t>
            </a:r>
            <a:r>
              <a:rPr lang="en-US" sz="1200" dirty="0">
                <a:latin typeface="Tahoma" charset="0"/>
              </a:rPr>
              <a:t>s normal experience that causes intense fear and can exceed one's ability to cope. </a:t>
            </a:r>
            <a:r>
              <a:rPr lang="en-US" sz="1200" dirty="0">
                <a:latin typeface="Calibri"/>
              </a:rPr>
              <a:t>Traumatic </a:t>
            </a:r>
            <a:r>
              <a:rPr lang="en-US" sz="1200" dirty="0" smtClean="0">
                <a:latin typeface="Calibri"/>
              </a:rPr>
              <a:t>events</a:t>
            </a:r>
            <a:r>
              <a:rPr lang="en-US" sz="1200" dirty="0">
                <a:latin typeface="Calibri"/>
              </a:rPr>
              <a:t> </a:t>
            </a:r>
            <a:r>
              <a:rPr lang="en-US" dirty="0"/>
              <a:t>can occur as a result of people's behaviors or actions, or </a:t>
            </a:r>
            <a:r>
              <a:rPr lang="en-US" dirty="0" smtClean="0"/>
              <a:t>as a result of</a:t>
            </a:r>
            <a:r>
              <a:rPr lang="en-US" baseline="0" dirty="0"/>
              <a:t> natural </a:t>
            </a:r>
            <a:r>
              <a:rPr lang="en-US" baseline="0" dirty="0" smtClean="0"/>
              <a:t>occurrences.</a:t>
            </a:r>
            <a:r>
              <a:rPr lang="en-US" baseline="0" dirty="0"/>
              <a:t> </a:t>
            </a:r>
            <a:r>
              <a:rPr lang="en-US" baseline="0" dirty="0" smtClean="0"/>
              <a:t>As public safety personnel, you are regularly exposed to trauma on the job. You can be exposed directly—by being involved in a critical incident, for example—or indirectly, by</a:t>
            </a:r>
            <a:r>
              <a:rPr lang="en-US" altLang="en-US" sz="1200" baseline="0" dirty="0" smtClean="0">
                <a:ea typeface="MS PGothic" charset="-128"/>
              </a:rPr>
              <a:t> witnessing the traumatic experiences of another person.  </a:t>
            </a:r>
            <a:endParaRPr lang="en-US" baseline="0" dirty="0"/>
          </a:p>
        </p:txBody>
      </p:sp>
      <p:sp>
        <p:nvSpPr>
          <p:cNvPr id="4" name="Slide Number Placeholder 3"/>
          <p:cNvSpPr>
            <a:spLocks noGrp="1"/>
          </p:cNvSpPr>
          <p:nvPr>
            <p:ph type="sldNum" sz="quarter" idx="10"/>
          </p:nvPr>
        </p:nvSpPr>
        <p:spPr/>
        <p:txBody>
          <a:bodyPr/>
          <a:lstStyle/>
          <a:p>
            <a:fld id="{87746D80-9774-4F4B-9E38-4248CDB2B23F}" type="slidenum">
              <a:rPr lang="en-US" smtClean="0"/>
              <a:pPr/>
              <a:t>12</a:t>
            </a:fld>
            <a:endParaRPr lang="en-US"/>
          </a:p>
        </p:txBody>
      </p:sp>
    </p:spTree>
    <p:extLst>
      <p:ext uri="{BB962C8B-B14F-4D97-AF65-F5344CB8AC3E}">
        <p14:creationId xmlns:p14="http://schemas.microsoft.com/office/powerpoint/2010/main" xmlns="" val="103452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A9EC0107-94C8-EA47-AA41-2B16DCDACE1D}" type="slidenum">
              <a:rPr lang="en-US" altLang="en-US" sz="1200"/>
              <a:pPr/>
              <a:t>13</a:t>
            </a:fld>
            <a:endParaRPr lang="en-US" altLang="en-US" sz="1200"/>
          </a:p>
        </p:txBody>
      </p:sp>
      <p:sp>
        <p:nvSpPr>
          <p:cNvPr id="266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06A37383-A371-EA4D-A9D4-7A51594EFB66}" type="slidenum">
              <a:rPr lang="en-US" altLang="en-US" sz="1200"/>
              <a:pPr algn="r" eaLnBrk="1" hangingPunct="1"/>
              <a:t>13</a:t>
            </a:fld>
            <a:endParaRPr lang="en-US" altLang="en-US" sz="120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000" baseline="0" dirty="0"/>
              <a:t>Though </a:t>
            </a:r>
            <a:r>
              <a:rPr lang="en-US" sz="1000" baseline="0" dirty="0" smtClean="0"/>
              <a:t>an event </a:t>
            </a:r>
            <a:r>
              <a:rPr lang="en-US" sz="1000" baseline="0" dirty="0"/>
              <a:t>may not </a:t>
            </a:r>
            <a:r>
              <a:rPr lang="en-US" sz="1000" baseline="0" dirty="0" smtClean="0"/>
              <a:t>actually have threatened </a:t>
            </a:r>
            <a:r>
              <a:rPr lang="en-US" sz="1000" baseline="0" dirty="0"/>
              <a:t>the life of </a:t>
            </a:r>
            <a:r>
              <a:rPr lang="en-US" sz="1000" baseline="0" dirty="0" smtClean="0"/>
              <a:t>a survivor</a:t>
            </a:r>
            <a:r>
              <a:rPr lang="en-US" sz="1000" baseline="0" dirty="0"/>
              <a:t>, it is the </a:t>
            </a:r>
            <a:r>
              <a:rPr lang="en-US" sz="1000" i="1" baseline="0" dirty="0" smtClean="0"/>
              <a:t>perception</a:t>
            </a:r>
            <a:r>
              <a:rPr lang="en-US" sz="1000" i="0" baseline="0" dirty="0" smtClean="0"/>
              <a:t>—</a:t>
            </a:r>
            <a:r>
              <a:rPr lang="en-US" sz="1000" baseline="0" dirty="0" smtClean="0"/>
              <a:t>even </a:t>
            </a:r>
            <a:r>
              <a:rPr lang="en-US" sz="1000" baseline="0" dirty="0"/>
              <a:t>for a split </a:t>
            </a:r>
            <a:r>
              <a:rPr lang="en-US" sz="1000" baseline="0" dirty="0" smtClean="0"/>
              <a:t>second—that </a:t>
            </a:r>
            <a:r>
              <a:rPr lang="en-US" sz="1000" baseline="0" dirty="0"/>
              <a:t>life and bodily integrity is </a:t>
            </a:r>
            <a:r>
              <a:rPr lang="en-US" sz="1000" baseline="0" dirty="0" smtClean="0"/>
              <a:t>threatened that makes the event traumatic. </a:t>
            </a:r>
            <a:r>
              <a:rPr lang="en-US" altLang="en-US" sz="1000" dirty="0">
                <a:ea typeface="MS PGothic" charset="-128"/>
              </a:rPr>
              <a:t>Traumatic events </a:t>
            </a:r>
            <a:r>
              <a:rPr lang="en-US" altLang="en-US" sz="1000" baseline="0" dirty="0">
                <a:ea typeface="MS PGothic" charset="-128"/>
              </a:rPr>
              <a:t>overwhelm a person’s established coping </a:t>
            </a:r>
            <a:r>
              <a:rPr lang="en-US" altLang="en-US" sz="1000" baseline="0" dirty="0" smtClean="0">
                <a:ea typeface="MS PGothic" charset="-128"/>
              </a:rPr>
              <a:t>mechanisms </a:t>
            </a:r>
            <a:r>
              <a:rPr lang="en-US" altLang="en-US" sz="1000" baseline="0" dirty="0">
                <a:ea typeface="MS PGothic" charset="-128"/>
              </a:rPr>
              <a:t>and result in the individual feeling intense fear, </a:t>
            </a:r>
            <a:r>
              <a:rPr lang="en-US" altLang="en-US" sz="1000" baseline="0" dirty="0" smtClean="0">
                <a:ea typeface="MS PGothic" charset="-128"/>
              </a:rPr>
              <a:t>a </a:t>
            </a:r>
            <a:r>
              <a:rPr lang="en-US" altLang="en-US" sz="1000" baseline="0" dirty="0">
                <a:ea typeface="MS PGothic" charset="-128"/>
              </a:rPr>
              <a:t>lack of </a:t>
            </a:r>
            <a:r>
              <a:rPr lang="en-US" altLang="en-US" sz="1000" baseline="0" dirty="0" smtClean="0">
                <a:ea typeface="MS PGothic" charset="-128"/>
              </a:rPr>
              <a:t>control, and helplessness in </a:t>
            </a:r>
            <a:r>
              <a:rPr lang="en-US" altLang="en-US" sz="1000" baseline="0" dirty="0">
                <a:ea typeface="MS PGothic" charset="-128"/>
              </a:rPr>
              <a:t>the face of the situation. Experiencing a traumatic event can ultimately change the way a person understands the world, </a:t>
            </a:r>
            <a:r>
              <a:rPr lang="en-US" altLang="en-US" sz="1000" baseline="0" dirty="0" smtClean="0">
                <a:ea typeface="MS PGothic" charset="-128"/>
              </a:rPr>
              <a:t>themselves, </a:t>
            </a:r>
            <a:r>
              <a:rPr lang="en-US" altLang="en-US" sz="1000" baseline="0" dirty="0">
                <a:ea typeface="MS PGothic" charset="-128"/>
              </a:rPr>
              <a:t>and others. </a:t>
            </a:r>
            <a:endParaRPr lang="en-US" altLang="en-US" sz="1000" dirty="0">
              <a:ea typeface="MS PGothic" charset="-128"/>
            </a:endParaRPr>
          </a:p>
        </p:txBody>
      </p:sp>
    </p:spTree>
    <p:extLst>
      <p:ext uri="{BB962C8B-B14F-4D97-AF65-F5344CB8AC3E}">
        <p14:creationId xmlns:p14="http://schemas.microsoft.com/office/powerpoint/2010/main" xmlns="" val="1786956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charset="0"/>
              </a:rPr>
              <a:t>It is important</a:t>
            </a:r>
            <a:r>
              <a:rPr lang="en-US" sz="1200" baseline="0" dirty="0">
                <a:latin typeface="Tahoma" charset="0"/>
              </a:rPr>
              <a:t> to </a:t>
            </a:r>
            <a:r>
              <a:rPr lang="en-US" sz="1200" baseline="0" dirty="0" smtClean="0">
                <a:latin typeface="Tahoma" charset="0"/>
              </a:rPr>
              <a:t>note </a:t>
            </a:r>
            <a:r>
              <a:rPr lang="en-US" sz="1200" baseline="0" dirty="0">
                <a:latin typeface="Tahoma" charset="0"/>
              </a:rPr>
              <a:t>that </a:t>
            </a:r>
            <a:r>
              <a:rPr lang="en-US" sz="1200" baseline="0" dirty="0" smtClean="0">
                <a:latin typeface="Tahoma" charset="0"/>
              </a:rPr>
              <a:t>a </a:t>
            </a:r>
            <a:r>
              <a:rPr lang="en-US" sz="1200" baseline="0" dirty="0">
                <a:latin typeface="Tahoma" charset="0"/>
              </a:rPr>
              <a:t>single traumatic event and repeated traumatic events can chronically elevate the body’s stress response</a:t>
            </a:r>
            <a:r>
              <a:rPr lang="en-US" sz="1200" baseline="0" dirty="0" smtClean="0">
                <a:latin typeface="Tahoma" charset="0"/>
              </a:rPr>
              <a:t>. Physical problems related </a:t>
            </a:r>
            <a:r>
              <a:rPr lang="en-US" sz="1200" baseline="0" dirty="0">
                <a:latin typeface="Tahoma" charset="0"/>
              </a:rPr>
              <a:t>to chronic stress include </a:t>
            </a:r>
            <a:r>
              <a:rPr lang="en-US" sz="1200" baseline="0" dirty="0" smtClean="0">
                <a:latin typeface="Tahoma" charset="0"/>
              </a:rPr>
              <a:t>decreased immune </a:t>
            </a:r>
            <a:r>
              <a:rPr lang="en-US" sz="1200" baseline="0" dirty="0">
                <a:latin typeface="Tahoma" charset="0"/>
              </a:rPr>
              <a:t>response, chronic muscle </a:t>
            </a:r>
            <a:r>
              <a:rPr lang="en-US" sz="1200" baseline="0" dirty="0" smtClean="0">
                <a:latin typeface="Tahoma" charset="0"/>
              </a:rPr>
              <a:t>tension, </a:t>
            </a:r>
            <a:r>
              <a:rPr lang="en-US" sz="1200" baseline="0" dirty="0">
                <a:latin typeface="Tahoma" charset="0"/>
              </a:rPr>
              <a:t>and increased blood pressure. </a:t>
            </a:r>
            <a:r>
              <a:rPr lang="en-US" sz="1200" baseline="0" dirty="0" smtClean="0">
                <a:latin typeface="Tahoma" charset="0"/>
              </a:rPr>
              <a:t>These </a:t>
            </a:r>
            <a:r>
              <a:rPr lang="en-US" sz="1200" baseline="0" dirty="0">
                <a:latin typeface="Tahoma" charset="0"/>
              </a:rPr>
              <a:t>problems can eventually lead to serious </a:t>
            </a:r>
            <a:r>
              <a:rPr lang="en-US" sz="1200" baseline="0" dirty="0" smtClean="0">
                <a:latin typeface="Tahoma" charset="0"/>
              </a:rPr>
              <a:t>life-threatening conditions such </a:t>
            </a:r>
            <a:r>
              <a:rPr lang="en-US" sz="1200" baseline="0" dirty="0">
                <a:latin typeface="Tahoma" charset="0"/>
              </a:rPr>
              <a:t>as </a:t>
            </a:r>
            <a:r>
              <a:rPr lang="en-US" sz="1200" baseline="0" dirty="0" smtClean="0">
                <a:latin typeface="Tahoma" charset="0"/>
              </a:rPr>
              <a:t>a heart attack, </a:t>
            </a:r>
            <a:r>
              <a:rPr lang="en-US" sz="1200" baseline="0" dirty="0">
                <a:latin typeface="Tahoma" charset="0"/>
              </a:rPr>
              <a:t>kidney </a:t>
            </a:r>
            <a:r>
              <a:rPr lang="en-US" sz="1200" baseline="0" dirty="0" smtClean="0">
                <a:latin typeface="Tahoma" charset="0"/>
              </a:rPr>
              <a:t>disease, </a:t>
            </a:r>
            <a:r>
              <a:rPr lang="en-US" sz="1200" baseline="0" dirty="0">
                <a:latin typeface="Tahoma" charset="0"/>
              </a:rPr>
              <a:t>and cancer. </a:t>
            </a:r>
            <a:r>
              <a:rPr lang="en-US" baseline="0" dirty="0" smtClean="0"/>
              <a:t>Cognitive </a:t>
            </a:r>
            <a:r>
              <a:rPr lang="en-US" baseline="0" dirty="0"/>
              <a:t>function </a:t>
            </a:r>
            <a:r>
              <a:rPr lang="en-US" baseline="0" dirty="0" smtClean="0"/>
              <a:t>can also be impaired, affecting both </a:t>
            </a:r>
            <a:r>
              <a:rPr lang="en-US" baseline="0" dirty="0"/>
              <a:t>attention and memory.</a:t>
            </a:r>
            <a:r>
              <a:rPr lang="en-US" dirty="0"/>
              <a:t> This is important to </a:t>
            </a:r>
            <a:r>
              <a:rPr lang="en-US" dirty="0" smtClean="0"/>
              <a:t>note because</a:t>
            </a:r>
            <a:r>
              <a:rPr lang="en-US" baseline="0" dirty="0" smtClean="0"/>
              <a:t>, </a:t>
            </a:r>
            <a:r>
              <a:rPr lang="en-US" dirty="0" smtClean="0"/>
              <a:t>for the people</a:t>
            </a:r>
            <a:r>
              <a:rPr lang="en-US" baseline="0" dirty="0" smtClean="0"/>
              <a:t> we are responding to, there is a good probability that </a:t>
            </a:r>
            <a:r>
              <a:rPr lang="en-US" baseline="0" dirty="0"/>
              <a:t>this is not their first victimization. </a:t>
            </a:r>
            <a:r>
              <a:rPr lang="en-US" baseline="0" dirty="0" smtClean="0"/>
              <a:t>For </a:t>
            </a:r>
            <a:r>
              <a:rPr lang="en-US" baseline="0" dirty="0"/>
              <a:t>example, research tells us that c</a:t>
            </a:r>
            <a:r>
              <a:rPr lang="en-US" dirty="0"/>
              <a:t>hild sexual abuse victims</a:t>
            </a:r>
            <a:r>
              <a:rPr lang="en-US" baseline="0" dirty="0"/>
              <a:t> are</a:t>
            </a:r>
            <a:r>
              <a:rPr lang="en-US" dirty="0"/>
              <a:t> </a:t>
            </a:r>
            <a:r>
              <a:rPr lang="en-US" dirty="0" smtClean="0"/>
              <a:t>three to five </a:t>
            </a:r>
            <a:r>
              <a:rPr lang="en-US" dirty="0"/>
              <a:t>times more likely to experience subsequent adult victimization.</a:t>
            </a:r>
            <a:r>
              <a:rPr lang="en-US" baseline="0" dirty="0"/>
              <a:t> </a:t>
            </a:r>
            <a:r>
              <a:rPr lang="en-US" baseline="0" dirty="0" smtClean="0"/>
              <a:t>Remember </a:t>
            </a:r>
            <a:r>
              <a:rPr lang="en-US" dirty="0"/>
              <a:t>that person</a:t>
            </a:r>
            <a:r>
              <a:rPr lang="en-US" baseline="0" dirty="0"/>
              <a:t> you </a:t>
            </a:r>
            <a:r>
              <a:rPr lang="en-US" baseline="0" dirty="0" smtClean="0"/>
              <a:t>encounter, who </a:t>
            </a:r>
            <a:r>
              <a:rPr lang="en-US" baseline="0" dirty="0"/>
              <a:t>you may secretly feel is having an outsized physical and emotional reaction to their </a:t>
            </a:r>
            <a:r>
              <a:rPr lang="en-US" baseline="0" dirty="0" smtClean="0"/>
              <a:t>victimization, </a:t>
            </a:r>
            <a:r>
              <a:rPr lang="en-US" baseline="0" dirty="0"/>
              <a:t>may very well be</a:t>
            </a:r>
            <a:r>
              <a:rPr lang="en-US" dirty="0"/>
              <a:t> experiencing</a:t>
            </a:r>
            <a:r>
              <a:rPr lang="en-US" baseline="0" dirty="0"/>
              <a:t> their </a:t>
            </a:r>
            <a:r>
              <a:rPr lang="en-US" baseline="0" dirty="0" smtClean="0"/>
              <a:t>1st, 3rd, </a:t>
            </a:r>
            <a:r>
              <a:rPr lang="en-US" baseline="0" dirty="0"/>
              <a:t>or 10</a:t>
            </a:r>
            <a:r>
              <a:rPr lang="en-US" baseline="30000" dirty="0"/>
              <a:t>th</a:t>
            </a:r>
            <a:r>
              <a:rPr lang="en-US" baseline="0" dirty="0"/>
              <a:t> victimization.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14</a:t>
            </a:fld>
            <a:endParaRPr lang="en-US"/>
          </a:p>
        </p:txBody>
      </p:sp>
    </p:spTree>
    <p:extLst>
      <p:ext uri="{BB962C8B-B14F-4D97-AF65-F5344CB8AC3E}">
        <p14:creationId xmlns:p14="http://schemas.microsoft.com/office/powerpoint/2010/main" xmlns="" val="1529123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a:t>
            </a:r>
            <a:r>
              <a:rPr lang="en-US" dirty="0"/>
              <a:t>trauma contagious</a:t>
            </a:r>
            <a:r>
              <a:rPr lang="en-US" dirty="0" smtClean="0"/>
              <a:t>? </a:t>
            </a:r>
            <a:r>
              <a:rPr lang="en-US" dirty="0"/>
              <a:t>It is </a:t>
            </a:r>
            <a:r>
              <a:rPr lang="en-US" dirty="0" smtClean="0"/>
              <a:t>well-known</a:t>
            </a:r>
            <a:r>
              <a:rPr lang="en-US" baseline="0" dirty="0" smtClean="0"/>
              <a:t> </a:t>
            </a:r>
            <a:r>
              <a:rPr lang="en-US" baseline="0" dirty="0"/>
              <a:t>that helping traumatized people can affect us in many ways</a:t>
            </a:r>
            <a:r>
              <a:rPr lang="en-US" baseline="0" dirty="0" smtClean="0"/>
              <a:t>. </a:t>
            </a:r>
            <a:r>
              <a:rPr lang="en-US" baseline="0" dirty="0"/>
              <a:t>What we call it differs widely. </a:t>
            </a:r>
            <a:r>
              <a:rPr lang="en-US" baseline="0" dirty="0" smtClean="0"/>
              <a:t>These </a:t>
            </a:r>
            <a:r>
              <a:rPr lang="en-US" baseline="0" dirty="0"/>
              <a:t>are just some of the terms that come up when </a:t>
            </a:r>
            <a:r>
              <a:rPr lang="en-US" baseline="0" dirty="0" smtClean="0"/>
              <a:t>law enforcement </a:t>
            </a:r>
            <a:r>
              <a:rPr lang="en-US" baseline="0" dirty="0"/>
              <a:t>describe their negative reactions to the work. </a:t>
            </a:r>
            <a:endParaRPr lang="en-US" baseline="0" dirty="0" smtClean="0"/>
          </a:p>
          <a:p>
            <a:endParaRPr lang="en-US" baseline="0" dirty="0"/>
          </a:p>
          <a:p>
            <a:r>
              <a:rPr lang="en-US" b="1" u="sng" baseline="0" dirty="0" smtClean="0"/>
              <a:t>Exercise</a:t>
            </a:r>
          </a:p>
          <a:p>
            <a:r>
              <a:rPr lang="en-US" b="1" baseline="0" dirty="0" smtClean="0"/>
              <a:t>Question: </a:t>
            </a:r>
            <a:r>
              <a:rPr lang="en-US" baseline="0" dirty="0" smtClean="0"/>
              <a:t>What term(s) </a:t>
            </a:r>
            <a:r>
              <a:rPr lang="en-US" baseline="0" dirty="0"/>
              <a:t>do you </a:t>
            </a:r>
            <a:r>
              <a:rPr lang="en-US" baseline="0" dirty="0" smtClean="0"/>
              <a:t>use to refer to work-related trauma exposure?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15</a:t>
            </a:fld>
            <a:endParaRPr lang="en-US"/>
          </a:p>
        </p:txBody>
      </p:sp>
    </p:spTree>
    <p:extLst>
      <p:ext uri="{BB962C8B-B14F-4D97-AF65-F5344CB8AC3E}">
        <p14:creationId xmlns:p14="http://schemas.microsoft.com/office/powerpoint/2010/main" xmlns="" val="1264622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a:t>
            </a:r>
            <a:r>
              <a:rPr lang="en-US" baseline="0" dirty="0" smtClean="0"/>
              <a:t> </a:t>
            </a:r>
            <a:r>
              <a:rPr lang="en-US" dirty="0" smtClean="0"/>
              <a:t>examples</a:t>
            </a:r>
            <a:r>
              <a:rPr lang="en-US" baseline="0" dirty="0" smtClean="0"/>
              <a:t> </a:t>
            </a:r>
            <a:r>
              <a:rPr lang="en-US" baseline="0" dirty="0"/>
              <a:t>of the </a:t>
            </a:r>
            <a:r>
              <a:rPr lang="en-US" baseline="0" dirty="0" smtClean="0"/>
              <a:t>differences </a:t>
            </a:r>
            <a:r>
              <a:rPr lang="en-US" baseline="0" dirty="0"/>
              <a:t>between a victim’s traumatic stress </a:t>
            </a:r>
            <a:r>
              <a:rPr lang="en-US" baseline="0" dirty="0" smtClean="0"/>
              <a:t>reactions </a:t>
            </a:r>
            <a:r>
              <a:rPr lang="en-US" baseline="0" dirty="0"/>
              <a:t>and our vicarious </a:t>
            </a:r>
            <a:r>
              <a:rPr lang="en-US" baseline="0" dirty="0" smtClean="0"/>
              <a:t>traumatization reactions. We </a:t>
            </a:r>
            <a:r>
              <a:rPr lang="en-US" baseline="0" dirty="0"/>
              <a:t>can </a:t>
            </a:r>
            <a:r>
              <a:rPr lang="en-US" baseline="0" dirty="0" smtClean="0"/>
              <a:t>experience these </a:t>
            </a:r>
            <a:r>
              <a:rPr lang="en-US" baseline="0" dirty="0"/>
              <a:t>types of mirror </a:t>
            </a:r>
            <a:r>
              <a:rPr lang="en-US" baseline="0" dirty="0" smtClean="0"/>
              <a:t>reactions acutely</a:t>
            </a:r>
            <a:r>
              <a:rPr lang="en-US" baseline="0" dirty="0"/>
              <a:t>, </a:t>
            </a:r>
            <a:r>
              <a:rPr lang="en-US" baseline="0" dirty="0" smtClean="0"/>
              <a:t>occasionally, </a:t>
            </a:r>
            <a:r>
              <a:rPr lang="en-US" baseline="0" dirty="0"/>
              <a:t>or chronically.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16</a:t>
            </a:fld>
            <a:endParaRPr lang="en-US" dirty="0"/>
          </a:p>
        </p:txBody>
      </p:sp>
    </p:spTree>
    <p:extLst>
      <p:ext uri="{BB962C8B-B14F-4D97-AF65-F5344CB8AC3E}">
        <p14:creationId xmlns:p14="http://schemas.microsoft.com/office/powerpoint/2010/main" xmlns="" val="1660622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7106"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charset="-128"/>
              </a:rPr>
              <a:t>Depending</a:t>
            </a:r>
            <a:r>
              <a:rPr lang="en-US" altLang="en-US" baseline="0" dirty="0">
                <a:ea typeface="MS PGothic" charset="-128"/>
              </a:rPr>
              <a:t> upon our work environment and job </a:t>
            </a:r>
            <a:r>
              <a:rPr lang="en-US" altLang="en-US" baseline="0" dirty="0" smtClean="0">
                <a:ea typeface="MS PGothic" charset="-128"/>
              </a:rPr>
              <a:t>duties, </a:t>
            </a:r>
            <a:r>
              <a:rPr lang="en-US" altLang="en-US" baseline="0" dirty="0">
                <a:ea typeface="MS PGothic" charset="-128"/>
              </a:rPr>
              <a:t>we may be at risk for DIRECT and/or INDIRECT exposure to trauma. Trauma experienced by law enforcement includes both direct </a:t>
            </a:r>
            <a:r>
              <a:rPr lang="en-US" altLang="en-US" baseline="0" dirty="0" smtClean="0">
                <a:ea typeface="MS PGothic" charset="-128"/>
              </a:rPr>
              <a:t>trauma, such as officer-involved shootings, </a:t>
            </a:r>
            <a:r>
              <a:rPr lang="en-US" altLang="en-US" baseline="0" dirty="0">
                <a:ea typeface="MS PGothic" charset="-128"/>
              </a:rPr>
              <a:t>assaults by suspects, </a:t>
            </a:r>
            <a:r>
              <a:rPr lang="en-US" altLang="en-US" baseline="0" dirty="0" smtClean="0">
                <a:ea typeface="MS PGothic" charset="-128"/>
              </a:rPr>
              <a:t>threats, and traffic collisions [</a:t>
            </a:r>
            <a:r>
              <a:rPr lang="en-US" altLang="en-US" i="1" baseline="0" dirty="0" smtClean="0">
                <a:ea typeface="MS PGothic" charset="-128"/>
              </a:rPr>
              <a:t>or your own examples</a:t>
            </a:r>
            <a:r>
              <a:rPr lang="en-US" altLang="en-US" baseline="0" dirty="0" smtClean="0">
                <a:ea typeface="MS PGothic" charset="-128"/>
              </a:rPr>
              <a:t>]); </a:t>
            </a:r>
            <a:r>
              <a:rPr lang="en-US" altLang="en-US" baseline="0" dirty="0">
                <a:ea typeface="MS PGothic" charset="-128"/>
              </a:rPr>
              <a:t>and indirect </a:t>
            </a:r>
            <a:r>
              <a:rPr lang="en-US" altLang="en-US" baseline="0" dirty="0" smtClean="0">
                <a:ea typeface="MS PGothic" charset="-128"/>
              </a:rPr>
              <a:t>trauma, such as serving death </a:t>
            </a:r>
            <a:r>
              <a:rPr lang="en-US" altLang="en-US" baseline="0" dirty="0">
                <a:ea typeface="MS PGothic" charset="-128"/>
              </a:rPr>
              <a:t>notifications, performing life-saving measures </a:t>
            </a:r>
            <a:r>
              <a:rPr lang="en-US" altLang="en-US" baseline="0" dirty="0" smtClean="0">
                <a:ea typeface="MS PGothic" charset="-128"/>
              </a:rPr>
              <a:t>on victims, and investigating </a:t>
            </a:r>
            <a:r>
              <a:rPr lang="en-US" altLang="en-US" baseline="0" dirty="0">
                <a:ea typeface="MS PGothic" charset="-128"/>
              </a:rPr>
              <a:t>sexual assault and child </a:t>
            </a:r>
            <a:r>
              <a:rPr lang="en-US" altLang="en-US" baseline="0" dirty="0" smtClean="0">
                <a:ea typeface="MS PGothic" charset="-128"/>
              </a:rPr>
              <a:t>abuse cases.</a:t>
            </a:r>
            <a:r>
              <a:rPr lang="en-US" altLang="en-US" baseline="0" dirty="0">
                <a:ea typeface="MS PGothic" charset="-128"/>
              </a:rPr>
              <a:t>  It was only in 2013 that the American Psychiatric Association decided that those who are exposed to traumatic material through their work are actually at risk for developing PTSD. </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2641FE92-D226-D34A-A1AD-8CEC778386FD}" type="slidenum">
              <a:rPr lang="en-US" altLang="en-US" sz="1200">
                <a:latin typeface="Calibri" charset="0"/>
              </a:rPr>
              <a:pPr/>
              <a:t>17</a:t>
            </a:fld>
            <a:endParaRPr lang="en-US" altLang="en-US" sz="1200">
              <a:latin typeface="Calibri" charset="0"/>
            </a:endParaRPr>
          </a:p>
        </p:txBody>
      </p:sp>
    </p:spTree>
    <p:extLst>
      <p:ext uri="{BB962C8B-B14F-4D97-AF65-F5344CB8AC3E}">
        <p14:creationId xmlns:p14="http://schemas.microsoft.com/office/powerpoint/2010/main" xmlns="" val="1499795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9338" y="487363"/>
            <a:ext cx="4865687" cy="2736850"/>
          </a:xfrm>
        </p:spPr>
      </p:sp>
      <p:sp>
        <p:nvSpPr>
          <p:cNvPr id="3" name="Notes Placeholder 2"/>
          <p:cNvSpPr>
            <a:spLocks noGrp="1"/>
          </p:cNvSpPr>
          <p:nvPr>
            <p:ph type="body" idx="1"/>
          </p:nvPr>
        </p:nvSpPr>
        <p:spPr>
          <a:xfrm>
            <a:off x="685800" y="3416427"/>
            <a:ext cx="5486400" cy="5105273"/>
          </a:xfrm>
        </p:spPr>
        <p:txBody>
          <a:bodyPr/>
          <a:lstStyle/>
          <a:p>
            <a:r>
              <a:rPr lang="en-US" sz="1200" b="0" i="0" kern="1200" dirty="0" smtClean="0">
                <a:solidFill>
                  <a:schemeClr val="tx1"/>
                </a:solidFill>
                <a:effectLst/>
                <a:latin typeface="+mn-lt"/>
                <a:ea typeface="+mn-ea"/>
                <a:cs typeface="+mn-cs"/>
              </a:rPr>
              <a:t>This is the Vicarious</a:t>
            </a:r>
            <a:r>
              <a:rPr lang="en-US" sz="1200" b="0" i="0" kern="1200" baseline="0" dirty="0" smtClean="0">
                <a:solidFill>
                  <a:schemeClr val="tx1"/>
                </a:solidFill>
                <a:effectLst/>
                <a:latin typeface="+mn-lt"/>
                <a:ea typeface="+mn-ea"/>
                <a:cs typeface="+mn-cs"/>
              </a:rPr>
              <a:t> Trauma Toolkit’</a:t>
            </a:r>
            <a:r>
              <a:rPr lang="en-US" sz="1200" b="0" i="0" kern="1200" dirty="0" smtClean="0">
                <a:solidFill>
                  <a:schemeClr val="tx1"/>
                </a:solidFill>
                <a:effectLst/>
                <a:latin typeface="+mn-lt"/>
                <a:ea typeface="+mn-ea"/>
                <a:cs typeface="+mn-cs"/>
              </a:rPr>
              <a:t>s model of the effects of work-related trauma exposure. Vicarious trauma is the work-related trauma exposure that first responders experience in their everyday work. There are a number of ways we respond to this exposure. A change in world view is considered inevitable for those who work in this field. We will have more on that in the next slide.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other spectrum of responses include those that are negative, neutral, or positive. We can experience reactions along this spectrum in any direction, with reactions varying from case-to-case and with prolonged exposure. This is a brand new way to conceptualize how we are impacted by our exposure to the variety of direct and indirect trauma that is a normal part of employment in</a:t>
            </a:r>
            <a:r>
              <a:rPr lang="en-US" sz="1200" b="0" i="0" kern="1200" baseline="0" dirty="0" smtClean="0">
                <a:solidFill>
                  <a:schemeClr val="tx1"/>
                </a:solidFill>
                <a:effectLst/>
                <a:latin typeface="+mn-lt"/>
                <a:ea typeface="+mn-ea"/>
                <a:cs typeface="+mn-cs"/>
              </a:rPr>
              <a:t> this field</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a:t>
            </a:r>
          </a:p>
          <a:p>
            <a:pPr marL="171450" indent="-171450">
              <a:buFont typeface="Arial" charset="0"/>
              <a:buChar char="•"/>
            </a:pPr>
            <a:r>
              <a:rPr lang="en-US" sz="1200" b="0" i="0" kern="1200" dirty="0" smtClean="0">
                <a:solidFill>
                  <a:schemeClr val="tx1"/>
                </a:solidFill>
                <a:effectLst/>
                <a:latin typeface="+mn-lt"/>
                <a:ea typeface="+mn-ea"/>
                <a:cs typeface="+mn-cs"/>
              </a:rPr>
              <a:t>Vicarious traumatization is the </a:t>
            </a:r>
            <a:r>
              <a:rPr lang="en-US" sz="1200" b="0" i="1" kern="1200" dirty="0" smtClean="0">
                <a:solidFill>
                  <a:schemeClr val="tx1"/>
                </a:solidFill>
                <a:effectLst/>
                <a:latin typeface="+mn-lt"/>
                <a:ea typeface="+mn-ea"/>
                <a:cs typeface="+mn-cs"/>
              </a:rPr>
              <a:t>negative </a:t>
            </a:r>
            <a:r>
              <a:rPr lang="en-US" sz="1200" b="0" i="0" kern="1200" dirty="0" smtClean="0">
                <a:solidFill>
                  <a:schemeClr val="tx1"/>
                </a:solidFill>
                <a:effectLst/>
                <a:latin typeface="+mn-lt"/>
                <a:ea typeface="+mn-ea"/>
                <a:cs typeface="+mn-cs"/>
              </a:rPr>
              <a:t>reaction to trauma work. It includes a collection of psychosocial symptoms victim advocates may experience through their work. </a:t>
            </a:r>
          </a:p>
          <a:p>
            <a:pPr marL="171450" indent="-171450">
              <a:buFont typeface="Arial" charset="0"/>
              <a:buChar char="•"/>
            </a:pPr>
            <a:r>
              <a:rPr lang="en-US" sz="1200" b="0" i="0" kern="1200" dirty="0" smtClean="0">
                <a:solidFill>
                  <a:schemeClr val="tx1"/>
                </a:solidFill>
                <a:effectLst/>
                <a:latin typeface="+mn-lt"/>
                <a:ea typeface="+mn-ea"/>
                <a:cs typeface="+mn-cs"/>
              </a:rPr>
              <a:t>A neutral reaction may reflect ways that an individual's resilience, experience, support, and coping strategies manage the traumatic material to which they are exposed. </a:t>
            </a:r>
          </a:p>
          <a:p>
            <a:pPr marL="171450" indent="-171450">
              <a:buFont typeface="Arial" charset="0"/>
              <a:buChar char="•"/>
            </a:pPr>
            <a:r>
              <a:rPr lang="en-US" sz="1200" b="0" i="0" kern="1200" dirty="0" smtClean="0">
                <a:solidFill>
                  <a:schemeClr val="tx1"/>
                </a:solidFill>
                <a:effectLst/>
                <a:latin typeface="+mn-lt"/>
                <a:ea typeface="+mn-ea"/>
                <a:cs typeface="+mn-cs"/>
              </a:rPr>
              <a:t>Vicarious resilience and transformation are newer concepts reflecting the positive response to the work.  We may draw inspiration from a victim’s resilience that serves to build our own. Just as a victim can be transformed in positive ways by their trauma, so can officers by their work exposure to trauma. Compassion satisfaction reflects the sense of meaningfulness that is gained from the work. Each one of these positive outcomes can motivate us and, in turn, protect us against the negative effects of trauma exposure.</a:t>
            </a:r>
            <a:endParaRPr lang="en-US" baseline="0" dirty="0" smtClean="0"/>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18</a:t>
            </a:fld>
            <a:endParaRPr lang="en-US"/>
          </a:p>
        </p:txBody>
      </p:sp>
    </p:spTree>
    <p:extLst>
      <p:ext uri="{BB962C8B-B14F-4D97-AF65-F5344CB8AC3E}">
        <p14:creationId xmlns:p14="http://schemas.microsoft.com/office/powerpoint/2010/main" xmlns="" val="1801658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0" dirty="0" smtClean="0"/>
              <a:t>Exposure</a:t>
            </a:r>
            <a:r>
              <a:rPr lang="en-US" b="0" baseline="0" dirty="0" smtClean="0"/>
              <a:t> to vicarious trauma leads to a change in world view. </a:t>
            </a:r>
            <a:r>
              <a:rPr lang="en-US" b="0" dirty="0" smtClean="0"/>
              <a:t>This</a:t>
            </a:r>
            <a:r>
              <a:rPr lang="en-US" b="0" baseline="0" dirty="0" smtClean="0"/>
              <a:t> is </a:t>
            </a:r>
            <a:r>
              <a:rPr lang="en-US" b="0" dirty="0" smtClean="0"/>
              <a:t>considered</a:t>
            </a:r>
            <a:r>
              <a:rPr lang="en-US" b="0" baseline="0" dirty="0" smtClean="0"/>
              <a:t> to be the result of </a:t>
            </a:r>
            <a:r>
              <a:rPr lang="en-US" b="1" baseline="0" dirty="0" smtClean="0"/>
              <a:t>c</a:t>
            </a:r>
            <a:r>
              <a:rPr lang="en-US" b="1" dirty="0" smtClean="0"/>
              <a:t>umulative</a:t>
            </a:r>
            <a:r>
              <a:rPr lang="en-US" b="0" dirty="0" smtClean="0"/>
              <a:t> </a:t>
            </a:r>
            <a:r>
              <a:rPr lang="en-US" dirty="0" smtClean="0"/>
              <a:t>exposure to</a:t>
            </a:r>
            <a:r>
              <a:rPr lang="en-US" baseline="0" dirty="0" smtClean="0"/>
              <a:t> traumatic stimuli.  </a:t>
            </a:r>
          </a:p>
          <a:p>
            <a:endParaRPr lang="en-US" dirty="0" smtClean="0"/>
          </a:p>
          <a:p>
            <a:r>
              <a:rPr lang="en-US" dirty="0" smtClean="0">
                <a:latin typeface="Calibri" charset="0"/>
                <a:ea typeface="ＭＳ Ｐゴシック" charset="0"/>
              </a:rPr>
              <a:t>Empathy and empathic</a:t>
            </a:r>
            <a:r>
              <a:rPr lang="en-US" baseline="0" dirty="0" smtClean="0">
                <a:latin typeface="Calibri" charset="0"/>
                <a:ea typeface="ＭＳ Ｐゴシック" charset="0"/>
              </a:rPr>
              <a:t> engagement with victims of trauma is a necessary skill we utilize to form connections, create a sense of safety, and express understanding to the people we help. Our ability to empathize is what makes us good officers; however, it can shift how we view the world.  We may have started out life believing that </a:t>
            </a:r>
            <a:r>
              <a:rPr lang="en-US" dirty="0" smtClean="0">
                <a:latin typeface="Calibri" charset="0"/>
                <a:ea typeface="ＭＳ Ｐゴシック" charset="0"/>
              </a:rPr>
              <a:t>the world is basically a good, safe,</a:t>
            </a:r>
            <a:r>
              <a:rPr lang="en-US" baseline="0" dirty="0" smtClean="0">
                <a:latin typeface="Calibri" charset="0"/>
                <a:ea typeface="ＭＳ Ｐゴシック" charset="0"/>
              </a:rPr>
              <a:t> and </a:t>
            </a:r>
            <a:r>
              <a:rPr lang="en-US" dirty="0" smtClean="0">
                <a:latin typeface="Calibri" charset="0"/>
                <a:ea typeface="ＭＳ Ｐゴシック" charset="0"/>
              </a:rPr>
              <a:t>predictable place; that people are basically good; and that nothing bad will happen to us if we</a:t>
            </a:r>
            <a:r>
              <a:rPr lang="en-US" baseline="0" dirty="0" smtClean="0">
                <a:latin typeface="Calibri" charset="0"/>
                <a:ea typeface="ＭＳ Ｐゴシック" charset="0"/>
              </a:rPr>
              <a:t> avoid risks and dangerous situations</a:t>
            </a:r>
            <a:r>
              <a:rPr lang="en-US" dirty="0" smtClean="0">
                <a:latin typeface="Calibri" charset="0"/>
                <a:ea typeface="ＭＳ Ｐゴシック" charset="0"/>
              </a:rPr>
              <a:t>. That assumptive view of the world</a:t>
            </a:r>
            <a:r>
              <a:rPr lang="en-US" baseline="0" dirty="0" smtClean="0">
                <a:latin typeface="Calibri" charset="0"/>
                <a:ea typeface="ＭＳ Ｐゴシック" charset="0"/>
              </a:rPr>
              <a:t> is challenged by our ongoing exposure to incidents, accidents, and human cruelty. This shift in world view is</a:t>
            </a:r>
            <a:r>
              <a:rPr lang="en-US" baseline="0" dirty="0" smtClean="0">
                <a:latin typeface="+mn-lt"/>
                <a:ea typeface="+mn-ea"/>
              </a:rPr>
              <a:t> </a:t>
            </a:r>
            <a:r>
              <a:rPr lang="en-US" baseline="0" dirty="0" smtClean="0"/>
              <a:t>thought to be an inevitable and permanent change among first responders.</a:t>
            </a:r>
            <a:endParaRPr lang="en-US" dirty="0" smtClean="0">
              <a:latin typeface="Calibri" charset="0"/>
              <a:ea typeface="ＭＳ Ｐゴシック" charset="0"/>
            </a:endParaRPr>
          </a:p>
          <a:p>
            <a:r>
              <a:rPr lang="en-US" dirty="0" smtClean="0">
                <a:latin typeface="+mn-lt"/>
                <a:ea typeface="ＭＳ Ｐゴシック" charset="0"/>
              </a:rPr>
              <a:t/>
            </a:r>
            <a:br>
              <a:rPr lang="en-US" dirty="0" smtClean="0">
                <a:latin typeface="+mn-lt"/>
                <a:ea typeface="ＭＳ Ｐゴシック" charset="0"/>
              </a:rPr>
            </a:br>
            <a:endParaRPr lang="en-US" dirty="0" smtClean="0">
              <a:latin typeface="+mn-lt"/>
              <a:ea typeface="ＭＳ Ｐゴシック" charset="0"/>
            </a:endParaRPr>
          </a:p>
          <a:p>
            <a:r>
              <a:rPr lang="en-US" dirty="0">
                <a:latin typeface="Calibri"/>
                <a:ea typeface="ＭＳ Ｐゴシック" charset="0"/>
              </a:rPr>
              <a:t/>
            </a:r>
            <a:br>
              <a:rPr lang="en-US" dirty="0">
                <a:latin typeface="Calibri"/>
                <a:ea typeface="ＭＳ Ｐゴシック" charset="0"/>
              </a:rPr>
            </a:br>
            <a:endParaRPr lang="en-US" dirty="0">
              <a:latin typeface="Calibri"/>
              <a:ea typeface="ＭＳ Ｐゴシック"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EAC085-F9DB-E74E-8845-998D94785A88}" type="slidenum">
              <a:rPr lang="en-US" sz="1200">
                <a:latin typeface="Calibri" charset="0"/>
              </a:rPr>
              <a:pPr/>
              <a:t>19</a:t>
            </a:fld>
            <a:endParaRPr lang="en-US" sz="1200">
              <a:latin typeface="Calibri" charset="0"/>
            </a:endParaRPr>
          </a:p>
        </p:txBody>
      </p:sp>
    </p:spTree>
    <p:extLst>
      <p:ext uri="{BB962C8B-B14F-4D97-AF65-F5344CB8AC3E}">
        <p14:creationId xmlns:p14="http://schemas.microsoft.com/office/powerpoint/2010/main" xmlns="" val="28320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854" indent="-285713">
              <a:defRPr sz="2400">
                <a:solidFill>
                  <a:schemeClr val="tx1"/>
                </a:solidFill>
                <a:latin typeface="Arial" charset="0"/>
                <a:ea typeface="MS PGothic" charset="-128"/>
              </a:defRPr>
            </a:lvl2pPr>
            <a:lvl3pPr marL="1142852" indent="-228571">
              <a:defRPr sz="2400">
                <a:solidFill>
                  <a:schemeClr val="tx1"/>
                </a:solidFill>
                <a:latin typeface="Arial" charset="0"/>
                <a:ea typeface="MS PGothic" charset="-128"/>
              </a:defRPr>
            </a:lvl3pPr>
            <a:lvl4pPr marL="1599993" indent="-228571">
              <a:defRPr sz="2400">
                <a:solidFill>
                  <a:schemeClr val="tx1"/>
                </a:solidFill>
                <a:latin typeface="Arial" charset="0"/>
                <a:ea typeface="MS PGothic" charset="-128"/>
              </a:defRPr>
            </a:lvl4pPr>
            <a:lvl5pPr marL="2057133" indent="-228571">
              <a:defRPr sz="2400">
                <a:solidFill>
                  <a:schemeClr val="tx1"/>
                </a:solidFill>
                <a:latin typeface="Arial" charset="0"/>
                <a:ea typeface="MS PGothic" charset="-128"/>
              </a:defRPr>
            </a:lvl5pPr>
            <a:lvl6pPr marL="2514274" indent="-228571" defTabSz="457140" eaLnBrk="0" fontAlgn="base" hangingPunct="0">
              <a:spcBef>
                <a:spcPct val="0"/>
              </a:spcBef>
              <a:spcAft>
                <a:spcPct val="0"/>
              </a:spcAft>
              <a:defRPr sz="2400">
                <a:solidFill>
                  <a:schemeClr val="tx1"/>
                </a:solidFill>
                <a:latin typeface="Arial" charset="0"/>
                <a:ea typeface="MS PGothic" charset="-128"/>
              </a:defRPr>
            </a:lvl6pPr>
            <a:lvl7pPr marL="2971415" indent="-228571" defTabSz="457140" eaLnBrk="0" fontAlgn="base" hangingPunct="0">
              <a:spcBef>
                <a:spcPct val="0"/>
              </a:spcBef>
              <a:spcAft>
                <a:spcPct val="0"/>
              </a:spcAft>
              <a:defRPr sz="2400">
                <a:solidFill>
                  <a:schemeClr val="tx1"/>
                </a:solidFill>
                <a:latin typeface="Arial" charset="0"/>
                <a:ea typeface="MS PGothic" charset="-128"/>
              </a:defRPr>
            </a:lvl7pPr>
            <a:lvl8pPr marL="3428556" indent="-228571" defTabSz="457140" eaLnBrk="0" fontAlgn="base" hangingPunct="0">
              <a:spcBef>
                <a:spcPct val="0"/>
              </a:spcBef>
              <a:spcAft>
                <a:spcPct val="0"/>
              </a:spcAft>
              <a:defRPr sz="2400">
                <a:solidFill>
                  <a:schemeClr val="tx1"/>
                </a:solidFill>
                <a:latin typeface="Arial" charset="0"/>
                <a:ea typeface="MS PGothic" charset="-128"/>
              </a:defRPr>
            </a:lvl8pPr>
            <a:lvl9pPr marL="3885696" indent="-228571" defTabSz="457140" eaLnBrk="0" fontAlgn="base" hangingPunct="0">
              <a:spcBef>
                <a:spcPct val="0"/>
              </a:spcBef>
              <a:spcAft>
                <a:spcPct val="0"/>
              </a:spcAft>
              <a:defRPr sz="2400">
                <a:solidFill>
                  <a:schemeClr val="tx1"/>
                </a:solidFill>
                <a:latin typeface="Arial" charset="0"/>
                <a:ea typeface="MS PGothic" charset="-128"/>
              </a:defRPr>
            </a:lvl9pPr>
          </a:lstStyle>
          <a:p>
            <a:fld id="{3507CCCB-95F5-F148-850D-1A70E0662CA5}" type="slidenum">
              <a:rPr lang="en-US" altLang="en-US" sz="1200"/>
              <a:pPr/>
              <a:t>2</a:t>
            </a:fld>
            <a:endParaRPr lang="en-US" altLang="en-US" sz="1200" dirty="0"/>
          </a:p>
        </p:txBody>
      </p:sp>
      <p:sp>
        <p:nvSpPr>
          <p:cNvPr id="1536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36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i="1" dirty="0" smtClean="0">
                <a:ea typeface="MS PGothic" charset="-128"/>
              </a:rPr>
              <a:t>Welcome</a:t>
            </a:r>
            <a:r>
              <a:rPr lang="en-US" altLang="en-US" i="1" dirty="0">
                <a:ea typeface="MS PGothic" charset="-128"/>
              </a:rPr>
              <a:t>,</a:t>
            </a:r>
            <a:r>
              <a:rPr lang="en-US" altLang="en-US" i="1" baseline="0" dirty="0">
                <a:ea typeface="MS PGothic" charset="-128"/>
              </a:rPr>
              <a:t> Introductions </a:t>
            </a:r>
          </a:p>
          <a:p>
            <a:pPr eaLnBrk="1" hangingPunct="1">
              <a:spcBef>
                <a:spcPct val="0"/>
              </a:spcBef>
            </a:pPr>
            <a:r>
              <a:rPr lang="en-US" altLang="en-US" baseline="0" dirty="0" smtClean="0">
                <a:ea typeface="MS PGothic" charset="-128"/>
              </a:rPr>
              <a:t>This presentation was created for and made available through the Vicarious Trauma Toolkit, an online repository of tools and research </a:t>
            </a:r>
            <a:r>
              <a:rPr lang="en-US" dirty="0"/>
              <a:t>that provides the knowledge and skills necessary for organizations to address the vicarious trauma needs of their staff. </a:t>
            </a:r>
            <a:r>
              <a:rPr lang="en-US" altLang="en-US" baseline="0" dirty="0" smtClean="0">
                <a:ea typeface="MS PGothic" charset="-128"/>
              </a:rPr>
              <a:t>For more information, </a:t>
            </a:r>
            <a:r>
              <a:rPr lang="en-US" altLang="en-US" baseline="0" smtClean="0">
                <a:ea typeface="MS PGothic" charset="-128"/>
              </a:rPr>
              <a:t>visit </a:t>
            </a:r>
            <a:r>
              <a:rPr lang="en-US" altLang="en-US" u="sng" baseline="0" smtClean="0">
                <a:ea typeface="MS PGothic" charset="-128"/>
              </a:rPr>
              <a:t>https://vtt.ovc.ojp.gov/</a:t>
            </a:r>
            <a:r>
              <a:rPr lang="en-US" altLang="en-US" u="none" baseline="0" smtClean="0">
                <a:ea typeface="MS PGothic" charset="-128"/>
              </a:rPr>
              <a:t>.</a:t>
            </a:r>
            <a:endParaRPr lang="en-US" altLang="en-US" u="sng" baseline="0" dirty="0" smtClean="0">
              <a:ea typeface="MS PGothic" charset="-128"/>
            </a:endParaRPr>
          </a:p>
          <a:p>
            <a:pPr eaLnBrk="1" hangingPunct="1">
              <a:spcBef>
                <a:spcPct val="0"/>
              </a:spcBef>
            </a:pPr>
            <a:endParaRPr lang="en-US" altLang="en-US" u="sng" baseline="0" dirty="0" smtClean="0">
              <a:ea typeface="MS PGothic" charset="-128"/>
            </a:endParaRPr>
          </a:p>
        </p:txBody>
      </p:sp>
    </p:spTree>
    <p:extLst>
      <p:ext uri="{BB962C8B-B14F-4D97-AF65-F5344CB8AC3E}">
        <p14:creationId xmlns="" xmlns:p14="http://schemas.microsoft.com/office/powerpoint/2010/main" val="1627005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ＭＳ Ｐゴシック" charset="0"/>
              </a:rPr>
              <a:t>Though this shift is considered inevitable and permanent, there is an</a:t>
            </a:r>
            <a:r>
              <a:rPr lang="en-US" baseline="0" dirty="0" smtClean="0">
                <a:latin typeface="Calibri" charset="0"/>
                <a:ea typeface="ＭＳ Ｐゴシック" charset="0"/>
              </a:rPr>
              <a:t> exception. Some of us may already feel that the world is an unsafe place because of our early experiences—perhaps growing up in unsafe or unstable homes and environments with violence or poverty, or in conditions where we were oppressed, or mistreated for our race or ethnic background.  In these cases, we don’t necessarily have a shift in world view because we already know that the world is unsafe (</a:t>
            </a:r>
            <a:r>
              <a:rPr lang="en-US" baseline="0" dirty="0" err="1" smtClean="0">
                <a:latin typeface="Calibri" charset="0"/>
                <a:ea typeface="ＭＳ Ｐゴシック" charset="0"/>
              </a:rPr>
              <a:t>Janoff</a:t>
            </a:r>
            <a:r>
              <a:rPr lang="en-US" baseline="0" dirty="0" smtClean="0">
                <a:latin typeface="Calibri" charset="0"/>
                <a:ea typeface="ＭＳ Ｐゴシック" charset="0"/>
              </a:rPr>
              <a:t>-Bulman, 1992; </a:t>
            </a:r>
            <a:r>
              <a:rPr lang="en-US" baseline="0" dirty="0" err="1" smtClean="0">
                <a:latin typeface="Calibri" charset="0"/>
                <a:ea typeface="ＭＳ Ｐゴシック" charset="0"/>
              </a:rPr>
              <a:t>Gilfus</a:t>
            </a:r>
            <a:r>
              <a:rPr lang="en-US" baseline="0" dirty="0" smtClean="0">
                <a:latin typeface="Calibri" charset="0"/>
                <a:ea typeface="ＭＳ Ｐゴシック" charset="0"/>
              </a:rPr>
              <a:t>, 1999).</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20</a:t>
            </a:fld>
            <a:endParaRPr lang="en-US"/>
          </a:p>
        </p:txBody>
      </p:sp>
    </p:spTree>
    <p:extLst>
      <p:ext uri="{BB962C8B-B14F-4D97-AF65-F5344CB8AC3E}">
        <p14:creationId xmlns:p14="http://schemas.microsoft.com/office/powerpoint/2010/main" xmlns="" val="1505282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shows that there can be negative effects from our work—what we call vicarious traumatization.  W</a:t>
            </a:r>
            <a:r>
              <a:rPr lang="en-US" baseline="0" dirty="0" smtClean="0"/>
              <a:t>e </a:t>
            </a:r>
            <a:r>
              <a:rPr lang="en-US" baseline="0" dirty="0"/>
              <a:t>find that law enforcement is at significant risk for experiencing vicarious </a:t>
            </a:r>
            <a:r>
              <a:rPr lang="en-US" baseline="0" dirty="0" smtClean="0"/>
              <a:t>traumatization and, as you can see, studies demonstrate that this can result in high </a:t>
            </a:r>
            <a:r>
              <a:rPr lang="en-US" baseline="0" dirty="0"/>
              <a:t>levels of </a:t>
            </a:r>
            <a:r>
              <a:rPr lang="en-US" baseline="0" dirty="0" smtClean="0"/>
              <a:t>stress and PTSD.</a:t>
            </a:r>
            <a:endParaRPr lang="en-US" baseline="0" dirty="0"/>
          </a:p>
          <a:p>
            <a:r>
              <a:rPr lang="en-US" baseline="0" dirty="0">
                <a:latin typeface="Calibri"/>
              </a:rPr>
              <a:t/>
            </a:r>
            <a:br>
              <a:rPr lang="en-US" baseline="0"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21</a:t>
            </a:fld>
            <a:endParaRPr lang="en-US"/>
          </a:p>
        </p:txBody>
      </p:sp>
    </p:spTree>
    <p:extLst>
      <p:ext uri="{BB962C8B-B14F-4D97-AF65-F5344CB8AC3E}">
        <p14:creationId xmlns:p14="http://schemas.microsoft.com/office/powerpoint/2010/main" xmlns="" val="4109640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309EB3-813A-D245-8467-2615660D6859}" type="slidenum">
              <a:rPr lang="en-US" sz="1200"/>
              <a:pPr/>
              <a:t>22</a:t>
            </a:fld>
            <a:endParaRPr lang="en-US" sz="1200"/>
          </a:p>
        </p:txBody>
      </p:sp>
      <p:sp>
        <p:nvSpPr>
          <p:cNvPr id="399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B6F7489-CA2F-5240-BD96-9CEBE5E802E1}" type="slidenum">
              <a:rPr lang="en-US" sz="1200"/>
              <a:pPr algn="r" eaLnBrk="1" hangingPunct="1"/>
              <a:t>22</a:t>
            </a:fld>
            <a:endParaRPr lang="en-US" sz="1200"/>
          </a:p>
        </p:txBody>
      </p:sp>
      <p:sp>
        <p:nvSpPr>
          <p:cNvPr id="39939" name="Rectangle 2"/>
          <p:cNvSpPr>
            <a:spLocks noGrp="1" noRot="1" noChangeAspect="1" noChangeArrowheads="1" noTextEdit="1"/>
          </p:cNvSpPr>
          <p:nvPr>
            <p:ph type="sldImg"/>
          </p:nvPr>
        </p:nvSpPr>
        <p:spPr bwMode="auto">
          <a:xfrm>
            <a:off x="382588"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0" marR="0" indent="0" algn="l" defTabSz="914400" rtl="0" eaLnBrk="1" fontAlgn="auto" latinLnBrk="0" hangingPunct="1">
              <a:lnSpc>
                <a:spcPct val="90000"/>
              </a:lnSpc>
              <a:spcBef>
                <a:spcPct val="0"/>
              </a:spcBef>
              <a:spcAft>
                <a:spcPts val="0"/>
              </a:spcAft>
              <a:buClrTx/>
              <a:buSzTx/>
              <a:buFontTx/>
              <a:buNone/>
              <a:tabLst/>
              <a:defRPr/>
            </a:pPr>
            <a:r>
              <a:rPr lang="en-US" sz="800" b="0" baseline="0" dirty="0" smtClean="0">
                <a:latin typeface="Calibri" charset="0"/>
                <a:ea typeface="ＭＳ Ｐゴシック" charset="0"/>
              </a:rPr>
              <a:t>Earlier research focused only on the negative impact of our work. Secondary Traumatic Stress and Compassion Fatigue are terms used to describe two of these negative responses.  </a:t>
            </a:r>
          </a:p>
          <a:p>
            <a:pPr marL="0" marR="0" indent="0" algn="l" defTabSz="914400" rtl="0" eaLnBrk="1" fontAlgn="auto" latinLnBrk="0" hangingPunct="1">
              <a:lnSpc>
                <a:spcPct val="90000"/>
              </a:lnSpc>
              <a:spcBef>
                <a:spcPct val="0"/>
              </a:spcBef>
              <a:spcAft>
                <a:spcPts val="0"/>
              </a:spcAft>
              <a:buClrTx/>
              <a:buSzTx/>
              <a:buFontTx/>
              <a:buNone/>
              <a:tabLst/>
              <a:defRPr/>
            </a:pPr>
            <a:endParaRPr lang="en-US" sz="800" b="0" baseline="0" dirty="0" smtClean="0">
              <a:latin typeface="Calibri" charset="0"/>
              <a:ea typeface="ＭＳ Ｐゴシック" charset="0"/>
            </a:endParaRPr>
          </a:p>
          <a:p>
            <a:pPr marL="0" marR="0" indent="0" algn="l" defTabSz="914400" rtl="0" eaLnBrk="1" fontAlgn="auto" latinLnBrk="0" hangingPunct="1">
              <a:lnSpc>
                <a:spcPct val="90000"/>
              </a:lnSpc>
              <a:spcBef>
                <a:spcPct val="0"/>
              </a:spcBef>
              <a:spcAft>
                <a:spcPts val="0"/>
              </a:spcAft>
              <a:buClrTx/>
              <a:buSzTx/>
              <a:buFontTx/>
              <a:buNone/>
              <a:tabLst/>
              <a:defRPr/>
            </a:pPr>
            <a:r>
              <a:rPr lang="en-US" sz="800" b="0" kern="1200" baseline="0" dirty="0" smtClean="0">
                <a:solidFill>
                  <a:schemeClr val="tx1"/>
                </a:solidFill>
                <a:latin typeface="+mn-lt"/>
                <a:ea typeface="+mn-ea"/>
                <a:cs typeface="+mn-cs"/>
              </a:rPr>
              <a:t>Secondary Traumatic Stress, or STS, refers to an </a:t>
            </a:r>
            <a:r>
              <a:rPr lang="en-US" sz="1000" b="1" dirty="0" smtClean="0">
                <a:latin typeface="Arial" charset="0"/>
              </a:rPr>
              <a:t>acute</a:t>
            </a:r>
            <a:r>
              <a:rPr lang="en-US" sz="1000" dirty="0" smtClean="0">
                <a:latin typeface="Arial" charset="0"/>
              </a:rPr>
              <a:t> and symptom-based reaction to exposure</a:t>
            </a:r>
            <a:r>
              <a:rPr lang="en-US" sz="1000" baseline="0" dirty="0" smtClean="0">
                <a:latin typeface="Arial" charset="0"/>
              </a:rPr>
              <a:t> to</a:t>
            </a:r>
            <a:r>
              <a:rPr lang="en-US" sz="1000" dirty="0" smtClean="0">
                <a:latin typeface="Arial" charset="0"/>
              </a:rPr>
              <a:t> traumatic events</a:t>
            </a:r>
            <a:r>
              <a:rPr lang="en-US" sz="1000" baseline="0" dirty="0" smtClean="0">
                <a:latin typeface="Arial" charset="0"/>
              </a:rPr>
              <a:t> and information, mirroring PTSD. </a:t>
            </a:r>
            <a:r>
              <a:rPr lang="en-US" sz="1000" b="0" dirty="0" smtClean="0">
                <a:latin typeface="Calibri" charset="0"/>
                <a:ea typeface="ＭＳ Ｐゴシック" charset="0"/>
              </a:rPr>
              <a:t>From time to time we may find that</a:t>
            </a:r>
            <a:r>
              <a:rPr lang="en-US" sz="1000" b="0" baseline="0" dirty="0" smtClean="0">
                <a:latin typeface="Calibri" charset="0"/>
                <a:ea typeface="ＭＳ Ｐゴシック" charset="0"/>
              </a:rPr>
              <a:t> we are badly affected by a particular case. It’s the one we bring home, that we have nightmares about, that we just can’t shake. Experiencing STS reflects a combination</a:t>
            </a:r>
            <a:r>
              <a:rPr lang="en-US" sz="1000" b="0" dirty="0" smtClean="0">
                <a:latin typeface="Calibri" charset="0"/>
                <a:ea typeface="ＭＳ Ｐゴシック" charset="0"/>
              </a:rPr>
              <a:t> of our </a:t>
            </a:r>
            <a:r>
              <a:rPr lang="en-US" sz="1000" b="0" baseline="0" dirty="0" smtClean="0">
                <a:latin typeface="Calibri" charset="0"/>
                <a:ea typeface="ＭＳ Ｐゴシック" charset="0"/>
              </a:rPr>
              <a:t>life </a:t>
            </a:r>
            <a:r>
              <a:rPr lang="en-US" altLang="ja-JP" sz="1000" b="0" dirty="0" smtClean="0">
                <a:latin typeface="Calibri" charset="0"/>
                <a:ea typeface="ＭＳ Ｐゴシック" charset="0"/>
              </a:rPr>
              <a:t>experience, what our day/week/month is like, what is happening at our</a:t>
            </a:r>
            <a:r>
              <a:rPr lang="en-US" altLang="ja-JP" sz="1000" b="0" baseline="0" dirty="0" smtClean="0">
                <a:latin typeface="Calibri" charset="0"/>
                <a:ea typeface="ＭＳ Ｐゴシック" charset="0"/>
              </a:rPr>
              <a:t> </a:t>
            </a:r>
            <a:r>
              <a:rPr lang="en-US" altLang="ja-JP" sz="1000" b="0" dirty="0" smtClean="0">
                <a:latin typeface="Calibri" charset="0"/>
                <a:ea typeface="ＭＳ Ｐゴシック" charset="0"/>
              </a:rPr>
              <a:t>agency, and what is happening in our personal life.</a:t>
            </a:r>
            <a:r>
              <a:rPr lang="en-US" altLang="ja-JP" sz="1000" b="0" baseline="0" dirty="0" smtClean="0">
                <a:latin typeface="Calibri" charset="0"/>
                <a:ea typeface="ＭＳ Ｐゴシック" charset="0"/>
              </a:rPr>
              <a:t> Having functional and healthy personal and professional supports in place can lessen the negative affect that these difficult cases have on us.</a:t>
            </a:r>
            <a:endParaRPr lang="en-US" altLang="ja-JP" sz="1000" b="0" dirty="0">
              <a:latin typeface="Calibri" charset="0"/>
              <a:ea typeface="ＭＳ Ｐゴシック" charset="0"/>
            </a:endParaRPr>
          </a:p>
        </p:txBody>
      </p:sp>
    </p:spTree>
    <p:extLst>
      <p:ext uri="{BB962C8B-B14F-4D97-AF65-F5344CB8AC3E}">
        <p14:creationId xmlns:p14="http://schemas.microsoft.com/office/powerpoint/2010/main" xmlns="" val="1281590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solidFill>
                  <a:srgbClr val="3366FF"/>
                </a:solidFill>
              </a:rPr>
              <a:t>Compassion fatigue is the exhaustion we feel from bearing witness to the suffering of another for whom we are caring. Trauma does not need to be present.</a:t>
            </a:r>
            <a:r>
              <a:rPr lang="en-US" sz="1200" i="0" baseline="0" dirty="0" smtClean="0">
                <a:solidFill>
                  <a:srgbClr val="3366FF"/>
                </a:solidFill>
              </a:rPr>
              <a:t> </a:t>
            </a:r>
            <a:r>
              <a:rPr lang="en-US" dirty="0" smtClean="0"/>
              <a:t>This </a:t>
            </a:r>
            <a:r>
              <a:rPr lang="en-US" baseline="0" dirty="0" smtClean="0"/>
              <a:t>term is more commonly used in healthcare, as caregivers bear witness to human suffering due to illness or pain, but not necessarily trauma.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Compassion fatigue is a cumulative experience that can also result in burnout over time.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Arial" charset="0"/>
                <a:sym typeface="Wingdings" charset="0"/>
              </a:rPr>
              <a:t>Compassion </a:t>
            </a:r>
            <a:r>
              <a:rPr lang="en-US" dirty="0" smtClean="0">
                <a:latin typeface="Arial" charset="0"/>
              </a:rPr>
              <a:t>fatigue is different from burnout in that the cause of the injury is always related to caring about, caring for, or exposure to victims, while burnout can result from any type of stress.</a:t>
            </a:r>
            <a:endParaRPr lang="en-US" sz="1200" i="1" dirty="0" smtClean="0">
              <a:solidFill>
                <a:srgbClr val="3366FF"/>
              </a:solidFill>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23</a:t>
            </a:fld>
            <a:endParaRPr lang="en-US"/>
          </a:p>
        </p:txBody>
      </p:sp>
    </p:spTree>
    <p:extLst>
      <p:ext uri="{BB962C8B-B14F-4D97-AF65-F5344CB8AC3E}">
        <p14:creationId xmlns:p14="http://schemas.microsoft.com/office/powerpoint/2010/main" xmlns="" val="403600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Wingdings 2" pitchFamily="18" charset="2"/>
              <a:buNone/>
              <a:defRPr/>
            </a:pPr>
            <a:r>
              <a:rPr lang="en-US" dirty="0" smtClean="0">
                <a:cs typeface="+mn-cs"/>
              </a:rPr>
              <a:t>Burnout is “a </a:t>
            </a:r>
            <a:r>
              <a:rPr lang="en-US" dirty="0">
                <a:cs typeface="+mn-cs"/>
              </a:rPr>
              <a:t>state of physical, </a:t>
            </a:r>
            <a:r>
              <a:rPr lang="en-US" dirty="0" smtClean="0">
                <a:cs typeface="+mn-cs"/>
              </a:rPr>
              <a:t>emotional, </a:t>
            </a:r>
            <a:r>
              <a:rPr lang="en-US" dirty="0">
                <a:cs typeface="+mn-cs"/>
              </a:rPr>
              <a:t>and mental exhaustion caused by long-term involvement in emotionally demanding situations</a:t>
            </a:r>
            <a:r>
              <a:rPr lang="en-US" dirty="0" smtClean="0">
                <a:cs typeface="+mn-cs"/>
              </a:rPr>
              <a:t>.” Symptoms </a:t>
            </a:r>
            <a:r>
              <a:rPr lang="en-US" dirty="0">
                <a:cs typeface="+mn-cs"/>
              </a:rPr>
              <a:t>include depression, cynicism, boredom, loss of compassion, and </a:t>
            </a:r>
            <a:r>
              <a:rPr lang="en-US" dirty="0" smtClean="0">
                <a:cs typeface="+mn-cs"/>
              </a:rPr>
              <a:t>discouragement</a:t>
            </a:r>
            <a:r>
              <a:rPr lang="en-US" baseline="0" dirty="0" smtClean="0">
                <a:cs typeface="+mn-cs"/>
              </a:rPr>
              <a:t> </a:t>
            </a:r>
            <a:r>
              <a:rPr lang="en-US" baseline="0" dirty="0">
                <a:cs typeface="+mn-cs"/>
              </a:rPr>
              <a:t>(</a:t>
            </a:r>
            <a:r>
              <a:rPr lang="en-US" sz="1100" dirty="0">
                <a:cs typeface="+mn-cs"/>
              </a:rPr>
              <a:t>Pines </a:t>
            </a:r>
            <a:r>
              <a:rPr lang="en-US" sz="1100" dirty="0" smtClean="0">
                <a:cs typeface="+mn-cs"/>
              </a:rPr>
              <a:t>and </a:t>
            </a:r>
            <a:r>
              <a:rPr lang="en-US" sz="1100" dirty="0">
                <a:cs typeface="+mn-cs"/>
              </a:rPr>
              <a:t>Aronson, 1988</a:t>
            </a:r>
            <a:r>
              <a:rPr lang="en-US" sz="1100" dirty="0" smtClean="0">
                <a:cs typeface="+mn-cs"/>
              </a:rPr>
              <a:t>).</a:t>
            </a:r>
            <a:endParaRPr lang="en-US" sz="1100" dirty="0">
              <a:cs typeface="+mn-cs"/>
            </a:endParaRPr>
          </a:p>
          <a:p>
            <a:pPr marL="0" indent="0" eaLnBrk="1" fontAlgn="auto" hangingPunct="1">
              <a:spcAft>
                <a:spcPts val="0"/>
              </a:spcAft>
              <a:buFontTx/>
              <a:buNone/>
              <a:defRPr/>
            </a:pPr>
            <a:endParaRPr lang="en-US" sz="1100" dirty="0" smtClean="0">
              <a:cs typeface="+mn-cs"/>
            </a:endParaRPr>
          </a:p>
          <a:p>
            <a:pPr marL="0" indent="0" eaLnBrk="1" fontAlgn="auto" hangingPunct="1">
              <a:spcAft>
                <a:spcPts val="0"/>
              </a:spcAft>
              <a:buFontTx/>
              <a:buNone/>
              <a:defRPr/>
            </a:pPr>
            <a:r>
              <a:rPr lang="en-US" sz="1100" dirty="0" smtClean="0">
                <a:cs typeface="+mn-cs"/>
              </a:rPr>
              <a:t>Any </a:t>
            </a:r>
            <a:r>
              <a:rPr lang="en-US" sz="1100" dirty="0">
                <a:cs typeface="+mn-cs"/>
              </a:rPr>
              <a:t>profession</a:t>
            </a:r>
            <a:r>
              <a:rPr lang="en-US" sz="1100" baseline="0" dirty="0">
                <a:cs typeface="+mn-cs"/>
              </a:rPr>
              <a:t> can experience </a:t>
            </a:r>
            <a:r>
              <a:rPr lang="en-US" sz="1100" baseline="0" dirty="0" smtClean="0">
                <a:cs typeface="+mn-cs"/>
              </a:rPr>
              <a:t>burnout; it </a:t>
            </a:r>
            <a:r>
              <a:rPr lang="en-US" sz="1100" baseline="0" dirty="0">
                <a:cs typeface="+mn-cs"/>
              </a:rPr>
              <a:t>is not particular to those working with a traumatized population.  However, chronic, untreated vicarious traumatization can lead to burnout. </a:t>
            </a:r>
            <a:r>
              <a:rPr lang="en-US" sz="1100" baseline="0" dirty="0" smtClean="0">
                <a:cs typeface="+mn-cs"/>
              </a:rPr>
              <a:t>Burnout </a:t>
            </a:r>
            <a:r>
              <a:rPr lang="en-US" sz="1100" baseline="0" dirty="0">
                <a:cs typeface="+mn-cs"/>
              </a:rPr>
              <a:t>is not </a:t>
            </a:r>
            <a:r>
              <a:rPr lang="en-US" sz="1100" baseline="0" dirty="0" smtClean="0">
                <a:cs typeface="+mn-cs"/>
              </a:rPr>
              <a:t>relieved in </a:t>
            </a:r>
            <a:r>
              <a:rPr lang="en-US" sz="1100" baseline="0" dirty="0">
                <a:cs typeface="+mn-cs"/>
              </a:rPr>
              <a:t>the short term, </a:t>
            </a:r>
            <a:r>
              <a:rPr lang="en-US" sz="1100" baseline="0" dirty="0" smtClean="0">
                <a:cs typeface="+mn-cs"/>
              </a:rPr>
              <a:t>over </a:t>
            </a:r>
            <a:r>
              <a:rPr lang="en-US" sz="1100" baseline="0" dirty="0">
                <a:cs typeface="+mn-cs"/>
              </a:rPr>
              <a:t>a weekend or </a:t>
            </a:r>
            <a:r>
              <a:rPr lang="en-US" sz="1100" baseline="0" dirty="0" smtClean="0">
                <a:cs typeface="+mn-cs"/>
              </a:rPr>
              <a:t>a vacation</a:t>
            </a:r>
            <a:r>
              <a:rPr lang="en-US" sz="1100" baseline="0" dirty="0">
                <a:cs typeface="+mn-cs"/>
              </a:rPr>
              <a:t>. </a:t>
            </a:r>
            <a:r>
              <a:rPr lang="en-US" sz="1100" baseline="0" dirty="0" smtClean="0">
                <a:cs typeface="+mn-cs"/>
              </a:rPr>
              <a:t>A </a:t>
            </a:r>
            <a:r>
              <a:rPr lang="en-US" sz="1100" baseline="0" dirty="0">
                <a:cs typeface="+mn-cs"/>
              </a:rPr>
              <a:t>truly burned out first responder has lost their compassion not only for themselves, but for the people they are supposed to be </a:t>
            </a:r>
            <a:r>
              <a:rPr lang="en-US" sz="1100" baseline="0" dirty="0" smtClean="0">
                <a:cs typeface="+mn-cs"/>
              </a:rPr>
              <a:t>helping, as well. Someone </a:t>
            </a:r>
            <a:r>
              <a:rPr lang="en-US" sz="1100" baseline="0" dirty="0">
                <a:cs typeface="+mn-cs"/>
              </a:rPr>
              <a:t>who is burned out is best served by </a:t>
            </a:r>
            <a:r>
              <a:rPr lang="en-US" sz="1100" baseline="0" dirty="0" smtClean="0">
                <a:cs typeface="+mn-cs"/>
              </a:rPr>
              <a:t>taking a </a:t>
            </a:r>
            <a:r>
              <a:rPr lang="en-US" sz="1100" baseline="0" dirty="0">
                <a:cs typeface="+mn-cs"/>
              </a:rPr>
              <a:t>long-term leave </a:t>
            </a:r>
            <a:r>
              <a:rPr lang="en-US" sz="1100" baseline="0" dirty="0" smtClean="0">
                <a:cs typeface="+mn-cs"/>
              </a:rPr>
              <a:t>from </a:t>
            </a:r>
            <a:r>
              <a:rPr lang="en-US" sz="1100" baseline="0" dirty="0">
                <a:cs typeface="+mn-cs"/>
              </a:rPr>
              <a:t>the work or </a:t>
            </a:r>
            <a:r>
              <a:rPr lang="en-US" sz="1100" baseline="0" dirty="0" smtClean="0">
                <a:cs typeface="+mn-cs"/>
              </a:rPr>
              <a:t>by doing </a:t>
            </a:r>
            <a:r>
              <a:rPr lang="en-US" sz="1100" baseline="0" dirty="0">
                <a:cs typeface="+mn-cs"/>
              </a:rPr>
              <a:t>a completely different aspect of the work until their health and compassion can be restored.</a:t>
            </a:r>
            <a:endParaRPr lang="en-US" sz="1100" dirty="0">
              <a:cs typeface="+mn-cs"/>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24</a:t>
            </a:fld>
            <a:endParaRPr lang="en-US"/>
          </a:p>
        </p:txBody>
      </p:sp>
    </p:spTree>
    <p:extLst>
      <p:ext uri="{BB962C8B-B14F-4D97-AF65-F5344CB8AC3E}">
        <p14:creationId xmlns:p14="http://schemas.microsoft.com/office/powerpoint/2010/main" xmlns="" val="590826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a:t>
            </a:r>
            <a:r>
              <a:rPr lang="en-US" baseline="0" dirty="0"/>
              <a:t> of the many ways that vicarious traumatization can affect our personal life and sense of </a:t>
            </a:r>
            <a:r>
              <a:rPr lang="en-US" baseline="0" dirty="0" smtClean="0"/>
              <a:t>well-being</a:t>
            </a:r>
            <a:r>
              <a:rPr lang="en-US" baseline="0" dirty="0"/>
              <a:t>. </a:t>
            </a:r>
            <a:r>
              <a:rPr lang="en-US" baseline="0" dirty="0" smtClean="0"/>
              <a:t>Do </a:t>
            </a:r>
            <a:r>
              <a:rPr lang="en-US" baseline="0" dirty="0"/>
              <a:t>you see yourself here?</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25</a:t>
            </a:fld>
            <a:endParaRPr lang="en-US"/>
          </a:p>
        </p:txBody>
      </p:sp>
    </p:spTree>
    <p:extLst>
      <p:ext uri="{BB962C8B-B14F-4D97-AF65-F5344CB8AC3E}">
        <p14:creationId xmlns:p14="http://schemas.microsoft.com/office/powerpoint/2010/main" xmlns="" val="364969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t>
            </a:r>
            <a:r>
              <a:rPr lang="en-US" baseline="0" dirty="0"/>
              <a:t> </a:t>
            </a:r>
            <a:r>
              <a:rPr lang="en-US" baseline="0" dirty="0" smtClean="0"/>
              <a:t>work, </a:t>
            </a:r>
            <a:r>
              <a:rPr lang="en-US" baseline="0" dirty="0"/>
              <a:t>too, you see the effects </a:t>
            </a:r>
            <a:r>
              <a:rPr lang="en-US" baseline="0" dirty="0" smtClean="0"/>
              <a:t>of vicarious traumatization in </a:t>
            </a:r>
            <a:r>
              <a:rPr lang="en-US" baseline="0" dirty="0"/>
              <a:t>performance, </a:t>
            </a:r>
            <a:r>
              <a:rPr lang="en-US" baseline="0" dirty="0" smtClean="0"/>
              <a:t>morale</a:t>
            </a:r>
            <a:r>
              <a:rPr lang="en-US" baseline="0" dirty="0"/>
              <a:t>, </a:t>
            </a:r>
            <a:r>
              <a:rPr lang="en-US" baseline="0" dirty="0" smtClean="0"/>
              <a:t>behavior, </a:t>
            </a:r>
            <a:r>
              <a:rPr lang="en-US" baseline="0" dirty="0"/>
              <a:t>and relationships. </a:t>
            </a:r>
            <a:r>
              <a:rPr lang="en-US" baseline="0" dirty="0" smtClean="0"/>
              <a:t>Take </a:t>
            </a:r>
            <a:r>
              <a:rPr lang="en-US" baseline="0" dirty="0"/>
              <a:t>a look </a:t>
            </a:r>
            <a:r>
              <a:rPr lang="en-US" baseline="0" dirty="0" smtClean="0"/>
              <a:t>here, too, </a:t>
            </a:r>
            <a:r>
              <a:rPr lang="en-US" baseline="0" dirty="0"/>
              <a:t>and see if you are </a:t>
            </a:r>
            <a:r>
              <a:rPr lang="en-US" baseline="0" dirty="0" smtClean="0"/>
              <a:t>identify any of these responses in yourself.</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26</a:t>
            </a:fld>
            <a:endParaRPr lang="en-US"/>
          </a:p>
        </p:txBody>
      </p:sp>
    </p:spTree>
    <p:extLst>
      <p:ext uri="{BB962C8B-B14F-4D97-AF65-F5344CB8AC3E}">
        <p14:creationId xmlns:p14="http://schemas.microsoft.com/office/powerpoint/2010/main" xmlns="" val="1903737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1E5FB40-A445-3E4A-88FD-86BCB724049E}" type="slidenum">
              <a:rPr lang="en-US" sz="1200"/>
              <a:pPr/>
              <a:t>27</a:t>
            </a:fld>
            <a:endParaRPr lang="en-US" sz="1200"/>
          </a:p>
        </p:txBody>
      </p:sp>
      <p:sp>
        <p:nvSpPr>
          <p:cNvPr id="4096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096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b="1" i="0" u="sng" baseline="0" dirty="0" smtClean="0">
                <a:ea typeface="MS PGothic" charset="-128"/>
              </a:rPr>
              <a:t>Exercise</a:t>
            </a:r>
          </a:p>
          <a:p>
            <a:pPr eaLnBrk="1" hangingPunct="1">
              <a:spcBef>
                <a:spcPct val="0"/>
              </a:spcBef>
            </a:pPr>
            <a:r>
              <a:rPr lang="en-US" altLang="en-US" b="0" i="0" baseline="0" dirty="0" smtClean="0">
                <a:ea typeface="MS PGothic" charset="-128"/>
              </a:rPr>
              <a:t>Get </a:t>
            </a:r>
            <a:r>
              <a:rPr lang="en-US" altLang="en-US" b="0" i="0" baseline="0" dirty="0">
                <a:ea typeface="MS PGothic" charset="-128"/>
              </a:rPr>
              <a:t>with a partner and identify </a:t>
            </a:r>
            <a:r>
              <a:rPr lang="en-US" altLang="en-US" b="0" i="0" baseline="0" dirty="0" smtClean="0">
                <a:ea typeface="MS PGothic" charset="-128"/>
              </a:rPr>
              <a:t>one </a:t>
            </a:r>
            <a:r>
              <a:rPr lang="en-US" altLang="en-US" b="0" i="0" baseline="0" dirty="0">
                <a:ea typeface="MS PGothic" charset="-128"/>
              </a:rPr>
              <a:t>or several ways in which you </a:t>
            </a:r>
            <a:r>
              <a:rPr lang="en-US" altLang="en-US" b="0" i="0" baseline="0" dirty="0" smtClean="0">
                <a:ea typeface="MS PGothic" charset="-128"/>
              </a:rPr>
              <a:t>identify </a:t>
            </a:r>
            <a:r>
              <a:rPr lang="en-US" altLang="en-US" b="0" i="0" baseline="0" dirty="0">
                <a:ea typeface="MS PGothic" charset="-128"/>
              </a:rPr>
              <a:t>with the information on the previous slides. </a:t>
            </a:r>
            <a:r>
              <a:rPr lang="en-US" altLang="en-US" b="0" i="0" baseline="0" dirty="0" smtClean="0">
                <a:ea typeface="MS PGothic" charset="-128"/>
              </a:rPr>
              <a:t>Partners will then report back to the group for discussion.</a:t>
            </a:r>
          </a:p>
          <a:p>
            <a:pPr eaLnBrk="1" hangingPunct="1">
              <a:spcBef>
                <a:spcPct val="0"/>
              </a:spcBef>
            </a:pPr>
            <a:endParaRPr lang="en-US" altLang="en-US" b="0" i="0" baseline="0" dirty="0" smtClean="0">
              <a:ea typeface="MS PGothic" charset="-128"/>
            </a:endParaRPr>
          </a:p>
          <a:p>
            <a:pPr eaLnBrk="1" hangingPunct="1">
              <a:spcBef>
                <a:spcPct val="0"/>
              </a:spcBef>
            </a:pPr>
            <a:r>
              <a:rPr lang="en-US" altLang="en-US" b="1" i="0" baseline="0" dirty="0" smtClean="0">
                <a:ea typeface="MS PGothic" charset="-128"/>
              </a:rPr>
              <a:t>Questions: </a:t>
            </a:r>
            <a:r>
              <a:rPr lang="en-US" altLang="en-US" b="0" i="0" baseline="0" dirty="0" smtClean="0">
                <a:ea typeface="MS PGothic" charset="-128"/>
              </a:rPr>
              <a:t>What was that like? What did you learn? </a:t>
            </a:r>
          </a:p>
          <a:p>
            <a:pPr eaLnBrk="1" hangingPunct="1">
              <a:spcBef>
                <a:spcPct val="0"/>
              </a:spcBef>
            </a:pPr>
            <a:endParaRPr lang="en-US" altLang="en-US" b="0" i="0" baseline="0" dirty="0" smtClean="0">
              <a:ea typeface="MS PGothic"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0" i="0" baseline="0" dirty="0" smtClean="0">
                <a:ea typeface="MS PGothic" charset="-128"/>
              </a:rPr>
              <a:t>Listen for the affirmation of not being alone.</a:t>
            </a:r>
          </a:p>
          <a:p>
            <a:pPr eaLnBrk="1" hangingPunct="1">
              <a:spcBef>
                <a:spcPct val="0"/>
              </a:spcBef>
            </a:pPr>
            <a:endParaRPr lang="en-US" altLang="en-US" b="0" i="0" baseline="0" dirty="0" smtClean="0">
              <a:ea typeface="MS PGothic" charset="-128"/>
            </a:endParaRPr>
          </a:p>
        </p:txBody>
      </p:sp>
    </p:spTree>
    <p:extLst>
      <p:ext uri="{BB962C8B-B14F-4D97-AF65-F5344CB8AC3E}">
        <p14:creationId xmlns:p14="http://schemas.microsoft.com/office/powerpoint/2010/main" xmlns="" val="1837705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 factors for vicarious</a:t>
            </a:r>
            <a:r>
              <a:rPr lang="en-US" baseline="0" dirty="0" smtClean="0"/>
              <a:t> traumatization </a:t>
            </a:r>
            <a:r>
              <a:rPr lang="en-US" dirty="0" smtClean="0"/>
              <a:t>are not limited to</a:t>
            </a:r>
            <a:r>
              <a:rPr lang="en-US" baseline="0" dirty="0" smtClean="0"/>
              <a:t> our personal strengths or weaknesses; organizations play a large role in reducing our risk. </a:t>
            </a:r>
          </a:p>
          <a:p>
            <a:endParaRPr lang="en-US" b="1" i="0" u="sng" baseline="0" dirty="0" smtClean="0"/>
          </a:p>
          <a:p>
            <a:r>
              <a:rPr lang="en-US" b="1" i="0" u="sng" dirty="0" smtClean="0"/>
              <a:t>Exercise</a:t>
            </a:r>
          </a:p>
          <a:p>
            <a:r>
              <a:rPr lang="en-US" baseline="0" dirty="0" smtClean="0"/>
              <a:t>Look </a:t>
            </a:r>
            <a:r>
              <a:rPr lang="en-US" baseline="0" dirty="0"/>
              <a:t>at this list of risk factors and raise your hand if you or your organization have one risk factor. </a:t>
            </a:r>
            <a:r>
              <a:rPr lang="en-US" baseline="0" dirty="0" smtClean="0"/>
              <a:t>Keep </a:t>
            </a:r>
            <a:r>
              <a:rPr lang="en-US" baseline="0" dirty="0"/>
              <a:t>your hand raised if there are two. </a:t>
            </a:r>
            <a:r>
              <a:rPr lang="en-US" baseline="0" dirty="0" smtClean="0"/>
              <a:t>Keep </a:t>
            </a:r>
            <a:r>
              <a:rPr lang="en-US" baseline="0" dirty="0"/>
              <a:t>your hand raised if there are three, four, </a:t>
            </a:r>
            <a:r>
              <a:rPr lang="en-US" baseline="0" dirty="0" smtClean="0"/>
              <a:t>five… </a:t>
            </a:r>
          </a:p>
          <a:p>
            <a:endParaRPr lang="en-US" baseline="0" dirty="0" smtClean="0"/>
          </a:p>
          <a:p>
            <a:r>
              <a:rPr lang="en-US" baseline="0" dirty="0" smtClean="0"/>
              <a:t>We </a:t>
            </a:r>
            <a:r>
              <a:rPr lang="en-US" baseline="0" dirty="0"/>
              <a:t>are all at risk and that is why this information is so critical.  </a:t>
            </a:r>
            <a:endParaRPr lang="en-US" dirty="0"/>
          </a:p>
        </p:txBody>
      </p:sp>
      <p:sp>
        <p:nvSpPr>
          <p:cNvPr id="4" name="Slide Number Placeholder 3"/>
          <p:cNvSpPr>
            <a:spLocks noGrp="1"/>
          </p:cNvSpPr>
          <p:nvPr>
            <p:ph type="sldNum" sz="quarter" idx="10"/>
          </p:nvPr>
        </p:nvSpPr>
        <p:spPr/>
        <p:txBody>
          <a:bodyPr/>
          <a:lstStyle/>
          <a:p>
            <a:fld id="{87746D80-9774-4F4B-9E38-4248CDB2B23F}" type="slidenum">
              <a:rPr lang="en-US" smtClean="0"/>
              <a:pPr/>
              <a:t>28</a:t>
            </a:fld>
            <a:endParaRPr lang="en-US"/>
          </a:p>
        </p:txBody>
      </p:sp>
    </p:spTree>
    <p:extLst>
      <p:ext uri="{BB962C8B-B14F-4D97-AF65-F5344CB8AC3E}">
        <p14:creationId xmlns:p14="http://schemas.microsoft.com/office/powerpoint/2010/main" xmlns="" val="989932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Exercise</a:t>
            </a:r>
          </a:p>
          <a:p>
            <a:r>
              <a:rPr lang="en-US" b="0" dirty="0" smtClean="0"/>
              <a:t>[</a:t>
            </a:r>
            <a:r>
              <a:rPr lang="en-US" b="0" i="1" dirty="0" smtClean="0"/>
              <a:t>Have </a:t>
            </a:r>
            <a:r>
              <a:rPr lang="en-US" b="0" i="1" dirty="0"/>
              <a:t>everyone stand and take a stretch while you read </a:t>
            </a:r>
            <a:r>
              <a:rPr lang="en-US" b="0" i="1" dirty="0" smtClean="0"/>
              <a:t>the slide.</a:t>
            </a:r>
            <a:r>
              <a:rPr lang="en-US" b="0" dirty="0" smtClean="0"/>
              <a:t>]</a:t>
            </a:r>
          </a:p>
          <a:p>
            <a:endParaRPr lang="en-US" b="0" dirty="0"/>
          </a:p>
          <a:p>
            <a:r>
              <a:rPr lang="en-US" dirty="0"/>
              <a:t>This is what all humans need to </a:t>
            </a:r>
            <a:r>
              <a:rPr lang="en-US" dirty="0" smtClean="0"/>
              <a:t>live—activities </a:t>
            </a:r>
            <a:r>
              <a:rPr lang="en-US" dirty="0"/>
              <a:t>that vary by culture, geography, personality, </a:t>
            </a:r>
            <a:r>
              <a:rPr lang="en-US" dirty="0" smtClean="0"/>
              <a:t>socioeconomics</a:t>
            </a:r>
            <a:r>
              <a:rPr lang="en-US" dirty="0"/>
              <a:t>, </a:t>
            </a:r>
            <a:r>
              <a:rPr lang="en-US" dirty="0" smtClean="0"/>
              <a:t>age</a:t>
            </a:r>
            <a:r>
              <a:rPr lang="en-US" baseline="0" dirty="0" smtClean="0"/>
              <a:t>…</a:t>
            </a:r>
          </a:p>
          <a:p>
            <a:endParaRPr lang="en-US" baseline="0" dirty="0" smtClean="0"/>
          </a:p>
          <a:p>
            <a:r>
              <a:rPr lang="en-US" baseline="0" dirty="0" smtClean="0"/>
              <a:t>Consider </a:t>
            </a:r>
            <a:r>
              <a:rPr lang="en-US" baseline="0" dirty="0"/>
              <a:t>how much more those who are traumatized and those who work with them need for their own </a:t>
            </a:r>
            <a:r>
              <a:rPr lang="en-US" baseline="0" dirty="0" smtClean="0"/>
              <a:t>sustenance. This </a:t>
            </a:r>
            <a:r>
              <a:rPr lang="en-US" baseline="0" dirty="0"/>
              <a:t>goes beyond self-care, although caring for yourself is a good place to start.</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29</a:t>
            </a:fld>
            <a:endParaRPr lang="en-US"/>
          </a:p>
        </p:txBody>
      </p:sp>
    </p:spTree>
    <p:extLst>
      <p:ext uri="{BB962C8B-B14F-4D97-AF65-F5344CB8AC3E}">
        <p14:creationId xmlns:p14="http://schemas.microsoft.com/office/powerpoint/2010/main" xmlns="" val="2136327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a:t>
            </a:r>
            <a:r>
              <a:rPr lang="en-US" baseline="0" dirty="0" smtClean="0"/>
              <a:t> focused on these objectives as we move into the presentation.</a:t>
            </a:r>
            <a:endParaRPr lang="en-US" dirty="0"/>
          </a:p>
        </p:txBody>
      </p:sp>
      <p:sp>
        <p:nvSpPr>
          <p:cNvPr id="4" name="Slide Number Placeholder 3"/>
          <p:cNvSpPr>
            <a:spLocks noGrp="1"/>
          </p:cNvSpPr>
          <p:nvPr>
            <p:ph type="sldNum" sz="quarter" idx="10"/>
          </p:nvPr>
        </p:nvSpPr>
        <p:spPr/>
        <p:txBody>
          <a:bodyPr/>
          <a:lstStyle/>
          <a:p>
            <a:fld id="{DAAA205C-FFE7-F648-AAD1-C3D2A2A27224}" type="slidenum">
              <a:rPr lang="en-US" smtClean="0"/>
              <a:pPr/>
              <a:t>3</a:t>
            </a:fld>
            <a:endParaRPr lang="en-US"/>
          </a:p>
        </p:txBody>
      </p:sp>
    </p:spTree>
    <p:extLst>
      <p:ext uri="{BB962C8B-B14F-4D97-AF65-F5344CB8AC3E}">
        <p14:creationId xmlns:p14="http://schemas.microsoft.com/office/powerpoint/2010/main" xmlns="" val="3591893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charset="-128"/>
              </a:rPr>
              <a:t>These are a few key</a:t>
            </a:r>
            <a:r>
              <a:rPr lang="en-US" altLang="en-US" baseline="0" dirty="0">
                <a:ea typeface="MS PGothic" charset="-128"/>
              </a:rPr>
              <a:t> self-care </a:t>
            </a:r>
            <a:r>
              <a:rPr lang="en-US" altLang="en-US" baseline="0" dirty="0" smtClean="0">
                <a:ea typeface="MS PGothic" charset="-128"/>
              </a:rPr>
              <a:t>strategies:</a:t>
            </a:r>
          </a:p>
          <a:p>
            <a:pPr marL="0" indent="0">
              <a:buNone/>
            </a:pPr>
            <a:r>
              <a:rPr lang="en-US" altLang="en-US" baseline="0" dirty="0" smtClean="0">
                <a:ea typeface="MS PGothic" charset="-128"/>
              </a:rPr>
              <a:t>1. Having </a:t>
            </a:r>
            <a:r>
              <a:rPr lang="en-US" altLang="en-US" baseline="0" dirty="0">
                <a:ea typeface="MS PGothic" charset="-128"/>
              </a:rPr>
              <a:t>the support of others, both at work and at </a:t>
            </a:r>
            <a:r>
              <a:rPr lang="en-US" altLang="en-US" baseline="0" dirty="0" smtClean="0">
                <a:ea typeface="MS PGothic" charset="-128"/>
              </a:rPr>
              <a:t>home, </a:t>
            </a:r>
            <a:r>
              <a:rPr lang="en-US" altLang="en-US" baseline="0" dirty="0">
                <a:ea typeface="MS PGothic" charset="-128"/>
              </a:rPr>
              <a:t>has been shown to be essential </a:t>
            </a:r>
            <a:r>
              <a:rPr lang="en-US" altLang="en-US" baseline="0" dirty="0" smtClean="0">
                <a:ea typeface="MS PGothic" charset="-128"/>
              </a:rPr>
              <a:t>in the response to </a:t>
            </a:r>
            <a:r>
              <a:rPr lang="en-US" altLang="en-US" baseline="0" dirty="0">
                <a:ea typeface="MS PGothic" charset="-128"/>
              </a:rPr>
              <a:t>vicarious </a:t>
            </a:r>
            <a:r>
              <a:rPr lang="en-US" altLang="en-US" baseline="0" dirty="0" smtClean="0">
                <a:ea typeface="MS PGothic" charset="-128"/>
              </a:rPr>
              <a:t>trauma. It can keep </a:t>
            </a:r>
            <a:r>
              <a:rPr lang="en-US" altLang="en-US" baseline="0" dirty="0">
                <a:ea typeface="MS PGothic" charset="-128"/>
              </a:rPr>
              <a:t>isolation at bay </a:t>
            </a:r>
            <a:r>
              <a:rPr lang="en-US" altLang="en-US" baseline="0" dirty="0" smtClean="0">
                <a:ea typeface="MS PGothic" charset="-128"/>
              </a:rPr>
              <a:t>and it also helps to have </a:t>
            </a:r>
            <a:r>
              <a:rPr lang="en-US" altLang="en-US" baseline="0" dirty="0">
                <a:ea typeface="MS PGothic" charset="-128"/>
              </a:rPr>
              <a:t>people who understand your exposure to trauma at </a:t>
            </a:r>
            <a:r>
              <a:rPr lang="en-US" altLang="en-US" baseline="0" dirty="0" smtClean="0">
                <a:ea typeface="MS PGothic" charset="-128"/>
              </a:rPr>
              <a:t>work. </a:t>
            </a:r>
          </a:p>
          <a:p>
            <a:pPr marL="0" indent="0">
              <a:buNone/>
            </a:pPr>
            <a:r>
              <a:rPr lang="en-US" altLang="en-US" dirty="0" smtClean="0">
                <a:ea typeface="MS PGothic" charset="-128"/>
              </a:rPr>
              <a:t>2. Being </a:t>
            </a:r>
            <a:r>
              <a:rPr lang="en-US" altLang="en-US" dirty="0">
                <a:ea typeface="MS PGothic" charset="-128"/>
              </a:rPr>
              <a:t>creative</a:t>
            </a:r>
            <a:r>
              <a:rPr lang="en-US" altLang="en-US" baseline="0" dirty="0">
                <a:ea typeface="MS PGothic" charset="-128"/>
              </a:rPr>
              <a:t> in ways that </a:t>
            </a:r>
            <a:r>
              <a:rPr lang="en-US" altLang="en-US" baseline="0" dirty="0" smtClean="0">
                <a:ea typeface="MS PGothic" charset="-128"/>
              </a:rPr>
              <a:t>absorb and focus your attention has </a:t>
            </a:r>
            <a:r>
              <a:rPr lang="en-US" altLang="en-US" baseline="0" dirty="0">
                <a:ea typeface="MS PGothic" charset="-128"/>
              </a:rPr>
              <a:t>been shown to </a:t>
            </a:r>
            <a:r>
              <a:rPr lang="en-US" altLang="en-US" baseline="0" dirty="0" smtClean="0">
                <a:ea typeface="MS PGothic" charset="-128"/>
              </a:rPr>
              <a:t>reduce stress </a:t>
            </a:r>
            <a:r>
              <a:rPr lang="en-US" altLang="en-US" baseline="0" dirty="0">
                <a:ea typeface="MS PGothic" charset="-128"/>
              </a:rPr>
              <a:t>and strengthen </a:t>
            </a:r>
            <a:r>
              <a:rPr lang="en-US" altLang="en-US" baseline="0" dirty="0" smtClean="0">
                <a:ea typeface="MS PGothic" charset="-128"/>
              </a:rPr>
              <a:t>resilience. </a:t>
            </a:r>
          </a:p>
          <a:p>
            <a:pPr marL="0" indent="0">
              <a:buNone/>
            </a:pPr>
            <a:r>
              <a:rPr lang="en-US" altLang="en-US" dirty="0" smtClean="0">
                <a:ea typeface="MS PGothic" charset="-128"/>
              </a:rPr>
              <a:t>3.</a:t>
            </a:r>
            <a:r>
              <a:rPr lang="en-US" altLang="en-US" baseline="0" dirty="0" smtClean="0">
                <a:ea typeface="MS PGothic" charset="-128"/>
              </a:rPr>
              <a:t> </a:t>
            </a:r>
            <a:r>
              <a:rPr lang="en-US" altLang="en-US" dirty="0" smtClean="0">
                <a:ea typeface="MS PGothic" charset="-128"/>
              </a:rPr>
              <a:t>and 4. Eating </a:t>
            </a:r>
            <a:r>
              <a:rPr lang="en-US" altLang="en-US" dirty="0">
                <a:ea typeface="MS PGothic" charset="-128"/>
              </a:rPr>
              <a:t>healthfully (most of the time)</a:t>
            </a:r>
            <a:r>
              <a:rPr lang="en-US" altLang="en-US" baseline="0" dirty="0">
                <a:ea typeface="MS PGothic" charset="-128"/>
              </a:rPr>
              <a:t> </a:t>
            </a:r>
            <a:r>
              <a:rPr lang="en-US" altLang="en-US" baseline="0" dirty="0" smtClean="0">
                <a:ea typeface="MS PGothic" charset="-128"/>
              </a:rPr>
              <a:t>and getting good sleep strengthens </a:t>
            </a:r>
            <a:r>
              <a:rPr lang="en-US" altLang="en-US" baseline="0" dirty="0">
                <a:ea typeface="MS PGothic" charset="-128"/>
              </a:rPr>
              <a:t>one’s </a:t>
            </a:r>
            <a:r>
              <a:rPr lang="en-US" altLang="en-US" baseline="0" dirty="0" smtClean="0">
                <a:ea typeface="MS PGothic" charset="-128"/>
              </a:rPr>
              <a:t>immunity and </a:t>
            </a:r>
            <a:r>
              <a:rPr lang="en-US" altLang="en-US" baseline="0" dirty="0">
                <a:ea typeface="MS PGothic" charset="-128"/>
              </a:rPr>
              <a:t>body and brain function</a:t>
            </a:r>
            <a:r>
              <a:rPr lang="en-US" altLang="en-US" baseline="0" dirty="0" smtClean="0">
                <a:ea typeface="MS PGothic" charset="-128"/>
              </a:rPr>
              <a:t>,</a:t>
            </a:r>
            <a:r>
              <a:rPr lang="en-US" altLang="en-US" dirty="0" smtClean="0">
                <a:ea typeface="MS PGothic" charset="-128"/>
              </a:rPr>
              <a:t>.  </a:t>
            </a:r>
          </a:p>
          <a:p>
            <a:endParaRPr lang="en-US" altLang="en-US" dirty="0">
              <a:ea typeface="MS PGothic" charset="-128"/>
            </a:endParaRPr>
          </a:p>
          <a:p>
            <a:r>
              <a:rPr lang="en-US" altLang="en-US" b="1" u="sng" dirty="0" smtClean="0">
                <a:ea typeface="MS PGothic" charset="-128"/>
              </a:rPr>
              <a:t>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1" dirty="0" smtClean="0">
                <a:ea typeface="MS PGothic" charset="-128"/>
              </a:rPr>
              <a:t>[If</a:t>
            </a:r>
            <a:r>
              <a:rPr lang="en-US" altLang="en-US" b="0" i="1" baseline="0" dirty="0" smtClean="0">
                <a:ea typeface="MS PGothic" charset="-128"/>
              </a:rPr>
              <a:t> you have a large group, ask participants to work </a:t>
            </a:r>
            <a:r>
              <a:rPr lang="en-US" altLang="en-US" b="0" i="1" dirty="0" smtClean="0">
                <a:ea typeface="MS PGothic" charset="-128"/>
              </a:rPr>
              <a:t>at their tables or in groups of 3</a:t>
            </a:r>
            <a:r>
              <a:rPr lang="en-US" altLang="en-US" b="0" i="1" baseline="0" dirty="0" smtClean="0">
                <a:ea typeface="MS PGothic" charset="-128"/>
              </a:rPr>
              <a:t> or 4 to discuss the exercise question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1" dirty="0" smtClean="0">
              <a:ea typeface="MS PGothic" charset="-128"/>
            </a:endParaRPr>
          </a:p>
          <a:p>
            <a:r>
              <a:rPr lang="en-US" altLang="en-US" b="1" dirty="0" smtClean="0">
                <a:ea typeface="MS PGothic" charset="-128"/>
              </a:rPr>
              <a:t>Question:</a:t>
            </a:r>
            <a:r>
              <a:rPr lang="en-US" altLang="en-US" b="1" baseline="0" dirty="0" smtClean="0">
                <a:ea typeface="MS PGothic" charset="-128"/>
              </a:rPr>
              <a:t> </a:t>
            </a:r>
            <a:r>
              <a:rPr lang="en-US" altLang="en-US" b="0" baseline="0" dirty="0">
                <a:ea typeface="MS PGothic" charset="-128"/>
              </a:rPr>
              <a:t>What do you do to take care of yourself?</a:t>
            </a:r>
            <a:endParaRPr lang="en-US" altLang="en-US" b="0" dirty="0">
              <a:ea typeface="MS PGothic" charset="-128"/>
            </a:endParaRPr>
          </a:p>
          <a:p>
            <a:endParaRPr lang="en-US" altLang="en-US" b="1" i="1" dirty="0" smtClean="0">
              <a:ea typeface="MS PGothic" charset="-128"/>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57423BBE-ECE9-BA4A-A425-60F37BE763D3}" type="slidenum">
              <a:rPr lang="en-US" altLang="en-US" sz="1200">
                <a:latin typeface="Calibri" charset="0"/>
              </a:rPr>
              <a:pPr/>
              <a:t>30</a:t>
            </a:fld>
            <a:endParaRPr lang="en-US" altLang="en-US" sz="1200">
              <a:latin typeface="Calibri" charset="0"/>
            </a:endParaRPr>
          </a:p>
        </p:txBody>
      </p:sp>
    </p:spTree>
    <p:extLst>
      <p:ext uri="{BB962C8B-B14F-4D97-AF65-F5344CB8AC3E}">
        <p14:creationId xmlns:p14="http://schemas.microsoft.com/office/powerpoint/2010/main" xmlns="" val="1130447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0DFC1A9C-1F95-4B48-B66F-E046D57FC567}" type="slidenum">
              <a:rPr lang="en-US" altLang="en-US" sz="1200"/>
              <a:pPr/>
              <a:t>31</a:t>
            </a:fld>
            <a:endParaRPr lang="en-US" altLang="en-US" sz="1200"/>
          </a:p>
        </p:txBody>
      </p:sp>
      <p:sp>
        <p:nvSpPr>
          <p:cNvPr id="5632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94942F6D-9E80-A943-A27D-B40B2AF820A1}" type="slidenum">
              <a:rPr lang="en-US" altLang="en-US" sz="1200" b="1"/>
              <a:pPr algn="r" eaLnBrk="1" hangingPunct="1"/>
              <a:t>31</a:t>
            </a:fld>
            <a:endParaRPr lang="en-US" altLang="en-US" sz="1200" b="1"/>
          </a:p>
        </p:txBody>
      </p:sp>
      <p:sp>
        <p:nvSpPr>
          <p:cNvPr id="56324" name="Text Box 2"/>
          <p:cNvSpPr txBox="1">
            <a:spLocks noChangeArrowheads="1"/>
          </p:cNvSpPr>
          <p:nvPr/>
        </p:nvSpPr>
        <p:spPr bwMode="auto">
          <a:xfrm>
            <a:off x="1190625" y="877888"/>
            <a:ext cx="4475163" cy="3163887"/>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endParaRPr lang="en-CA" altLang="en-US" b="1"/>
          </a:p>
        </p:txBody>
      </p:sp>
      <p:sp>
        <p:nvSpPr>
          <p:cNvPr id="56325" name="Rectangle 3"/>
          <p:cNvSpPr>
            <a:spLocks noGrp="1" noChangeArrowheads="1"/>
          </p:cNvSpPr>
          <p:nvPr>
            <p:ph type="body"/>
          </p:nvPr>
        </p:nvSpPr>
        <p:spPr bwMode="auto">
          <a:xfrm>
            <a:off x="1060450" y="4349750"/>
            <a:ext cx="4741863" cy="3789363"/>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eaLnBrk="1" hangingPunct="1">
              <a:lnSpc>
                <a:spcPct val="95000"/>
              </a:lnSpc>
              <a:spcBef>
                <a:spcPct val="0"/>
              </a:spcBef>
              <a:buSzPct val="45000"/>
              <a:buFont typeface="Wingdings"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2400" baseline="0" dirty="0">
                <a:ea typeface="MS PGothic" charset="-128"/>
              </a:rPr>
              <a:t>One of the things that a good </a:t>
            </a:r>
            <a:r>
              <a:rPr lang="en-GB" altLang="en-US" sz="2400" baseline="0" dirty="0" smtClean="0">
                <a:ea typeface="MS PGothic" charset="-128"/>
              </a:rPr>
              <a:t>self-care </a:t>
            </a:r>
            <a:r>
              <a:rPr lang="en-GB" altLang="en-US" sz="2400" baseline="0" dirty="0">
                <a:ea typeface="MS PGothic" charset="-128"/>
              </a:rPr>
              <a:t>plan does is </a:t>
            </a:r>
            <a:r>
              <a:rPr lang="en-GB" altLang="en-US" sz="2400" baseline="0" dirty="0" smtClean="0">
                <a:ea typeface="MS PGothic" charset="-128"/>
              </a:rPr>
              <a:t>increase </a:t>
            </a:r>
            <a:r>
              <a:rPr lang="en-GB" altLang="en-US" sz="2400" baseline="0" dirty="0">
                <a:ea typeface="MS PGothic" charset="-128"/>
              </a:rPr>
              <a:t>our resilience. </a:t>
            </a:r>
            <a:r>
              <a:rPr lang="en-GB" altLang="en-US" sz="2400" baseline="0" dirty="0" smtClean="0">
                <a:ea typeface="MS PGothic" charset="-128"/>
              </a:rPr>
              <a:t>Increasing </a:t>
            </a:r>
            <a:r>
              <a:rPr lang="en-GB" altLang="en-US" sz="2400" baseline="0" dirty="0">
                <a:ea typeface="MS PGothic" charset="-128"/>
              </a:rPr>
              <a:t>our resilience is essential </a:t>
            </a:r>
            <a:r>
              <a:rPr lang="en-GB" altLang="en-US" sz="2400" baseline="0" dirty="0" smtClean="0">
                <a:ea typeface="MS PGothic" charset="-128"/>
              </a:rPr>
              <a:t>for those </a:t>
            </a:r>
            <a:r>
              <a:rPr lang="en-GB" altLang="en-US" sz="2400" baseline="0" dirty="0">
                <a:ea typeface="MS PGothic" charset="-128"/>
              </a:rPr>
              <a:t>of us in this work.  </a:t>
            </a:r>
            <a:endParaRPr lang="en-GB" altLang="en-US" sz="2400" dirty="0">
              <a:ea typeface="MS PGothic" charset="-128"/>
            </a:endParaRPr>
          </a:p>
        </p:txBody>
      </p:sp>
    </p:spTree>
    <p:extLst>
      <p:ext uri="{BB962C8B-B14F-4D97-AF65-F5344CB8AC3E}">
        <p14:creationId xmlns:p14="http://schemas.microsoft.com/office/powerpoint/2010/main" xmlns="" val="362304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ways that simply doing the work can increase our </a:t>
            </a:r>
            <a:r>
              <a:rPr lang="en-US" dirty="0" smtClean="0"/>
              <a:t>resilience—we </a:t>
            </a:r>
            <a:r>
              <a:rPr lang="en-US" dirty="0"/>
              <a:t>can be inspired by and learn from those victims</a:t>
            </a:r>
            <a:r>
              <a:rPr lang="en-US" baseline="0" dirty="0"/>
              <a:t> and survivors with whom we work or encounter. </a:t>
            </a:r>
            <a:r>
              <a:rPr lang="en-US" baseline="0" dirty="0" smtClean="0"/>
              <a:t>It </a:t>
            </a:r>
            <a:r>
              <a:rPr lang="en-US" baseline="0" dirty="0"/>
              <a:t>stands to reason that if their trauma is “</a:t>
            </a:r>
            <a:r>
              <a:rPr lang="en-US" baseline="0" dirty="0" smtClean="0"/>
              <a:t>contagious,” </a:t>
            </a:r>
            <a:r>
              <a:rPr lang="en-US" baseline="0" dirty="0"/>
              <a:t>then so can their resilience be vicarious resilience. </a:t>
            </a:r>
            <a:endParaRPr lang="en-US" baseline="0" dirty="0" smtClean="0"/>
          </a:p>
          <a:p>
            <a:endParaRPr lang="en-US" baseline="0" dirty="0" smtClean="0"/>
          </a:p>
          <a:p>
            <a:r>
              <a:rPr lang="en-US" baseline="0" dirty="0" smtClean="0"/>
              <a:t>[</a:t>
            </a:r>
            <a:r>
              <a:rPr lang="en-US" i="1" dirty="0" smtClean="0"/>
              <a:t>Read slide</a:t>
            </a:r>
            <a:r>
              <a:rPr lang="en-US" dirty="0" smtClean="0"/>
              <a: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Exercise</a:t>
            </a:r>
            <a:r>
              <a:rPr lang="en-US" b="1" dirty="0" smtClean="0"/>
              <a:t> </a:t>
            </a:r>
            <a:r>
              <a:rPr lang="en-US" b="0" dirty="0" smtClean="0"/>
              <a:t>(if </a:t>
            </a:r>
            <a:r>
              <a:rPr lang="en-US" b="0" dirty="0"/>
              <a:t>time </a:t>
            </a:r>
            <a:r>
              <a:rPr lang="en-US" b="0" dirty="0" smtClean="0"/>
              <a:t>allows)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Working in </a:t>
            </a:r>
            <a:r>
              <a:rPr lang="en-US" b="0" dirty="0"/>
              <a:t>small groups or </a:t>
            </a:r>
            <a:r>
              <a:rPr lang="en-US" b="0" dirty="0" smtClean="0"/>
              <a:t>pairs,</a:t>
            </a:r>
            <a:r>
              <a:rPr lang="en-US" b="0" baseline="0" dirty="0" smtClean="0"/>
              <a:t> t</a:t>
            </a:r>
            <a:r>
              <a:rPr lang="en-US" b="0" dirty="0" smtClean="0"/>
              <a:t>hink</a:t>
            </a:r>
            <a:r>
              <a:rPr lang="en-US" b="0" baseline="0" dirty="0" smtClean="0"/>
              <a:t> </a:t>
            </a:r>
            <a:r>
              <a:rPr lang="en-US" b="0" baseline="0" dirty="0"/>
              <a:t>of a victim/survivor, another police </a:t>
            </a:r>
            <a:r>
              <a:rPr lang="en-US" b="0" baseline="0" dirty="0" smtClean="0"/>
              <a:t>officer, </a:t>
            </a:r>
            <a:r>
              <a:rPr lang="en-US" b="0" baseline="0" dirty="0"/>
              <a:t>or even a family member who showed amazing resilience in the face of devastation. </a:t>
            </a:r>
            <a:r>
              <a:rPr lang="en-US" b="0" baseline="0" dirty="0" smtClean="0"/>
              <a:t>It c</a:t>
            </a:r>
            <a:r>
              <a:rPr lang="en-US" dirty="0" smtClean="0"/>
              <a:t>an be in reference</a:t>
            </a:r>
            <a:r>
              <a:rPr lang="en-US" baseline="0" dirty="0" smtClean="0"/>
              <a:t> to any victim of a crime or accident. </a:t>
            </a:r>
            <a:r>
              <a:rPr lang="en-US" b="0" baseline="0" dirty="0" smtClean="0"/>
              <a:t>Without </a:t>
            </a:r>
            <a:r>
              <a:rPr lang="en-US" b="0" baseline="0" dirty="0"/>
              <a:t>telling your partner the details about their trauma, describe how this person overcame </a:t>
            </a:r>
            <a:r>
              <a:rPr lang="en-US" b="0" baseline="0" dirty="0" smtClean="0"/>
              <a:t>it and </a:t>
            </a:r>
            <a:r>
              <a:rPr lang="en-US" b="0" baseline="0" dirty="0"/>
              <a:t>“bounced </a:t>
            </a:r>
            <a:r>
              <a:rPr lang="en-US" b="0" baseline="0" dirty="0" smtClean="0"/>
              <a:t>back.” </a:t>
            </a:r>
            <a:r>
              <a:rPr lang="en-US" b="0" baseline="0" dirty="0"/>
              <a:t>Describe how their resilience made you feel.  </a:t>
            </a:r>
            <a:endParaRPr lang="en-US" sz="2400" b="0" dirty="0"/>
          </a:p>
          <a:p>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32</a:t>
            </a:fld>
            <a:endParaRPr lang="en-US"/>
          </a:p>
        </p:txBody>
      </p:sp>
    </p:spTree>
    <p:extLst>
      <p:ext uri="{BB962C8B-B14F-4D97-AF65-F5344CB8AC3E}">
        <p14:creationId xmlns:p14="http://schemas.microsoft.com/office/powerpoint/2010/main" xmlns="" val="175395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These are some of the findings</a:t>
            </a:r>
            <a:r>
              <a:rPr lang="en-US" b="0" baseline="0" dirty="0"/>
              <a:t> that researchers are making </a:t>
            </a:r>
            <a:r>
              <a:rPr lang="en-US" b="0" baseline="0" dirty="0" smtClean="0"/>
              <a:t>regarding vicarious </a:t>
            </a:r>
            <a:r>
              <a:rPr lang="en-US" b="0" baseline="0" dirty="0"/>
              <a:t>resilience.</a:t>
            </a:r>
            <a:endParaRPr lang="en-US" b="0"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33</a:t>
            </a:fld>
            <a:endParaRPr lang="en-US"/>
          </a:p>
        </p:txBody>
      </p:sp>
    </p:spTree>
    <p:extLst>
      <p:ext uri="{BB962C8B-B14F-4D97-AF65-F5344CB8AC3E}">
        <p14:creationId xmlns:p14="http://schemas.microsoft.com/office/powerpoint/2010/main" xmlns="" val="275967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Compassion satisfaction</a:t>
            </a:r>
            <a:r>
              <a:rPr lang="en-US" sz="1200" b="0" i="0" kern="1200" dirty="0">
                <a:solidFill>
                  <a:schemeClr val="tx1"/>
                </a:solidFill>
                <a:effectLst/>
                <a:latin typeface="+mn-lt"/>
                <a:ea typeface="+mn-ea"/>
                <a:cs typeface="+mn-cs"/>
              </a:rPr>
              <a:t> is about the pleasure you derive from the work. You may feel positively about the meaningfulness of your contribution to the work or even</a:t>
            </a:r>
            <a:r>
              <a:rPr lang="en-US" sz="1200" b="0" i="0" kern="1200" baseline="0" dirty="0">
                <a:solidFill>
                  <a:schemeClr val="tx1"/>
                </a:solidFill>
                <a:effectLst/>
                <a:latin typeface="+mn-lt"/>
                <a:ea typeface="+mn-ea"/>
                <a:cs typeface="+mn-cs"/>
              </a:rPr>
              <a:t> to </a:t>
            </a:r>
            <a:r>
              <a:rPr lang="en-US" sz="1200" b="0" i="0" kern="1200" dirty="0">
                <a:solidFill>
                  <a:schemeClr val="tx1"/>
                </a:solidFill>
                <a:effectLst/>
                <a:latin typeface="+mn-lt"/>
                <a:ea typeface="+mn-ea"/>
                <a:cs typeface="+mn-cs"/>
              </a:rPr>
              <a:t>the greater good of society. </a:t>
            </a:r>
            <a:endParaRPr lang="en-US" sz="1200" b="0" i="0" kern="1200" dirty="0" smtClean="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Vicarious</a:t>
            </a:r>
            <a:r>
              <a:rPr lang="en-US" sz="1200" b="1" i="0" kern="1200" baseline="0" dirty="0">
                <a:solidFill>
                  <a:schemeClr val="tx1"/>
                </a:solidFill>
                <a:effectLst/>
                <a:latin typeface="+mn-lt"/>
                <a:ea typeface="+mn-ea"/>
                <a:cs typeface="+mn-cs"/>
              </a:rPr>
              <a:t> </a:t>
            </a:r>
            <a:r>
              <a:rPr lang="en-US" sz="1200" b="1" i="0" kern="1200" baseline="0" dirty="0" smtClean="0">
                <a:solidFill>
                  <a:schemeClr val="tx1"/>
                </a:solidFill>
                <a:effectLst/>
                <a:latin typeface="+mn-lt"/>
                <a:ea typeface="+mn-ea"/>
                <a:cs typeface="+mn-cs"/>
              </a:rPr>
              <a:t>transformation </a:t>
            </a:r>
            <a:r>
              <a:rPr lang="en-US" sz="1200" b="0" i="0" kern="1200" baseline="0" dirty="0">
                <a:solidFill>
                  <a:schemeClr val="tx1"/>
                </a:solidFill>
                <a:effectLst/>
                <a:latin typeface="+mn-lt"/>
                <a:ea typeface="+mn-ea"/>
                <a:cs typeface="+mn-cs"/>
              </a:rPr>
              <a:t>is an ongoing, intentional process by the worker </a:t>
            </a:r>
            <a:r>
              <a:rPr lang="en-US" sz="1200" b="0" i="0" kern="1200" dirty="0">
                <a:solidFill>
                  <a:schemeClr val="tx1"/>
                </a:solidFill>
                <a:effectLst/>
                <a:latin typeface="+mn-lt"/>
                <a:ea typeface="+mn-ea"/>
                <a:cs typeface="+mn-cs"/>
              </a:rPr>
              <a:t>that results in a deepened sense of</a:t>
            </a:r>
            <a:r>
              <a:rPr lang="en-US" sz="1200" b="0" i="0" kern="1200" baseline="0" dirty="0">
                <a:solidFill>
                  <a:schemeClr val="tx1"/>
                </a:solidFill>
                <a:effectLst/>
                <a:latin typeface="+mn-lt"/>
                <a:ea typeface="+mn-ea"/>
                <a:cs typeface="+mn-cs"/>
              </a:rPr>
              <a:t> connection </a:t>
            </a:r>
            <a:r>
              <a:rPr lang="en-US" sz="1200" b="0" i="0" kern="1200" dirty="0">
                <a:solidFill>
                  <a:schemeClr val="tx1"/>
                </a:solidFill>
                <a:effectLst/>
                <a:latin typeface="+mn-lt"/>
                <a:ea typeface="+mn-ea"/>
                <a:cs typeface="+mn-cs"/>
              </a:rPr>
              <a:t>with others, a greater appreciation </a:t>
            </a:r>
            <a:r>
              <a:rPr lang="en-US" sz="1200" b="0" i="0" kern="1200" dirty="0" smtClean="0">
                <a:solidFill>
                  <a:schemeClr val="tx1"/>
                </a:solidFill>
                <a:effectLst/>
                <a:latin typeface="+mn-lt"/>
                <a:ea typeface="+mn-ea"/>
                <a:cs typeface="+mn-cs"/>
              </a:rPr>
              <a:t>of</a:t>
            </a:r>
            <a:r>
              <a:rPr lang="en-US" sz="1200" b="0" i="0" kern="1200" baseline="0" dirty="0" smtClean="0">
                <a:solidFill>
                  <a:schemeClr val="tx1"/>
                </a:solidFill>
                <a:effectLst/>
                <a:latin typeface="+mn-lt"/>
                <a:ea typeface="+mn-ea"/>
                <a:cs typeface="+mn-cs"/>
              </a:rPr>
              <a:t> one’s </a:t>
            </a:r>
            <a:r>
              <a:rPr lang="en-US" sz="1200" b="0" i="0" kern="1200" dirty="0" smtClean="0">
                <a:solidFill>
                  <a:schemeClr val="tx1"/>
                </a:solidFill>
                <a:effectLst/>
                <a:latin typeface="+mn-lt"/>
                <a:ea typeface="+mn-ea"/>
                <a:cs typeface="+mn-cs"/>
              </a:rPr>
              <a:t>life</a:t>
            </a:r>
            <a:r>
              <a:rPr lang="en-US" sz="1200" b="0" i="0" kern="1200" dirty="0">
                <a:solidFill>
                  <a:schemeClr val="tx1"/>
                </a:solidFill>
                <a:effectLst/>
                <a:latin typeface="+mn-lt"/>
                <a:ea typeface="+mn-ea"/>
                <a:cs typeface="+mn-cs"/>
              </a:rPr>
              <a:t>, and a greater sense of meaning and hope. </a:t>
            </a:r>
            <a:r>
              <a:rPr lang="en-US" sz="1200" b="0" i="0" kern="1200" dirty="0" smtClean="0">
                <a:solidFill>
                  <a:schemeClr val="tx1"/>
                </a:solidFill>
                <a:effectLst/>
                <a:latin typeface="+mn-lt"/>
                <a:ea typeface="+mn-ea"/>
                <a:cs typeface="+mn-cs"/>
              </a:rPr>
              <a:t>This term comes from researcher</a:t>
            </a:r>
            <a:r>
              <a:rPr lang="en-US" sz="1200" b="0" i="0" kern="1200" baseline="0" dirty="0" smtClean="0">
                <a:solidFill>
                  <a:schemeClr val="tx1"/>
                </a:solidFill>
                <a:effectLst/>
                <a:latin typeface="+mn-lt"/>
                <a:ea typeface="+mn-ea"/>
                <a:cs typeface="+mn-cs"/>
              </a:rPr>
              <a:t> Perlman, who earlier brought us the phrase vicarious traumatization—evidence of how this field is evolving.</a:t>
            </a:r>
            <a:endParaRPr lang="en-US" sz="1200" b="0" i="0" kern="1200" dirty="0" smtClean="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b="1" u="sng" baseline="0" dirty="0" smtClean="0"/>
              <a:t>Exercise</a:t>
            </a:r>
            <a:r>
              <a:rPr lang="en-US" b="1" baseline="0" dirty="0" smtClean="0"/>
              <a:t> </a:t>
            </a:r>
            <a:r>
              <a:rPr lang="en-US" b="0" baseline="0" dirty="0"/>
              <a:t>(if time </a:t>
            </a:r>
            <a:r>
              <a:rPr lang="en-US" b="0" baseline="0" dirty="0" smtClean="0"/>
              <a:t>allows)</a:t>
            </a:r>
          </a:p>
          <a:p>
            <a:r>
              <a:rPr lang="en-US" b="0" baseline="0" dirty="0" smtClean="0"/>
              <a:t>Working with </a:t>
            </a:r>
            <a:r>
              <a:rPr lang="en-US" b="0" baseline="0" dirty="0"/>
              <a:t>a </a:t>
            </a:r>
            <a:r>
              <a:rPr lang="en-US" b="0" baseline="0" dirty="0" smtClean="0"/>
              <a:t>partner, discuss why/how this </a:t>
            </a:r>
            <a:r>
              <a:rPr lang="en-US" b="0" baseline="0" dirty="0"/>
              <a:t>work </a:t>
            </a:r>
            <a:r>
              <a:rPr lang="en-US" b="0" baseline="0" dirty="0" smtClean="0"/>
              <a:t>is meaningful </a:t>
            </a:r>
            <a:r>
              <a:rPr lang="en-US" b="0" baseline="0" dirty="0"/>
              <a:t>to </a:t>
            </a:r>
            <a:r>
              <a:rPr lang="en-US" b="0" baseline="0" dirty="0" smtClean="0"/>
              <a:t>you.</a:t>
            </a:r>
            <a:endParaRPr lang="en-US" b="0" baseline="0" dirty="0"/>
          </a:p>
          <a:p>
            <a:endParaRPr lang="en-US" sz="800" b="1"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34</a:t>
            </a:fld>
            <a:endParaRPr lang="en-US"/>
          </a:p>
        </p:txBody>
      </p:sp>
    </p:spTree>
    <p:extLst>
      <p:ext uri="{BB962C8B-B14F-4D97-AF65-F5344CB8AC3E}">
        <p14:creationId xmlns:p14="http://schemas.microsoft.com/office/powerpoint/2010/main" xmlns="" val="4225415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BBBF2C-FD5D-C546-A074-DF2A074618EA}" type="slidenum">
              <a:rPr lang="en-US" sz="1200"/>
              <a:pPr/>
              <a:t>35</a:t>
            </a:fld>
            <a:endParaRPr lang="en-US" sz="1200"/>
          </a:p>
        </p:txBody>
      </p:sp>
      <p:sp>
        <p:nvSpPr>
          <p:cNvPr id="512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CD9D9D6-4B65-7D4D-97D1-4A09DB1ACB59}" type="slidenum">
              <a:rPr lang="en-US" sz="1200"/>
              <a:pPr algn="r" eaLnBrk="1" hangingPunct="1"/>
              <a:t>35</a:t>
            </a:fld>
            <a:endParaRPr lang="en-US" sz="1200"/>
          </a:p>
        </p:txBody>
      </p:sp>
      <p:sp>
        <p:nvSpPr>
          <p:cNvPr id="5120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rPr>
              <a:t>Sometimes</a:t>
            </a:r>
            <a:r>
              <a:rPr lang="en-US" baseline="0" dirty="0">
                <a:latin typeface="Calibri" charset="0"/>
                <a:ea typeface="ＭＳ Ｐゴシック" charset="0"/>
              </a:rPr>
              <a:t> we can be made to feel guilty that we are having difficult reactions to our trauma exposure from </a:t>
            </a:r>
            <a:r>
              <a:rPr lang="en-US" baseline="0" dirty="0" smtClean="0">
                <a:latin typeface="Calibri" charset="0"/>
                <a:ea typeface="ＭＳ Ｐゴシック" charset="0"/>
              </a:rPr>
              <a:t>work—that </a:t>
            </a:r>
            <a:r>
              <a:rPr lang="en-US" baseline="0" dirty="0">
                <a:latin typeface="Calibri" charset="0"/>
                <a:ea typeface="ＭＳ Ｐゴシック" charset="0"/>
              </a:rPr>
              <a:t>perhaps we are not cut out to do this work; </a:t>
            </a:r>
            <a:r>
              <a:rPr lang="en-US" baseline="0" dirty="0" smtClean="0">
                <a:latin typeface="Calibri" charset="0"/>
                <a:ea typeface="ＭＳ Ｐゴシック" charset="0"/>
              </a:rPr>
              <a:t>that </a:t>
            </a:r>
            <a:r>
              <a:rPr lang="en-US" baseline="0" dirty="0">
                <a:latin typeface="Calibri" charset="0"/>
                <a:ea typeface="ＭＳ Ｐゴシック" charset="0"/>
              </a:rPr>
              <a:t>if we just did a little more </a:t>
            </a:r>
            <a:r>
              <a:rPr lang="en-US" baseline="0" dirty="0" smtClean="0">
                <a:latin typeface="Calibri" charset="0"/>
                <a:ea typeface="ＭＳ Ｐゴシック" charset="0"/>
              </a:rPr>
              <a:t>self-care</a:t>
            </a:r>
            <a:r>
              <a:rPr lang="en-US" baseline="0" dirty="0">
                <a:latin typeface="Calibri" charset="0"/>
                <a:ea typeface="ＭＳ Ｐゴシック" charset="0"/>
              </a:rPr>
              <a:t>, we would be fine. </a:t>
            </a:r>
            <a:r>
              <a:rPr lang="en-US" baseline="0" dirty="0" smtClean="0">
                <a:latin typeface="Calibri" charset="0"/>
                <a:ea typeface="ＭＳ Ｐゴシック" charset="0"/>
              </a:rPr>
              <a:t>Self-care </a:t>
            </a:r>
            <a:r>
              <a:rPr lang="en-US" baseline="0" dirty="0">
                <a:latin typeface="Calibri" charset="0"/>
                <a:ea typeface="ＭＳ Ｐゴシック" charset="0"/>
              </a:rPr>
              <a:t>is important, but that is only half the story. </a:t>
            </a:r>
            <a:r>
              <a:rPr lang="en-US" baseline="0" dirty="0" smtClean="0">
                <a:latin typeface="Calibri" charset="0"/>
                <a:ea typeface="ＭＳ Ｐゴシック" charset="0"/>
              </a:rPr>
              <a:t>Our </a:t>
            </a:r>
            <a:r>
              <a:rPr lang="en-US" baseline="0" dirty="0">
                <a:latin typeface="Calibri" charset="0"/>
                <a:ea typeface="ＭＳ Ｐゴシック" charset="0"/>
              </a:rPr>
              <a:t>organizations play a major role in our </a:t>
            </a:r>
            <a:r>
              <a:rPr lang="en-US" baseline="0" dirty="0" smtClean="0">
                <a:latin typeface="Calibri" charset="0"/>
                <a:ea typeface="ＭＳ Ｐゴシック" charset="0"/>
              </a:rPr>
              <a:t>well-being</a:t>
            </a:r>
            <a:r>
              <a:rPr lang="en-US" baseline="0" dirty="0">
                <a:latin typeface="Calibri" charset="0"/>
                <a:ea typeface="ＭＳ Ｐゴシック" charset="0"/>
              </a:rPr>
              <a:t>, </a:t>
            </a:r>
            <a:r>
              <a:rPr lang="en-US" baseline="0" dirty="0" smtClean="0">
                <a:latin typeface="Calibri" charset="0"/>
                <a:ea typeface="ＭＳ Ｐゴシック" charset="0"/>
              </a:rPr>
              <a:t>resilience, </a:t>
            </a:r>
            <a:r>
              <a:rPr lang="en-US" baseline="0" dirty="0">
                <a:latin typeface="Calibri" charset="0"/>
                <a:ea typeface="ＭＳ Ｐゴシック" charset="0"/>
              </a:rPr>
              <a:t>and ability to remain in the work. We are going to turn our focus now </a:t>
            </a:r>
            <a:r>
              <a:rPr lang="en-US" baseline="0" dirty="0" smtClean="0">
                <a:latin typeface="Calibri" charset="0"/>
                <a:ea typeface="ＭＳ Ｐゴシック" charset="0"/>
              </a:rPr>
              <a:t>to </a:t>
            </a:r>
            <a:r>
              <a:rPr lang="en-US" baseline="0" dirty="0">
                <a:latin typeface="Calibri" charset="0"/>
                <a:ea typeface="ＭＳ Ｐゴシック" charset="0"/>
              </a:rPr>
              <a:t>the responsibilities of our organizations.</a:t>
            </a:r>
            <a:endParaRPr lang="en-US" dirty="0">
              <a:latin typeface="Calibri" charset="0"/>
              <a:ea typeface="ＭＳ Ｐゴシック" charset="0"/>
            </a:endParaRPr>
          </a:p>
        </p:txBody>
      </p:sp>
    </p:spTree>
    <p:extLst>
      <p:ext uri="{BB962C8B-B14F-4D97-AF65-F5344CB8AC3E}">
        <p14:creationId xmlns:p14="http://schemas.microsoft.com/office/powerpoint/2010/main" xmlns="" val="1973830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mentioned earlier, vicarious trauma is a challenge of the job, with</a:t>
            </a:r>
            <a:r>
              <a:rPr lang="en-US" baseline="0" dirty="0" smtClean="0"/>
              <a:t> potential for personal and professional impact. Given that this is work-related exposure, we will turn briefly to the critical importance of having vicarious trauma-informed organizations.</a:t>
            </a:r>
            <a:endParaRPr lang="en-US" dirty="0"/>
          </a:p>
        </p:txBody>
      </p:sp>
      <p:sp>
        <p:nvSpPr>
          <p:cNvPr id="4" name="Slide Number Placeholder 3"/>
          <p:cNvSpPr>
            <a:spLocks noGrp="1"/>
          </p:cNvSpPr>
          <p:nvPr>
            <p:ph type="sldNum" sz="quarter" idx="10"/>
          </p:nvPr>
        </p:nvSpPr>
        <p:spPr/>
        <p:txBody>
          <a:bodyPr/>
          <a:lstStyle/>
          <a:p>
            <a:fld id="{DAAA205C-FFE7-F648-AAD1-C3D2A2A27224}" type="slidenum">
              <a:rPr lang="en-US" smtClean="0"/>
              <a:pPr/>
              <a:t>36</a:t>
            </a:fld>
            <a:endParaRPr lang="en-US"/>
          </a:p>
        </p:txBody>
      </p:sp>
    </p:spTree>
    <p:extLst>
      <p:ext uri="{BB962C8B-B14F-4D97-AF65-F5344CB8AC3E}">
        <p14:creationId xmlns:p14="http://schemas.microsoft.com/office/powerpoint/2010/main" xmlns="" val="23301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587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charset="-128"/>
              </a:rPr>
              <a:t>[</a:t>
            </a:r>
            <a:r>
              <a:rPr lang="en-US" altLang="en-US" i="1" dirty="0" smtClean="0">
                <a:ea typeface="MS PGothic" charset="-128"/>
              </a:rPr>
              <a:t>Review slide</a:t>
            </a:r>
            <a:r>
              <a:rPr lang="en-US" altLang="en-US" dirty="0" smtClean="0">
                <a:ea typeface="MS PGothic" charset="-128"/>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charset="-128"/>
              </a:rPr>
              <a:t>These are the leading aspects of a healthy</a:t>
            </a:r>
            <a:r>
              <a:rPr lang="en-US" altLang="en-US" baseline="0" dirty="0" smtClean="0">
                <a:ea typeface="MS PGothic" charset="-128"/>
              </a:rPr>
              <a:t> organization, as discussed in Organizational Psychology literature and other sources. </a:t>
            </a:r>
            <a:r>
              <a:rPr lang="en-US" altLang="en-US" dirty="0" smtClean="0">
                <a:ea typeface="MS PGothic" charset="-128"/>
              </a:rPr>
              <a:t>T</a:t>
            </a:r>
            <a:r>
              <a:rPr lang="en-US" altLang="en-US" baseline="0" dirty="0" smtClean="0">
                <a:ea typeface="MS PGothic" charset="-128"/>
              </a:rPr>
              <a:t>he Vicarious Trauma Toolkit has developed an assessment tool to guide first responder organizations’ efforts to become healthy and vicarious-trauma informed. Called the Vicarious Trauma Organizational Readiness Guide, VT-ORG for short, it identifies strengths and gaps in each of these five areas. After completing the VT-ORG, the Vicarious Trauma Toolkit can then guide the user to actual policies and programming to assist efforts to become a healthier and more vicarious trauma-informed organization.  </a:t>
            </a:r>
            <a:endParaRPr lang="en-US" altLang="en-US" dirty="0" smtClean="0">
              <a:ea typeface="MS PGothic" charset="-128"/>
            </a:endParaRPr>
          </a:p>
          <a:p>
            <a:endParaRPr lang="en-US" altLang="en-US" dirty="0">
              <a:ea typeface="MS PGothic" charset="-128"/>
            </a:endParaRPr>
          </a:p>
        </p:txBody>
      </p:sp>
      <p:sp>
        <p:nvSpPr>
          <p:cNvPr id="1587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E571F084-B9C2-8C45-94B5-681E38E81BE0}" type="slidenum">
              <a:rPr lang="en-US" altLang="en-US" sz="1200">
                <a:latin typeface="Calibri" charset="0"/>
              </a:rPr>
              <a:pPr/>
              <a:t>37</a:t>
            </a:fld>
            <a:endParaRPr lang="en-US" altLang="en-US" sz="1200">
              <a:latin typeface="Calibri" charset="0"/>
            </a:endParaRPr>
          </a:p>
        </p:txBody>
      </p:sp>
    </p:spTree>
    <p:extLst>
      <p:ext uri="{BB962C8B-B14F-4D97-AF65-F5344CB8AC3E}">
        <p14:creationId xmlns:p14="http://schemas.microsoft.com/office/powerpoint/2010/main" xmlns="" val="930461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Listed here are some of the key</a:t>
            </a:r>
            <a:r>
              <a:rPr lang="en-US" baseline="0" dirty="0"/>
              <a:t> evidence-based strategies for organizations to consider.</a:t>
            </a:r>
          </a:p>
          <a:p>
            <a:endParaRPr lang="en-US" baseline="0" dirty="0"/>
          </a:p>
          <a:p>
            <a:r>
              <a:rPr lang="en-US" b="1" u="sng" baseline="0" dirty="0" smtClean="0"/>
              <a:t>Exercise</a:t>
            </a:r>
          </a:p>
          <a:p>
            <a:r>
              <a:rPr lang="en-US" b="0" baseline="0" dirty="0" smtClean="0"/>
              <a:t>Count </a:t>
            </a:r>
            <a:r>
              <a:rPr lang="en-US" b="0" baseline="0" dirty="0"/>
              <a:t>the number of strategies that your organization is utilizing right now. </a:t>
            </a:r>
            <a:r>
              <a:rPr lang="en-US" b="0" baseline="0" dirty="0" smtClean="0"/>
              <a:t>Stand up </a:t>
            </a:r>
            <a:r>
              <a:rPr lang="en-US" b="0" baseline="0" dirty="0"/>
              <a:t>if your organization has incorporated one of </a:t>
            </a:r>
            <a:r>
              <a:rPr lang="en-US" b="0" baseline="0" dirty="0" smtClean="0"/>
              <a:t>these strategies; </a:t>
            </a:r>
            <a:r>
              <a:rPr lang="en-US" b="0" baseline="0" dirty="0"/>
              <a:t>stay standing if two are utilized; three?  Stay standing if you have 4 or more.  </a:t>
            </a:r>
          </a:p>
          <a:p>
            <a:endParaRPr lang="en-US" b="0" baseline="0" dirty="0" smtClean="0"/>
          </a:p>
          <a:p>
            <a:r>
              <a:rPr lang="en-US" b="1" baseline="0" dirty="0" smtClean="0"/>
              <a:t>Question: </a:t>
            </a:r>
            <a:r>
              <a:rPr lang="en-US" b="0" baseline="0" dirty="0" smtClean="0"/>
              <a:t>Can </a:t>
            </a:r>
            <a:r>
              <a:rPr lang="en-US" b="0" baseline="0" dirty="0"/>
              <a:t>you name some of the most creative team-building activities you are </a:t>
            </a:r>
            <a:r>
              <a:rPr lang="en-US" b="0" baseline="0" dirty="0" smtClean="0"/>
              <a:t>doing in your organization?</a:t>
            </a:r>
            <a:endParaRPr lang="en-US" b="0"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38</a:t>
            </a:fld>
            <a:endParaRPr lang="en-US"/>
          </a:p>
        </p:txBody>
      </p:sp>
    </p:spTree>
    <p:extLst>
      <p:ext uri="{BB962C8B-B14F-4D97-AF65-F5344CB8AC3E}">
        <p14:creationId xmlns:p14="http://schemas.microsoft.com/office/powerpoint/2010/main" xmlns="" val="3671698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Consistently, </a:t>
            </a:r>
            <a:r>
              <a:rPr lang="en-US" baseline="0" dirty="0" smtClean="0"/>
              <a:t>research </a:t>
            </a:r>
            <a:r>
              <a:rPr lang="en-US" baseline="0" dirty="0"/>
              <a:t>underscores the critical importance of peer support in our workplace. </a:t>
            </a:r>
            <a:r>
              <a:rPr lang="en-US" baseline="0" dirty="0" smtClean="0"/>
              <a:t>The </a:t>
            </a:r>
            <a:r>
              <a:rPr lang="en-US" baseline="0" dirty="0"/>
              <a:t>support can be </a:t>
            </a:r>
            <a:r>
              <a:rPr lang="en-US" baseline="0" dirty="0" smtClean="0"/>
              <a:t>formally </a:t>
            </a:r>
            <a:r>
              <a:rPr lang="en-US" baseline="0" dirty="0"/>
              <a:t>or </a:t>
            </a:r>
            <a:r>
              <a:rPr lang="en-US" baseline="0" dirty="0" smtClean="0"/>
              <a:t>informally </a:t>
            </a:r>
            <a:r>
              <a:rPr lang="en-US" baseline="0" dirty="0"/>
              <a:t>but the key is the healthy support and connection among peers. </a:t>
            </a:r>
            <a:r>
              <a:rPr lang="en-US" baseline="0" dirty="0" smtClean="0"/>
              <a:t>This is a major way that organizations can support our resilience.</a:t>
            </a:r>
          </a:p>
          <a:p>
            <a:endParaRPr lang="en-US" baseline="0" dirty="0" smtClean="0"/>
          </a:p>
          <a:p>
            <a:r>
              <a:rPr lang="en-US" baseline="0" dirty="0" smtClean="0"/>
              <a:t>These are some of the peer-driven support networks and assistance programs that specialize in working with first responders:</a:t>
            </a:r>
          </a:p>
          <a:p>
            <a:pPr marL="171450" indent="-171450">
              <a:buFont typeface="Arial" charset="0"/>
              <a:buChar char="•"/>
            </a:pPr>
            <a:r>
              <a:rPr lang="en-US" baseline="0" dirty="0" smtClean="0"/>
              <a:t>First Responder Support Network: West Coast Post-Trauma Retreat </a:t>
            </a:r>
          </a:p>
          <a:p>
            <a:pPr marL="171450" indent="-171450">
              <a:buFont typeface="Arial" charset="0"/>
              <a:buChar char="•"/>
            </a:pPr>
            <a:r>
              <a:rPr lang="en-US" baseline="0" dirty="0" smtClean="0"/>
              <a:t>California Peer Support Network</a:t>
            </a:r>
          </a:p>
          <a:p>
            <a:pPr marL="171450" indent="-171450">
              <a:buFont typeface="Arial" charset="0"/>
              <a:buChar char="•"/>
            </a:pPr>
            <a:r>
              <a:rPr lang="en-US" baseline="0" dirty="0" smtClean="0"/>
              <a:t>South Carolina and Virginia Law Enforcement Assistance Programs.</a:t>
            </a:r>
          </a:p>
          <a:p>
            <a:endParaRPr lang="en-US" baseline="0" dirty="0" smtClean="0"/>
          </a:p>
          <a:p>
            <a:r>
              <a:rPr lang="en-US" baseline="0" dirty="0" smtClean="0"/>
              <a:t>All of these have clinical oversight. Information for these organizations can be found in the Vicarious Trauma Toolkit.</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39</a:t>
            </a:fld>
            <a:endParaRPr lang="en-US"/>
          </a:p>
        </p:txBody>
      </p:sp>
    </p:spTree>
    <p:extLst>
      <p:ext uri="{BB962C8B-B14F-4D97-AF65-F5344CB8AC3E}">
        <p14:creationId xmlns:p14="http://schemas.microsoft.com/office/powerpoint/2010/main" xmlns="" val="4120829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i="1" dirty="0" smtClean="0"/>
              <a:t>Read slide</a:t>
            </a:r>
            <a:r>
              <a:rPr lang="en-US" dirty="0" smtClean="0"/>
              <a:t>.]</a:t>
            </a:r>
          </a:p>
          <a:p>
            <a:r>
              <a:rPr lang="en-US" dirty="0" smtClean="0"/>
              <a:t>As law enforcement officers, the </a:t>
            </a:r>
            <a:r>
              <a:rPr lang="en-US" dirty="0"/>
              <a:t>trauma</a:t>
            </a:r>
            <a:r>
              <a:rPr lang="en-US" baseline="0" dirty="0"/>
              <a:t> </a:t>
            </a:r>
            <a:r>
              <a:rPr lang="en-US" baseline="0" dirty="0" smtClean="0"/>
              <a:t>we bear </a:t>
            </a:r>
            <a:r>
              <a:rPr lang="en-US" baseline="0" dirty="0"/>
              <a:t>witness to </a:t>
            </a:r>
            <a:r>
              <a:rPr lang="en-US" baseline="0" dirty="0" smtClean="0"/>
              <a:t>everyday</a:t>
            </a:r>
            <a:r>
              <a:rPr lang="en-US" baseline="0" dirty="0"/>
              <a:t> undoubtedly </a:t>
            </a:r>
            <a:r>
              <a:rPr lang="en-US" baseline="0" dirty="0" smtClean="0"/>
              <a:t>affects us.</a:t>
            </a:r>
            <a:r>
              <a:rPr lang="en-US" baseline="0" dirty="0"/>
              <a:t> </a:t>
            </a:r>
            <a:r>
              <a:rPr lang="en-US" baseline="0" dirty="0" smtClean="0"/>
              <a:t>The purpose of this training is to understand </a:t>
            </a:r>
            <a:r>
              <a:rPr lang="en-US" baseline="0" dirty="0"/>
              <a:t>how it affects us </a:t>
            </a:r>
            <a:r>
              <a:rPr lang="en-US" baseline="0" dirty="0" smtClean="0"/>
              <a:t>and </a:t>
            </a:r>
            <a:r>
              <a:rPr lang="en-US" baseline="0" dirty="0"/>
              <a:t>what can be done about </a:t>
            </a:r>
            <a:r>
              <a:rPr lang="en-US" baseline="0" dirty="0" smtClean="0"/>
              <a:t>it.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a:t>
            </a:fld>
            <a:endParaRPr lang="en-US"/>
          </a:p>
        </p:txBody>
      </p:sp>
    </p:spTree>
    <p:extLst>
      <p:ext uri="{BB962C8B-B14F-4D97-AF65-F5344CB8AC3E}">
        <p14:creationId xmlns:p14="http://schemas.microsoft.com/office/powerpoint/2010/main" xmlns="" val="558825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rPr>
              <a:t>Who’s got your back? </a:t>
            </a:r>
            <a:r>
              <a:rPr lang="en-US" dirty="0" smtClean="0">
                <a:latin typeface="Calibri" charset="0"/>
                <a:ea typeface="ＭＳ Ｐゴシック" charset="0"/>
              </a:rPr>
              <a:t>Think </a:t>
            </a:r>
            <a:r>
              <a:rPr lang="en-US" dirty="0">
                <a:latin typeface="Calibri" charset="0"/>
                <a:ea typeface="ＭＳ Ｐゴシック" charset="0"/>
              </a:rPr>
              <a:t>about who that may</a:t>
            </a:r>
            <a:r>
              <a:rPr lang="en-US" baseline="0" dirty="0">
                <a:latin typeface="Calibri" charset="0"/>
                <a:ea typeface="ＭＳ Ｐゴシック" charset="0"/>
              </a:rPr>
              <a:t> </a:t>
            </a:r>
            <a:r>
              <a:rPr lang="en-US" baseline="0" dirty="0" smtClean="0">
                <a:latin typeface="Calibri" charset="0"/>
                <a:ea typeface="ＭＳ Ｐゴシック" charset="0"/>
              </a:rPr>
              <a:t>be. B</a:t>
            </a:r>
            <a:r>
              <a:rPr lang="en-US" dirty="0" smtClean="0">
                <a:latin typeface="Calibri" charset="0"/>
                <a:ea typeface="ＭＳ Ｐゴシック" charset="0"/>
              </a:rPr>
              <a:t>y </a:t>
            </a:r>
            <a:r>
              <a:rPr lang="en-US" dirty="0">
                <a:latin typeface="Calibri" charset="0"/>
                <a:ea typeface="ＭＳ Ｐゴシック" charset="0"/>
              </a:rPr>
              <a:t>the end of today, tell that person(s) you were thinking of them.</a:t>
            </a:r>
          </a:p>
          <a:p>
            <a:pPr eaLnBrk="1" hangingPunct="1">
              <a:spcBef>
                <a:spcPct val="0"/>
              </a:spcBef>
            </a:pPr>
            <a:endParaRPr lang="en-US" dirty="0">
              <a:latin typeface="Calibri" charset="0"/>
              <a:ea typeface="ＭＳ Ｐゴシック" charset="0"/>
            </a:endParaRPr>
          </a:p>
          <a:p>
            <a:endParaRPr lang="en-US" dirty="0">
              <a:latin typeface="Calibri" charset="0"/>
              <a:ea typeface="ＭＳ Ｐゴシック"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9146ED-47E2-C643-93B5-EE89BB1F7038}" type="slidenum">
              <a:rPr lang="en-US" sz="1200">
                <a:latin typeface="Calibri" charset="0"/>
              </a:rPr>
              <a:pPr/>
              <a:t>40</a:t>
            </a:fld>
            <a:endParaRPr lang="en-US" sz="1200">
              <a:latin typeface="Calibri" charset="0"/>
            </a:endParaRPr>
          </a:p>
        </p:txBody>
      </p:sp>
    </p:spTree>
    <p:extLst>
      <p:ext uri="{BB962C8B-B14F-4D97-AF65-F5344CB8AC3E}">
        <p14:creationId xmlns:p14="http://schemas.microsoft.com/office/powerpoint/2010/main" xmlns="" val="5520331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organizations don’t pay attention to the health and well-being of their members and the impact of trauma</a:t>
            </a:r>
            <a:r>
              <a:rPr lang="en-US" baseline="0" dirty="0" smtClean="0"/>
              <a:t> exposure, the results can be devastating: lost productivity, poor organizational health, and staff turnover. If left unattended, the negative impact will prevent the organization from doing its critical work.</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41</a:t>
            </a:fld>
            <a:endParaRPr lang="en-US"/>
          </a:p>
        </p:txBody>
      </p:sp>
    </p:spTree>
    <p:extLst>
      <p:ext uri="{BB962C8B-B14F-4D97-AF65-F5344CB8AC3E}">
        <p14:creationId xmlns:p14="http://schemas.microsoft.com/office/powerpoint/2010/main" xmlns="" val="60592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5234"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charset="-128"/>
              </a:rPr>
              <a:t>Why is it important for us and our organizations to address vicarious trauma?</a:t>
            </a:r>
          </a:p>
          <a:p>
            <a:r>
              <a:rPr lang="en-US" altLang="en-US" dirty="0" smtClean="0">
                <a:ea typeface="MS PGothic" charset="-128"/>
              </a:rPr>
              <a:t>[</a:t>
            </a:r>
            <a:r>
              <a:rPr lang="en-US" altLang="en-US" i="1" dirty="0" smtClean="0">
                <a:ea typeface="MS PGothic" charset="-128"/>
              </a:rPr>
              <a:t>Read slide</a:t>
            </a:r>
            <a:r>
              <a:rPr lang="en-US" altLang="en-US" dirty="0" smtClean="0">
                <a:ea typeface="MS PGothic" charset="-128"/>
              </a:rPr>
              <a:t>.]</a:t>
            </a:r>
            <a:endParaRPr lang="en-US" altLang="en-US" dirty="0">
              <a:ea typeface="MS PGothic" charset="-128"/>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444998E4-C498-D54F-A5BF-17AEC88A16DA}" type="slidenum">
              <a:rPr lang="en-US" altLang="en-US" sz="1200">
                <a:latin typeface="Calibri" charset="0"/>
              </a:rPr>
              <a:pPr/>
              <a:t>42</a:t>
            </a:fld>
            <a:endParaRPr lang="en-US" altLang="en-US" sz="1200">
              <a:latin typeface="Calibri" charset="0"/>
            </a:endParaRPr>
          </a:p>
        </p:txBody>
      </p:sp>
    </p:spTree>
    <p:extLst>
      <p:ext uri="{BB962C8B-B14F-4D97-AF65-F5344CB8AC3E}">
        <p14:creationId xmlns:p14="http://schemas.microsoft.com/office/powerpoint/2010/main" xmlns="" val="1057950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a:t>
            </a:r>
            <a:r>
              <a:rPr lang="en-US" dirty="0" smtClean="0"/>
              <a:t>you,</a:t>
            </a:r>
            <a:r>
              <a:rPr lang="en-US" baseline="0" dirty="0" smtClean="0"/>
              <a:t> </a:t>
            </a:r>
            <a:r>
              <a:rPr lang="en-US" baseline="0" dirty="0"/>
              <a:t>and take care of yourself and your coworkers!</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43</a:t>
            </a:fld>
            <a:endParaRPr lang="en-US"/>
          </a:p>
        </p:txBody>
      </p:sp>
    </p:spTree>
    <p:extLst>
      <p:ext uri="{BB962C8B-B14F-4D97-AF65-F5344CB8AC3E}">
        <p14:creationId xmlns:p14="http://schemas.microsoft.com/office/powerpoint/2010/main" xmlns="" val="1859368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44</a:t>
            </a:fld>
            <a:endParaRPr lang="en-US"/>
          </a:p>
        </p:txBody>
      </p:sp>
    </p:spTree>
    <p:extLst>
      <p:ext uri="{BB962C8B-B14F-4D97-AF65-F5344CB8AC3E}">
        <p14:creationId xmlns:p14="http://schemas.microsoft.com/office/powerpoint/2010/main" xmlns="" val="178881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pPr/>
              <a:t>45</a:t>
            </a:fld>
            <a:endParaRPr lang="en-US"/>
          </a:p>
        </p:txBody>
      </p:sp>
    </p:spTree>
    <p:extLst>
      <p:ext uri="{BB962C8B-B14F-4D97-AF65-F5344CB8AC3E}">
        <p14:creationId xmlns:p14="http://schemas.microsoft.com/office/powerpoint/2010/main" xmlns="" val="13379017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pPr/>
              <a:t>46</a:t>
            </a:fld>
            <a:endParaRPr lang="en-US"/>
          </a:p>
        </p:txBody>
      </p:sp>
    </p:spTree>
    <p:extLst>
      <p:ext uri="{BB962C8B-B14F-4D97-AF65-F5344CB8AC3E}">
        <p14:creationId xmlns:p14="http://schemas.microsoft.com/office/powerpoint/2010/main" xmlns="" val="2475259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pPr/>
              <a:t>47</a:t>
            </a:fld>
            <a:endParaRPr lang="en-US"/>
          </a:p>
        </p:txBody>
      </p:sp>
    </p:spTree>
    <p:extLst>
      <p:ext uri="{BB962C8B-B14F-4D97-AF65-F5344CB8AC3E}">
        <p14:creationId xmlns:p14="http://schemas.microsoft.com/office/powerpoint/2010/main" xmlns="" val="4006334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505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ea typeface="MS PGothic" charset="-128"/>
              </a:rPr>
              <a:t>We are going to begin </a:t>
            </a:r>
            <a:r>
              <a:rPr lang="en-US" altLang="en-US" dirty="0" smtClean="0">
                <a:ea typeface="MS PGothic" charset="-128"/>
              </a:rPr>
              <a:t>by defining</a:t>
            </a:r>
            <a:r>
              <a:rPr lang="en-US" altLang="en-US" baseline="0" dirty="0" smtClean="0">
                <a:ea typeface="MS PGothic" charset="-128"/>
              </a:rPr>
              <a:t> terms. We’ll </a:t>
            </a:r>
            <a:r>
              <a:rPr lang="en-US" altLang="en-US" baseline="0" dirty="0">
                <a:ea typeface="MS PGothic" charset="-128"/>
              </a:rPr>
              <a:t>start with </a:t>
            </a:r>
            <a:r>
              <a:rPr lang="en-US" altLang="en-US" baseline="0" dirty="0" smtClean="0">
                <a:ea typeface="MS PGothic" charset="-128"/>
              </a:rPr>
              <a:t>stress. Technically</a:t>
            </a:r>
            <a:r>
              <a:rPr lang="en-US" altLang="en-US" baseline="0" dirty="0">
                <a:ea typeface="MS PGothic" charset="-128"/>
              </a:rPr>
              <a:t>, stress is defined simply as a reaction to a stimulus that disturbs our physical or mental </a:t>
            </a:r>
            <a:r>
              <a:rPr lang="en-US" altLang="en-US" i="0" baseline="0" dirty="0">
                <a:ea typeface="MS PGothic" charset="-128"/>
              </a:rPr>
              <a:t>equilibrium. </a:t>
            </a:r>
            <a:r>
              <a:rPr lang="en-US" altLang="en-US" i="0" dirty="0">
                <a:ea typeface="MS PGothic" charset="-128"/>
              </a:rPr>
              <a:t>Stress can be experienced</a:t>
            </a:r>
            <a:r>
              <a:rPr lang="en-US" altLang="en-US" i="0" baseline="0" dirty="0">
                <a:ea typeface="MS PGothic" charset="-128"/>
              </a:rPr>
              <a:t> in many </a:t>
            </a:r>
            <a:r>
              <a:rPr lang="en-US" altLang="en-US" i="0" baseline="0" dirty="0" smtClean="0">
                <a:ea typeface="MS PGothic" charset="-128"/>
              </a:rPr>
              <a:t>ways: </a:t>
            </a:r>
            <a:r>
              <a:rPr lang="en-US" altLang="en-US" i="0" dirty="0" smtClean="0">
                <a:ea typeface="MS PGothic" charset="-128"/>
              </a:rPr>
              <a:t>acute</a:t>
            </a:r>
            <a:r>
              <a:rPr lang="en-US" altLang="en-US" i="0" baseline="0" dirty="0" smtClean="0">
                <a:ea typeface="MS PGothic" charset="-128"/>
              </a:rPr>
              <a:t> </a:t>
            </a:r>
            <a:r>
              <a:rPr lang="en-US" altLang="en-US" i="0" baseline="0" dirty="0">
                <a:ea typeface="MS PGothic" charset="-128"/>
              </a:rPr>
              <a:t>stress is sudden, </a:t>
            </a:r>
            <a:r>
              <a:rPr lang="en-US" altLang="en-US" i="0" baseline="0" dirty="0" smtClean="0">
                <a:ea typeface="MS PGothic" charset="-128"/>
              </a:rPr>
              <a:t>severe, </a:t>
            </a:r>
            <a:r>
              <a:rPr lang="en-US" altLang="en-US" i="0" baseline="0" dirty="0">
                <a:ea typeface="MS PGothic" charset="-128"/>
              </a:rPr>
              <a:t>and </a:t>
            </a:r>
            <a:r>
              <a:rPr lang="en-US" altLang="en-US" i="0" baseline="0" dirty="0" smtClean="0">
                <a:ea typeface="MS PGothic" charset="-128"/>
              </a:rPr>
              <a:t>brief; chronic </a:t>
            </a:r>
            <a:r>
              <a:rPr lang="en-US" altLang="en-US" i="0" baseline="0" dirty="0">
                <a:ea typeface="MS PGothic" charset="-128"/>
              </a:rPr>
              <a:t>stress refers to constant or frequently recurring stressful </a:t>
            </a:r>
            <a:r>
              <a:rPr lang="en-US" altLang="en-US" i="0" baseline="0" dirty="0" smtClean="0">
                <a:ea typeface="MS PGothic" charset="-128"/>
              </a:rPr>
              <a:t>events; and traumatic </a:t>
            </a:r>
            <a:r>
              <a:rPr lang="en-US" altLang="en-US" i="0" baseline="0" dirty="0">
                <a:ea typeface="MS PGothic" charset="-128"/>
              </a:rPr>
              <a:t>stress relates to a </a:t>
            </a:r>
            <a:r>
              <a:rPr lang="en-US" altLang="en-US" i="0" baseline="0" dirty="0" smtClean="0">
                <a:ea typeface="MS PGothic" charset="-128"/>
              </a:rPr>
              <a:t>life-or-death </a:t>
            </a:r>
            <a:r>
              <a:rPr lang="en-US" altLang="en-US" i="0" baseline="0" dirty="0">
                <a:ea typeface="MS PGothic" charset="-128"/>
              </a:rPr>
              <a:t>type of event.  We will return to that in a few minutes. </a:t>
            </a:r>
            <a:endParaRPr lang="en-US" altLang="en-US" i="0" baseline="0" dirty="0" smtClean="0">
              <a:ea typeface="MS PGothic"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i="0" baseline="0" dirty="0">
              <a:ea typeface="MS PGothic" charset="-128"/>
            </a:endParaRPr>
          </a:p>
          <a:p>
            <a:r>
              <a:rPr lang="en-US" altLang="en-US" baseline="0" dirty="0" smtClean="0">
                <a:ea typeface="MS PGothic" charset="-128"/>
              </a:rPr>
              <a:t>Looking at the terms on the right, there </a:t>
            </a:r>
            <a:r>
              <a:rPr lang="en-US" altLang="en-US" baseline="0" dirty="0">
                <a:ea typeface="MS PGothic" charset="-128"/>
              </a:rPr>
              <a:t>are many words that </a:t>
            </a:r>
            <a:r>
              <a:rPr lang="en-US" altLang="en-US" baseline="0" dirty="0" smtClean="0">
                <a:ea typeface="MS PGothic" charset="-128"/>
              </a:rPr>
              <a:t>describe the impact of v</a:t>
            </a:r>
            <a:r>
              <a:rPr lang="en-US" altLang="en-US" dirty="0" smtClean="0">
                <a:ea typeface="MS PGothic" charset="-128"/>
              </a:rPr>
              <a:t>icarious trauma </a:t>
            </a:r>
            <a:r>
              <a:rPr lang="en-US" altLang="en-US" dirty="0">
                <a:ea typeface="MS PGothic" charset="-128"/>
              </a:rPr>
              <a:t>throughout</a:t>
            </a:r>
            <a:r>
              <a:rPr lang="en-US" altLang="en-US" baseline="0" dirty="0">
                <a:ea typeface="MS PGothic" charset="-128"/>
              </a:rPr>
              <a:t> the field</a:t>
            </a:r>
            <a:r>
              <a:rPr lang="en-US" altLang="en-US" dirty="0">
                <a:ea typeface="MS PGothic" charset="-128"/>
              </a:rPr>
              <a:t>.</a:t>
            </a:r>
            <a:r>
              <a:rPr lang="en-US" altLang="en-US" baseline="0" dirty="0">
                <a:ea typeface="MS PGothic" charset="-128"/>
              </a:rPr>
              <a:t> Although each of these terms have different definitions and describe slightly different reactions, they are used interchangeably.  What all these terms have in common is that they are trying to describe the negative reactions to work-related trauma exposure by law enforcement personnel.  We begin with stress because understanding how the body responds to stress is </a:t>
            </a:r>
            <a:r>
              <a:rPr lang="en-US" altLang="en-US" baseline="0" dirty="0" smtClean="0">
                <a:ea typeface="MS PGothic" charset="-128"/>
              </a:rPr>
              <a:t>imperative to understanding </a:t>
            </a:r>
            <a:r>
              <a:rPr lang="en-US" altLang="en-US" baseline="0" dirty="0">
                <a:ea typeface="MS PGothic" charset="-128"/>
              </a:rPr>
              <a:t>not only how we are reacting to the work, but </a:t>
            </a:r>
            <a:r>
              <a:rPr lang="en-US" altLang="en-US" baseline="0" dirty="0" smtClean="0">
                <a:ea typeface="MS PGothic" charset="-128"/>
              </a:rPr>
              <a:t>also what </a:t>
            </a:r>
            <a:r>
              <a:rPr lang="en-US" altLang="en-US" baseline="0" dirty="0">
                <a:ea typeface="MS PGothic" charset="-128"/>
              </a:rPr>
              <a:t>the victims/survivors are experiencing. Their trauma is our trauma exposure.  </a:t>
            </a:r>
            <a:endParaRPr lang="en-US" altLang="en-US" dirty="0">
              <a:ea typeface="MS PGothic" charset="-128"/>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B200A90F-3779-1F49-9FA2-E1D1129EFFDF}" type="slidenum">
              <a:rPr lang="en-US" altLang="en-US" sz="1200">
                <a:latin typeface="Calibri" charset="0"/>
              </a:rPr>
              <a:pPr/>
              <a:t>5</a:t>
            </a:fld>
            <a:endParaRPr lang="en-US" altLang="en-US" sz="1200">
              <a:latin typeface="Calibri" charset="0"/>
            </a:endParaRPr>
          </a:p>
        </p:txBody>
      </p:sp>
    </p:spTree>
    <p:extLst>
      <p:ext uri="{BB962C8B-B14F-4D97-AF65-F5344CB8AC3E}">
        <p14:creationId xmlns:p14="http://schemas.microsoft.com/office/powerpoint/2010/main" xmlns="" val="168857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945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rPr>
              <a:t>Everyone knows</a:t>
            </a:r>
            <a:r>
              <a:rPr lang="en-US" baseline="0" dirty="0">
                <a:latin typeface="Calibri" charset="0"/>
                <a:ea typeface="ＭＳ Ｐゴシック" charset="0"/>
              </a:rPr>
              <a:t> what stress is</a:t>
            </a:r>
            <a:r>
              <a:rPr lang="en-US" baseline="0" dirty="0" smtClean="0">
                <a:latin typeface="Calibri" charset="0"/>
                <a:ea typeface="ＭＳ Ｐゴシック" charset="0"/>
              </a:rPr>
              <a:t>. </a:t>
            </a:r>
            <a:r>
              <a:rPr lang="en-US" baseline="0" dirty="0">
                <a:latin typeface="Calibri" charset="0"/>
                <a:ea typeface="ＭＳ Ｐゴシック" charset="0"/>
              </a:rPr>
              <a:t>We </a:t>
            </a:r>
            <a:r>
              <a:rPr lang="en-US" baseline="0" dirty="0" smtClean="0">
                <a:latin typeface="Calibri" charset="0"/>
                <a:ea typeface="ＭＳ Ｐゴシック" charset="0"/>
              </a:rPr>
              <a:t>have all experienced the feeling of being stressed for one reason or another, sometimes several </a:t>
            </a:r>
            <a:r>
              <a:rPr lang="en-US" baseline="0" dirty="0">
                <a:latin typeface="Calibri" charset="0"/>
                <a:ea typeface="ＭＳ Ｐゴシック" charset="0"/>
              </a:rPr>
              <a:t>times a day. </a:t>
            </a:r>
            <a:r>
              <a:rPr lang="en-US" baseline="0" dirty="0" smtClean="0">
                <a:latin typeface="Calibri" charset="0"/>
                <a:ea typeface="ＭＳ Ｐゴシック" charset="0"/>
              </a:rPr>
              <a:t>We also know what stress feels like: </a:t>
            </a:r>
            <a:r>
              <a:rPr lang="en-US" baseline="0" dirty="0">
                <a:latin typeface="Calibri" charset="0"/>
                <a:ea typeface="ＭＳ Ｐゴシック" charset="0"/>
              </a:rPr>
              <a:t>our muscles get tense, we become irritable and short tempered, our breathing becomes rapid and </a:t>
            </a:r>
            <a:r>
              <a:rPr lang="en-US" baseline="0" dirty="0" smtClean="0">
                <a:latin typeface="Calibri" charset="0"/>
                <a:ea typeface="ＭＳ Ｐゴシック" charset="0"/>
              </a:rPr>
              <a:t>shallow, </a:t>
            </a:r>
            <a:r>
              <a:rPr lang="en-US" baseline="0" dirty="0">
                <a:latin typeface="Calibri" charset="0"/>
                <a:ea typeface="ＭＳ Ｐゴシック" charset="0"/>
              </a:rPr>
              <a:t>and our heart starts racing. </a:t>
            </a:r>
            <a:endParaRPr lang="en-US" baseline="0" dirty="0" smtClean="0">
              <a:latin typeface="Calibri" charset="0"/>
              <a:ea typeface="ＭＳ Ｐゴシック" charset="0"/>
            </a:endParaRPr>
          </a:p>
          <a:p>
            <a:endParaRPr lang="en-US" baseline="0" dirty="0" smtClean="0">
              <a:latin typeface="Calibri" charset="0"/>
              <a:ea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u="sng" baseline="0" dirty="0" smtClean="0">
                <a:latin typeface="Calibri" charset="0"/>
                <a:ea typeface="ＭＳ Ｐゴシック" charset="0"/>
              </a:rPr>
              <a:t>Exercise</a:t>
            </a:r>
            <a:endParaRPr lang="en-US" b="0" u="sng" baseline="0" dirty="0" smtClean="0">
              <a:latin typeface="Calibri" charset="0"/>
              <a:ea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latin typeface="Calibri" charset="0"/>
                <a:ea typeface="ＭＳ Ｐゴシック" charset="0"/>
              </a:rPr>
              <a:t>Ask: </a:t>
            </a:r>
            <a:r>
              <a:rPr lang="en-US" baseline="0" dirty="0" smtClean="0">
                <a:latin typeface="Calibri" charset="0"/>
                <a:ea typeface="ＭＳ Ｐゴシック" charset="0"/>
              </a:rPr>
              <a:t>“</a:t>
            </a:r>
            <a:r>
              <a:rPr lang="en-US" b="0" dirty="0" smtClean="0">
                <a:latin typeface="+mn-lt"/>
              </a:rPr>
              <a:t>When was the last time you felt</a:t>
            </a:r>
            <a:r>
              <a:rPr lang="en-US" b="0" baseline="0" dirty="0" smtClean="0">
                <a:latin typeface="+mn-lt"/>
              </a:rPr>
              <a:t> stressed?  What was happening in your body?”</a:t>
            </a:r>
            <a:endParaRPr lang="en-US" b="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ea typeface="MS PGothic"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charset="-128"/>
              </a:rPr>
              <a:t>Great </a:t>
            </a:r>
            <a:r>
              <a:rPr lang="en-US" altLang="en-US" dirty="0">
                <a:ea typeface="MS PGothic" charset="-128"/>
              </a:rPr>
              <a:t>examples!  But that’s not </a:t>
            </a:r>
            <a:r>
              <a:rPr lang="en-US" altLang="en-US" dirty="0" smtClean="0">
                <a:ea typeface="MS PGothic" charset="-128"/>
              </a:rPr>
              <a:t>stress, </a:t>
            </a:r>
            <a:r>
              <a:rPr lang="en-US" altLang="en-US" dirty="0">
                <a:ea typeface="MS PGothic" charset="-128"/>
              </a:rPr>
              <a:t>that is </a:t>
            </a:r>
            <a:r>
              <a:rPr lang="en-US" altLang="en-US" dirty="0" err="1">
                <a:ea typeface="MS PGothic" charset="-128"/>
              </a:rPr>
              <a:t>DIStress</a:t>
            </a:r>
            <a:r>
              <a:rPr lang="en-US" altLang="en-US" dirty="0">
                <a:ea typeface="MS PGothic" charset="-128"/>
              </a:rPr>
              <a:t>, or the stress response.  Let’s take a step back…</a:t>
            </a:r>
          </a:p>
          <a:p>
            <a:r>
              <a:rPr lang="en-US" dirty="0">
                <a:latin typeface="Calibri"/>
                <a:ea typeface="ＭＳ Ｐゴシック" charset="0"/>
              </a:rPr>
              <a:t/>
            </a:r>
            <a:br>
              <a:rPr lang="en-US" dirty="0">
                <a:latin typeface="Calibri"/>
                <a:ea typeface="ＭＳ Ｐゴシック" charset="0"/>
              </a:rPr>
            </a:br>
            <a:endParaRPr lang="en-US" dirty="0">
              <a:latin typeface="Calibri"/>
              <a:ea typeface="ＭＳ Ｐゴシック"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A3151A-50FA-5844-9811-C5C5CA82021E}" type="slidenum">
              <a:rPr lang="en-US" sz="1200">
                <a:latin typeface="Calibri" charset="0"/>
              </a:rPr>
              <a:pPr/>
              <a:t>6</a:t>
            </a:fld>
            <a:endParaRPr lang="en-US" sz="1200">
              <a:latin typeface="Calibri" charset="0"/>
            </a:endParaRPr>
          </a:p>
        </p:txBody>
      </p:sp>
    </p:spTree>
    <p:extLst>
      <p:ext uri="{BB962C8B-B14F-4D97-AF65-F5344CB8AC3E}">
        <p14:creationId xmlns:p14="http://schemas.microsoft.com/office/powerpoint/2010/main" xmlns="" val="1259404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How </a:t>
            </a:r>
            <a:r>
              <a:rPr lang="en-US" dirty="0">
                <a:latin typeface="+mn-lt"/>
              </a:rPr>
              <a:t>do you define stress? </a:t>
            </a:r>
            <a:r>
              <a:rPr lang="en-US" dirty="0" smtClean="0">
                <a:latin typeface="+mn-lt"/>
              </a:rPr>
              <a:t>Webster's Dictionary </a:t>
            </a:r>
            <a:r>
              <a:rPr lang="en-US" dirty="0">
                <a:latin typeface="+mn-lt"/>
              </a:rPr>
              <a:t>defines stress as </a:t>
            </a:r>
            <a:r>
              <a:rPr lang="en-US" dirty="0" smtClean="0">
                <a:latin typeface="+mn-lt"/>
              </a:rPr>
              <a:t>“pressure </a:t>
            </a:r>
            <a:r>
              <a:rPr lang="en-US" dirty="0">
                <a:latin typeface="Calibri"/>
              </a:rPr>
              <a:t>exerted upon an object that can either strengthen or weaken it." </a:t>
            </a:r>
            <a:endParaRPr lang="en-US" dirty="0" smtClean="0">
              <a:latin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u="sng" baseline="0" dirty="0" smtClean="0">
                <a:latin typeface="Calibri" charset="0"/>
                <a:ea typeface="ＭＳ Ｐゴシック" charset="0"/>
              </a:rPr>
              <a:t>Exercise</a:t>
            </a:r>
            <a:r>
              <a:rPr lang="en-US" u="sng" baseline="0" dirty="0" smtClean="0">
                <a:latin typeface="Calibri" charset="0"/>
                <a:ea typeface="ＭＳ Ｐゴシック"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latin typeface="Calibri"/>
              </a:rPr>
              <a:t>[</a:t>
            </a:r>
            <a:r>
              <a:rPr lang="en-US" i="1" dirty="0" smtClean="0">
                <a:latin typeface="Calibri"/>
              </a:rPr>
              <a:t>Use </a:t>
            </a:r>
            <a:r>
              <a:rPr lang="en-US" i="1" dirty="0">
                <a:latin typeface="Calibri"/>
              </a:rPr>
              <a:t>an aluminum paperclip to show how applied stress weakens some items. Open the paperclip so that is makes an S </a:t>
            </a:r>
            <a:r>
              <a:rPr lang="en-US" i="1" dirty="0" smtClean="0">
                <a:latin typeface="Calibri"/>
              </a:rPr>
              <a:t>shape.</a:t>
            </a:r>
            <a:r>
              <a:rPr lang="en-US" i="0" dirty="0" smtClean="0">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latin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Calibri"/>
              </a:rPr>
              <a:t>Question: </a:t>
            </a:r>
            <a:r>
              <a:rPr lang="en-US" i="0" dirty="0" smtClean="0">
                <a:latin typeface="Calibri"/>
              </a:rPr>
              <a:t>What </a:t>
            </a:r>
            <a:r>
              <a:rPr lang="en-US" i="0" dirty="0">
                <a:latin typeface="Calibri"/>
              </a:rPr>
              <a:t>is likely to happen if I bend this paperclip </a:t>
            </a:r>
            <a:r>
              <a:rPr lang="en-US" i="0" dirty="0" smtClean="0">
                <a:latin typeface="+mn-lt"/>
              </a:rPr>
              <a:t>back and forth at </a:t>
            </a:r>
            <a:r>
              <a:rPr lang="en-US" i="0" dirty="0">
                <a:latin typeface="Calibri"/>
              </a:rPr>
              <a:t>this </a:t>
            </a:r>
            <a:r>
              <a:rPr lang="en-US" i="0" dirty="0" smtClean="0">
                <a:latin typeface="Calibri"/>
              </a:rPr>
              <a:t>midpoint?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latin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latin typeface="Calibri"/>
              </a:rPr>
              <a:t>[</a:t>
            </a:r>
            <a:r>
              <a:rPr lang="en-US" b="0" i="1" dirty="0" smtClean="0">
                <a:latin typeface="Calibri"/>
              </a:rPr>
              <a:t>Wait </a:t>
            </a:r>
            <a:r>
              <a:rPr lang="en-US" b="0" i="1" dirty="0">
                <a:latin typeface="Calibri"/>
              </a:rPr>
              <a:t>for answers. Then bend the paperclip until it breaks</a:t>
            </a:r>
            <a:r>
              <a:rPr lang="en-US" b="0" i="1" dirty="0" smtClean="0">
                <a:latin typeface="Calibri"/>
              </a:rPr>
              <a:t>.</a:t>
            </a:r>
            <a:r>
              <a:rPr lang="en-US" i="0" dirty="0" smtClean="0">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latin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latin typeface="Calibri"/>
              </a:rPr>
              <a:t>So, </a:t>
            </a:r>
            <a:r>
              <a:rPr lang="en-US" i="0" dirty="0">
                <a:latin typeface="Calibri"/>
              </a:rPr>
              <a:t>while aluminum can be strong, in this </a:t>
            </a:r>
            <a:r>
              <a:rPr lang="en-US" i="0" dirty="0" smtClean="0">
                <a:latin typeface="Calibri"/>
              </a:rPr>
              <a:t>case, repeated, applied stress </a:t>
            </a:r>
            <a:r>
              <a:rPr lang="en-US" i="0" dirty="0">
                <a:latin typeface="Calibri"/>
              </a:rPr>
              <a:t>at this midpoint weakens the </a:t>
            </a:r>
            <a:r>
              <a:rPr lang="en-US" i="0" dirty="0" smtClean="0">
                <a:latin typeface="Calibri"/>
              </a:rPr>
              <a:t>paper clip </a:t>
            </a:r>
            <a:r>
              <a:rPr lang="en-US" i="0" dirty="0">
                <a:latin typeface="Calibri"/>
              </a:rPr>
              <a:t>and it breaks in half. Sometimes even strong materials can be subject to stress and break</a:t>
            </a:r>
            <a:r>
              <a:rPr lang="en-US" i="0" dirty="0" smtClean="0">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Calibri"/>
            </a:endParaRPr>
          </a:p>
          <a:p>
            <a:pPr>
              <a:defRPr/>
            </a:pPr>
            <a:r>
              <a:rPr lang="en-US" b="1" dirty="0" smtClean="0">
                <a:latin typeface="Calibri"/>
              </a:rPr>
              <a:t>Question: </a:t>
            </a:r>
            <a:r>
              <a:rPr lang="en-US" i="0" dirty="0" smtClean="0">
                <a:latin typeface="Calibri"/>
              </a:rPr>
              <a:t>Can </a:t>
            </a:r>
            <a:r>
              <a:rPr lang="en-US" i="0" dirty="0">
                <a:latin typeface="Calibri"/>
              </a:rPr>
              <a:t>you give an example of how stress can strengthen you</a:t>
            </a:r>
            <a:r>
              <a:rPr lang="en-US" i="1" dirty="0" smtClean="0">
                <a:latin typeface="Calibri"/>
              </a:rPr>
              <a:t>?</a:t>
            </a:r>
          </a:p>
          <a:p>
            <a:pPr>
              <a:defRPr/>
            </a:pPr>
            <a:endParaRPr lang="en-US" dirty="0" smtClean="0">
              <a:latin typeface="Calibri"/>
            </a:endParaRPr>
          </a:p>
          <a:p>
            <a:pPr>
              <a:defRPr/>
            </a:pPr>
            <a:r>
              <a:rPr lang="en-US" dirty="0" smtClean="0">
                <a:latin typeface="Calibri"/>
              </a:rPr>
              <a:t>[</a:t>
            </a:r>
            <a:r>
              <a:rPr lang="en-US" i="1" dirty="0" smtClean="0">
                <a:latin typeface="Calibri"/>
              </a:rPr>
              <a:t>Wait for responses</a:t>
            </a:r>
            <a:r>
              <a:rPr lang="en-US" dirty="0" smtClean="0">
                <a:latin typeface="Calibri"/>
              </a:rPr>
              <a:t>.] </a:t>
            </a:r>
          </a:p>
          <a:p>
            <a:pPr>
              <a:defRPr/>
            </a:pPr>
            <a:endParaRPr lang="en-US" dirty="0" smtClean="0">
              <a:latin typeface="Calibri"/>
            </a:endParaRPr>
          </a:p>
          <a:p>
            <a:pPr>
              <a:defRPr/>
            </a:pPr>
            <a:r>
              <a:rPr lang="en-US" b="1" dirty="0" smtClean="0">
                <a:latin typeface="+mn-lt"/>
              </a:rPr>
              <a:t>Question: </a:t>
            </a:r>
            <a:r>
              <a:rPr lang="en-US" i="0" dirty="0" smtClean="0">
                <a:latin typeface="Calibri"/>
              </a:rPr>
              <a:t>Can </a:t>
            </a:r>
            <a:r>
              <a:rPr lang="en-US" i="0" dirty="0">
                <a:latin typeface="Calibri"/>
              </a:rPr>
              <a:t>you give an example of how stress can weaken you</a:t>
            </a:r>
            <a:r>
              <a:rPr lang="en-US" i="0" dirty="0" smtClean="0">
                <a:latin typeface="Calibri"/>
              </a:rPr>
              <a:t>?</a:t>
            </a:r>
          </a:p>
          <a:p>
            <a:pPr>
              <a:defRPr/>
            </a:pPr>
            <a:endParaRPr lang="en-US" dirty="0" smtClean="0">
              <a:latin typeface="+mn-lt"/>
            </a:endParaRPr>
          </a:p>
          <a:p>
            <a:pPr>
              <a:defRPr/>
            </a:pPr>
            <a:r>
              <a:rPr lang="en-US" dirty="0" smtClean="0">
                <a:latin typeface="+mn-lt"/>
              </a:rPr>
              <a:t>[</a:t>
            </a:r>
            <a:r>
              <a:rPr lang="en-US" i="1" dirty="0" smtClean="0">
                <a:latin typeface="+mn-lt"/>
              </a:rPr>
              <a:t>Wait for responses</a:t>
            </a:r>
            <a:r>
              <a:rPr lang="en-US" dirty="0" smtClean="0">
                <a:latin typeface="+mn-lt"/>
              </a:rPr>
              <a:t>.] </a:t>
            </a:r>
          </a:p>
          <a:p>
            <a:pPr>
              <a:defRPr/>
            </a:pPr>
            <a:endParaRPr lang="en-US" i="0" dirty="0">
              <a:latin typeface="Calibri"/>
            </a:endParaRPr>
          </a:p>
          <a:p>
            <a:pPr>
              <a:defRPr/>
            </a:pPr>
            <a:r>
              <a:rPr lang="en-US" dirty="0" smtClean="0">
                <a:latin typeface="Calibri"/>
              </a:rPr>
              <a:t>You</a:t>
            </a:r>
            <a:r>
              <a:rPr lang="en-US" baseline="0" dirty="0" smtClean="0">
                <a:latin typeface="Calibri"/>
              </a:rPr>
              <a:t> may consider stress like a muscle</a:t>
            </a:r>
            <a:r>
              <a:rPr lang="en-US" dirty="0" smtClean="0">
                <a:latin typeface="Calibri"/>
              </a:rPr>
              <a:t>: </a:t>
            </a:r>
            <a:r>
              <a:rPr lang="en-US" dirty="0">
                <a:latin typeface="Calibri"/>
              </a:rPr>
              <a:t>building muscle requires </a:t>
            </a:r>
            <a:r>
              <a:rPr lang="en-US" dirty="0" smtClean="0">
                <a:latin typeface="Calibri"/>
              </a:rPr>
              <a:t>muscle </a:t>
            </a:r>
            <a:r>
              <a:rPr lang="en-US" dirty="0">
                <a:latin typeface="Calibri"/>
              </a:rPr>
              <a:t>fibers </a:t>
            </a:r>
            <a:r>
              <a:rPr lang="en-US" dirty="0" smtClean="0">
                <a:latin typeface="Calibri"/>
              </a:rPr>
              <a:t>to first be torn</a:t>
            </a:r>
            <a:r>
              <a:rPr lang="en-US" baseline="0" dirty="0" smtClean="0">
                <a:latin typeface="Calibri"/>
              </a:rPr>
              <a:t> down so they can</a:t>
            </a:r>
            <a:r>
              <a:rPr lang="en-US" dirty="0" smtClean="0">
                <a:latin typeface="Calibri"/>
              </a:rPr>
              <a:t> </a:t>
            </a:r>
            <a:r>
              <a:rPr lang="en-US" dirty="0">
                <a:latin typeface="Calibri"/>
              </a:rPr>
              <a:t>knit together to become </a:t>
            </a:r>
            <a:r>
              <a:rPr lang="en-US" dirty="0" smtClean="0">
                <a:latin typeface="Calibri"/>
              </a:rPr>
              <a:t>stronger. Similarly, </a:t>
            </a:r>
            <a:r>
              <a:rPr lang="en-US" dirty="0">
                <a:latin typeface="Calibri"/>
              </a:rPr>
              <a:t>the death of a loved one can break us </a:t>
            </a:r>
            <a:r>
              <a:rPr lang="en-US" dirty="0" smtClean="0">
                <a:latin typeface="Calibri"/>
              </a:rPr>
              <a:t>down</a:t>
            </a:r>
            <a:r>
              <a:rPr lang="en-US" baseline="0" dirty="0" smtClean="0">
                <a:latin typeface="Calibri"/>
              </a:rPr>
              <a:t> </a:t>
            </a:r>
            <a:r>
              <a:rPr lang="en-US" dirty="0" smtClean="0">
                <a:latin typeface="Calibri"/>
              </a:rPr>
              <a:t>or it can teach</a:t>
            </a:r>
            <a:r>
              <a:rPr lang="en-US" baseline="0" dirty="0" smtClean="0">
                <a:latin typeface="Calibri"/>
              </a:rPr>
              <a:t> us </a:t>
            </a:r>
            <a:r>
              <a:rPr lang="en-US" dirty="0" smtClean="0">
                <a:latin typeface="Calibri"/>
              </a:rPr>
              <a:t>how </a:t>
            </a:r>
            <a:r>
              <a:rPr lang="en-US" dirty="0">
                <a:latin typeface="Calibri"/>
              </a:rPr>
              <a:t>to handle </a:t>
            </a:r>
            <a:r>
              <a:rPr lang="en-US" dirty="0" smtClean="0">
                <a:latin typeface="Calibri"/>
              </a:rPr>
              <a:t>loss;</a:t>
            </a:r>
            <a:r>
              <a:rPr lang="en-US" baseline="0" dirty="0" smtClean="0">
                <a:latin typeface="Calibri"/>
              </a:rPr>
              <a:t> it </a:t>
            </a:r>
            <a:r>
              <a:rPr lang="en-US" dirty="0" smtClean="0">
                <a:latin typeface="Calibri"/>
              </a:rPr>
              <a:t>can also </a:t>
            </a:r>
            <a:r>
              <a:rPr lang="en-US" dirty="0">
                <a:latin typeface="Calibri"/>
              </a:rPr>
              <a:t>strengthen or bring together family </a:t>
            </a:r>
            <a:r>
              <a:rPr lang="en-US" dirty="0" smtClean="0">
                <a:latin typeface="Calibri"/>
              </a:rPr>
              <a:t>members.</a:t>
            </a:r>
            <a:r>
              <a:rPr lang="en-US" baseline="0" dirty="0" smtClean="0">
                <a:latin typeface="Calibri"/>
              </a:rPr>
              <a:t> Similarly, </a:t>
            </a:r>
            <a:r>
              <a:rPr lang="en-US" dirty="0" smtClean="0">
                <a:latin typeface="Calibri"/>
              </a:rPr>
              <a:t>having </a:t>
            </a:r>
            <a:r>
              <a:rPr lang="en-US" dirty="0">
                <a:latin typeface="Calibri"/>
              </a:rPr>
              <a:t>a baby </a:t>
            </a:r>
            <a:r>
              <a:rPr lang="en-US" dirty="0" smtClean="0">
                <a:latin typeface="Calibri"/>
              </a:rPr>
              <a:t>and getting </a:t>
            </a:r>
            <a:r>
              <a:rPr lang="en-US" dirty="0">
                <a:latin typeface="Calibri"/>
              </a:rPr>
              <a:t>married </a:t>
            </a:r>
            <a:r>
              <a:rPr lang="en-US" dirty="0" smtClean="0">
                <a:latin typeface="Calibri"/>
              </a:rPr>
              <a:t>are both </a:t>
            </a:r>
            <a:r>
              <a:rPr lang="en-US" dirty="0">
                <a:latin typeface="Calibri"/>
              </a:rPr>
              <a:t>joyful events, but they </a:t>
            </a:r>
            <a:r>
              <a:rPr lang="en-US" dirty="0" smtClean="0">
                <a:latin typeface="Calibri"/>
              </a:rPr>
              <a:t>are stressful</a:t>
            </a:r>
            <a:r>
              <a:rPr lang="en-US" baseline="0" dirty="0" smtClean="0">
                <a:latin typeface="Calibri"/>
              </a:rPr>
              <a:t> nonetheless, sometimes breaking us down and sometimes strengthening us.</a:t>
            </a:r>
            <a:endParaRPr lang="en-US" dirty="0">
              <a:latin typeface="Calibri"/>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7</a:t>
            </a:fld>
            <a:endParaRPr lang="en-US"/>
          </a:p>
        </p:txBody>
      </p:sp>
    </p:spTree>
    <p:extLst>
      <p:ext uri="{BB962C8B-B14F-4D97-AF65-F5344CB8AC3E}">
        <p14:creationId xmlns:p14="http://schemas.microsoft.com/office/powerpoint/2010/main" xmlns="" val="166013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20260F1E-B909-0B40-B337-7FFA79631F0C}" type="slidenum">
              <a:rPr lang="en-US" altLang="en-US" sz="1200"/>
              <a:pPr/>
              <a:t>8</a:t>
            </a:fld>
            <a:endParaRPr lang="en-US" altLang="en-US" sz="120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MS PGothic" charset="-128"/>
              </a:rPr>
              <a:t>Stress has a bad </a:t>
            </a:r>
            <a:r>
              <a:rPr lang="en-US" altLang="en-US" dirty="0" smtClean="0">
                <a:ea typeface="MS PGothic" charset="-128"/>
              </a:rPr>
              <a:t>reputation, but </a:t>
            </a:r>
            <a:r>
              <a:rPr lang="en-US" altLang="en-US" dirty="0">
                <a:ea typeface="MS PGothic" charset="-128"/>
              </a:rPr>
              <a:t>once</a:t>
            </a:r>
            <a:r>
              <a:rPr lang="en-US" altLang="en-US" baseline="0" dirty="0">
                <a:ea typeface="MS PGothic" charset="-128"/>
              </a:rPr>
              <a:t> you get to know a little more about it, you find that stress is actually quite complex. This chart </a:t>
            </a:r>
            <a:r>
              <a:rPr lang="en-US" altLang="en-US" baseline="0" dirty="0" smtClean="0">
                <a:ea typeface="MS PGothic" charset="-128"/>
              </a:rPr>
              <a:t>shows how </a:t>
            </a:r>
            <a:r>
              <a:rPr lang="en-US" altLang="en-US" baseline="0" dirty="0">
                <a:ea typeface="MS PGothic" charset="-128"/>
              </a:rPr>
              <a:t>stress can affect our performance.  When we </a:t>
            </a:r>
            <a:r>
              <a:rPr lang="en-US" altLang="en-US" baseline="0" dirty="0" smtClean="0">
                <a:ea typeface="MS PGothic" charset="-128"/>
              </a:rPr>
              <a:t>talk </a:t>
            </a:r>
            <a:r>
              <a:rPr lang="en-US" altLang="en-US" baseline="0" dirty="0">
                <a:ea typeface="MS PGothic" charset="-128"/>
              </a:rPr>
              <a:t>about performance, we are talking about our </a:t>
            </a:r>
            <a:r>
              <a:rPr lang="en-US" altLang="en-US" baseline="0" dirty="0" smtClean="0">
                <a:ea typeface="MS PGothic" charset="-128"/>
              </a:rPr>
              <a:t>capability </a:t>
            </a:r>
            <a:r>
              <a:rPr lang="en-US" altLang="en-US" baseline="0" dirty="0">
                <a:ea typeface="MS PGothic" charset="-128"/>
              </a:rPr>
              <a:t>to respond </a:t>
            </a:r>
            <a:r>
              <a:rPr lang="en-US" altLang="en-US" baseline="0" dirty="0" smtClean="0">
                <a:ea typeface="MS PGothic" charset="-128"/>
              </a:rPr>
              <a:t>to a stressor or challenge.  </a:t>
            </a:r>
            <a:r>
              <a:rPr lang="en-US" altLang="en-US" baseline="0" dirty="0">
                <a:ea typeface="MS PGothic" charset="-128"/>
              </a:rPr>
              <a:t>When we are in the green zone, we are relaxed and laid back. </a:t>
            </a:r>
            <a:r>
              <a:rPr lang="en-US" altLang="en-US" baseline="0" dirty="0" smtClean="0">
                <a:ea typeface="MS PGothic" charset="-128"/>
              </a:rPr>
              <a:t>This </a:t>
            </a:r>
            <a:r>
              <a:rPr lang="en-US" altLang="en-US" baseline="0" dirty="0">
                <a:ea typeface="MS PGothic" charset="-128"/>
              </a:rPr>
              <a:t>feels </a:t>
            </a:r>
            <a:r>
              <a:rPr lang="en-US" altLang="en-US" baseline="0" dirty="0" smtClean="0">
                <a:ea typeface="MS PGothic" charset="-128"/>
              </a:rPr>
              <a:t>great </a:t>
            </a:r>
            <a:r>
              <a:rPr lang="en-US" altLang="en-US" baseline="0" dirty="0">
                <a:ea typeface="MS PGothic" charset="-128"/>
              </a:rPr>
              <a:t>but </a:t>
            </a:r>
            <a:r>
              <a:rPr lang="en-US" altLang="en-US" baseline="0" dirty="0" smtClean="0">
                <a:ea typeface="MS PGothic" charset="-128"/>
              </a:rPr>
              <a:t>doesn’t prepare us to respond to a stressor. The </a:t>
            </a:r>
            <a:r>
              <a:rPr lang="en-US" altLang="en-US" baseline="0" dirty="0">
                <a:ea typeface="MS PGothic" charset="-128"/>
              </a:rPr>
              <a:t>yellow zone indicates optimum stress. </a:t>
            </a:r>
            <a:r>
              <a:rPr lang="en-US" altLang="en-US" baseline="0" dirty="0" smtClean="0">
                <a:ea typeface="MS PGothic" charset="-128"/>
              </a:rPr>
              <a:t>This </a:t>
            </a:r>
            <a:r>
              <a:rPr lang="en-US" altLang="en-US" baseline="0" dirty="0">
                <a:ea typeface="MS PGothic" charset="-128"/>
              </a:rPr>
              <a:t>is called ”</a:t>
            </a:r>
            <a:r>
              <a:rPr lang="en-US" altLang="en-US" baseline="0" dirty="0" smtClean="0">
                <a:ea typeface="MS PGothic" charset="-128"/>
              </a:rPr>
              <a:t>Eustress.” </a:t>
            </a:r>
            <a:r>
              <a:rPr lang="en-US" altLang="en-US" baseline="0" dirty="0">
                <a:ea typeface="MS PGothic" charset="-128"/>
              </a:rPr>
              <a:t>This is the stress that gets us ready to take a test, </a:t>
            </a:r>
            <a:r>
              <a:rPr lang="en-US" altLang="en-US" baseline="0" dirty="0" smtClean="0">
                <a:ea typeface="MS PGothic" charset="-128"/>
              </a:rPr>
              <a:t>focus on </a:t>
            </a:r>
            <a:r>
              <a:rPr lang="en-US" altLang="en-US" baseline="0" dirty="0">
                <a:ea typeface="MS PGothic" charset="-128"/>
              </a:rPr>
              <a:t>a task, or get out of a sticky situation smoothly. </a:t>
            </a:r>
            <a:r>
              <a:rPr lang="en-US" altLang="en-US" baseline="0" dirty="0" smtClean="0">
                <a:ea typeface="MS PGothic" charset="-128"/>
              </a:rPr>
              <a:t>As </a:t>
            </a:r>
            <a:r>
              <a:rPr lang="en-US" altLang="en-US" baseline="0" dirty="0">
                <a:ea typeface="MS PGothic" charset="-128"/>
              </a:rPr>
              <a:t>our stress increases, our performance tends to </a:t>
            </a:r>
            <a:r>
              <a:rPr lang="en-US" altLang="en-US" baseline="0" dirty="0" smtClean="0">
                <a:ea typeface="MS PGothic" charset="-128"/>
              </a:rPr>
              <a:t>suffer, </a:t>
            </a:r>
            <a:r>
              <a:rPr lang="en-US" altLang="en-US" baseline="0" dirty="0">
                <a:ea typeface="MS PGothic" charset="-128"/>
              </a:rPr>
              <a:t>as you can see in the orange </a:t>
            </a:r>
            <a:r>
              <a:rPr lang="en-US" altLang="en-US" baseline="0" dirty="0" smtClean="0">
                <a:ea typeface="MS PGothic" charset="-128"/>
              </a:rPr>
              <a:t>zone, </a:t>
            </a:r>
            <a:r>
              <a:rPr lang="en-US" altLang="en-US" baseline="0" dirty="0">
                <a:ea typeface="MS PGothic" charset="-128"/>
              </a:rPr>
              <a:t>as exhaustion sets in. Confronted with even more stress, we begin to experience anxiety and panic and our performance level is at it’s lowest.  Now let’s look at what is going </a:t>
            </a:r>
            <a:r>
              <a:rPr lang="en-US" altLang="en-US" baseline="0" dirty="0" smtClean="0">
                <a:ea typeface="MS PGothic" charset="-128"/>
              </a:rPr>
              <a:t>on.</a:t>
            </a:r>
            <a:endParaRPr lang="en-US" altLang="en-US" baseline="0" dirty="0">
              <a:ea typeface="MS PGothic" charset="-128"/>
            </a:endParaRPr>
          </a:p>
        </p:txBody>
      </p:sp>
    </p:spTree>
    <p:extLst>
      <p:ext uri="{BB962C8B-B14F-4D97-AF65-F5344CB8AC3E}">
        <p14:creationId xmlns:p14="http://schemas.microsoft.com/office/powerpoint/2010/main" xmlns="" val="32199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ea typeface="MS PGothic" charset="-128"/>
              </a:rPr>
              <a:t>The </a:t>
            </a:r>
            <a:r>
              <a:rPr lang="en-US" altLang="en-US" dirty="0" smtClean="0">
                <a:ea typeface="MS PGothic" charset="-128"/>
              </a:rPr>
              <a:t>stress response</a:t>
            </a:r>
            <a:r>
              <a:rPr lang="en-US" altLang="en-US" baseline="0" dirty="0" smtClean="0">
                <a:ea typeface="MS PGothic" charset="-128"/>
              </a:rPr>
              <a:t> </a:t>
            </a:r>
            <a:r>
              <a:rPr lang="en-US" altLang="en-US" baseline="0" dirty="0">
                <a:ea typeface="MS PGothic" charset="-128"/>
              </a:rPr>
              <a:t>is an evolutionary, </a:t>
            </a:r>
            <a:r>
              <a:rPr lang="en-US" altLang="en-US" baseline="0" dirty="0" smtClean="0">
                <a:ea typeface="MS PGothic" charset="-128"/>
              </a:rPr>
              <a:t>life-saving </a:t>
            </a:r>
            <a:r>
              <a:rPr lang="en-US" altLang="en-US" baseline="0" dirty="0">
                <a:ea typeface="MS PGothic" charset="-128"/>
              </a:rPr>
              <a:t>adaptation that exists among all living creatures. When we are confronted with a </a:t>
            </a:r>
            <a:r>
              <a:rPr lang="en-US" altLang="en-US" baseline="0" dirty="0" smtClean="0">
                <a:ea typeface="MS PGothic" charset="-128"/>
              </a:rPr>
              <a:t>life-threatening </a:t>
            </a:r>
            <a:r>
              <a:rPr lang="en-US" altLang="en-US" baseline="0" dirty="0">
                <a:ea typeface="MS PGothic" charset="-128"/>
              </a:rPr>
              <a:t>event, this fight, </a:t>
            </a:r>
            <a:r>
              <a:rPr lang="en-US" altLang="en-US" baseline="0" dirty="0" smtClean="0">
                <a:ea typeface="MS PGothic" charset="-128"/>
              </a:rPr>
              <a:t>flight, </a:t>
            </a:r>
            <a:r>
              <a:rPr lang="en-US" altLang="en-US" baseline="0" dirty="0">
                <a:ea typeface="MS PGothic" charset="-128"/>
              </a:rPr>
              <a:t>or freeze reaction is what </a:t>
            </a:r>
            <a:r>
              <a:rPr lang="en-US" altLang="en-US" baseline="0" dirty="0" smtClean="0">
                <a:ea typeface="MS PGothic" charset="-128"/>
              </a:rPr>
              <a:t>gives us </a:t>
            </a:r>
            <a:r>
              <a:rPr lang="en-US" altLang="en-US" baseline="0" dirty="0">
                <a:ea typeface="MS PGothic" charset="-128"/>
              </a:rPr>
              <a:t>the ability to take instantaneous action, even before our thinking brain catches up. </a:t>
            </a:r>
            <a:r>
              <a:rPr lang="en-US" altLang="en-US" baseline="0" dirty="0" smtClean="0">
                <a:ea typeface="MS PGothic" charset="-128"/>
              </a:rPr>
              <a:t>O</a:t>
            </a:r>
            <a:r>
              <a:rPr lang="en-US" altLang="en-US" sz="1200" dirty="0" smtClean="0">
                <a:ea typeface="MS PGothic" charset="-128"/>
              </a:rPr>
              <a:t>ur </a:t>
            </a:r>
            <a:r>
              <a:rPr lang="en-US" altLang="en-US" sz="1200" dirty="0">
                <a:ea typeface="MS PGothic" charset="-128"/>
              </a:rPr>
              <a:t>nervous system responds by releasing a flood of stress hormones, including adrenaline and cortisol. These hormones rouse the body for emergency action. Our heart pounds faster, muscles tighten, blood pressure rises, breath quickens, and </a:t>
            </a:r>
            <a:r>
              <a:rPr lang="en-US" altLang="en-US" sz="1200" dirty="0" smtClean="0">
                <a:ea typeface="MS PGothic" charset="-128"/>
              </a:rPr>
              <a:t>senses </a:t>
            </a:r>
            <a:r>
              <a:rPr lang="en-US" altLang="en-US" sz="1200" dirty="0">
                <a:ea typeface="MS PGothic" charset="-128"/>
              </a:rPr>
              <a:t>become sharper. </a:t>
            </a:r>
            <a:endParaRPr lang="en-US" altLang="ja-JP" dirty="0">
              <a:latin typeface="Times New Roman" charset="0"/>
              <a:cs typeface="MS Pゴシック" charset="0"/>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9</a:t>
            </a:fld>
            <a:endParaRPr lang="en-US"/>
          </a:p>
        </p:txBody>
      </p:sp>
    </p:spTree>
    <p:extLst>
      <p:ext uri="{BB962C8B-B14F-4D97-AF65-F5344CB8AC3E}">
        <p14:creationId xmlns:p14="http://schemas.microsoft.com/office/powerpoint/2010/main" xmlns="" val="2084131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DB5808-0604-D348-8E78-F98D1547C346}"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1591501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DB5808-0604-D348-8E78-F98D1547C346}"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22424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DB5808-0604-D348-8E78-F98D1547C346}"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1078782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DB5808-0604-D348-8E78-F98D1547C346}"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686573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DB5808-0604-D348-8E78-F98D1547C346}"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199059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DB5808-0604-D348-8E78-F98D1547C346}"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365085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DB5808-0604-D348-8E78-F98D1547C346}" type="datetimeFigureOut">
              <a:rPr lang="en-US" smtClean="0"/>
              <a:pPr/>
              <a:t>3/6/2017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626395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DB5808-0604-D348-8E78-F98D1547C346}" type="datetimeFigureOut">
              <a:rPr lang="en-US" smtClean="0"/>
              <a:pPr/>
              <a:t>3/6/2017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862851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DB5808-0604-D348-8E78-F98D1547C346}" type="datetimeFigureOut">
              <a:rPr lang="en-US" smtClean="0"/>
              <a:pPr/>
              <a:t>3/6/2017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2142130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DB5808-0604-D348-8E78-F98D1547C346}"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1454466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DB5808-0604-D348-8E78-F98D1547C346}"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41705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DB5808-0604-D348-8E78-F98D1547C346}" type="datetimeFigureOut">
              <a:rPr lang="en-US" smtClean="0"/>
              <a:pPr/>
              <a:t>3/6/2017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1637380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vtt.ovc.ojp.gov/"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Instructions for Presenters</a:t>
            </a:r>
            <a:endParaRPr lang="en-US" dirty="0"/>
          </a:p>
        </p:txBody>
      </p:sp>
      <p:sp>
        <p:nvSpPr>
          <p:cNvPr id="3" name="Content Placeholder 2"/>
          <p:cNvSpPr>
            <a:spLocks noGrp="1"/>
          </p:cNvSpPr>
          <p:nvPr>
            <p:ph idx="1"/>
          </p:nvPr>
        </p:nvSpPr>
        <p:spPr/>
        <p:txBody>
          <a:bodyPr>
            <a:normAutofit/>
          </a:bodyPr>
          <a:lstStyle/>
          <a:p>
            <a:pPr>
              <a:lnSpc>
                <a:spcPct val="100000"/>
              </a:lnSpc>
              <a:spcBef>
                <a:spcPct val="0"/>
              </a:spcBef>
              <a:defRPr/>
            </a:pPr>
            <a:r>
              <a:rPr lang="en-US" dirty="0" smtClean="0"/>
              <a:t>This presentation </a:t>
            </a:r>
            <a:r>
              <a:rPr lang="en-US" dirty="0"/>
              <a:t>is designed to provide </a:t>
            </a:r>
            <a:r>
              <a:rPr lang="en-US" dirty="0" smtClean="0"/>
              <a:t>law enforcement trainers </a:t>
            </a:r>
            <a:r>
              <a:rPr lang="en-US" dirty="0"/>
              <a:t>with the information and guidance necessary to conduct a basic training on vicarious trauma.  </a:t>
            </a:r>
            <a:endParaRPr lang="en-US" dirty="0" smtClean="0"/>
          </a:p>
          <a:p>
            <a:pPr>
              <a:lnSpc>
                <a:spcPct val="100000"/>
              </a:lnSpc>
              <a:spcBef>
                <a:spcPct val="0"/>
              </a:spcBef>
              <a:defRPr/>
            </a:pPr>
            <a:r>
              <a:rPr lang="en-US" dirty="0" smtClean="0"/>
              <a:t>This presentation includes </a:t>
            </a:r>
            <a:r>
              <a:rPr lang="en-US" dirty="0"/>
              <a:t>clearly outlined speaking points for each </a:t>
            </a:r>
            <a:r>
              <a:rPr lang="en-US" dirty="0" smtClean="0"/>
              <a:t>slide, as well as exercises</a:t>
            </a:r>
            <a:r>
              <a:rPr lang="en-US" dirty="0"/>
              <a:t>, </a:t>
            </a:r>
            <a:r>
              <a:rPr lang="en-US" dirty="0" smtClean="0"/>
              <a:t>to </a:t>
            </a:r>
            <a:r>
              <a:rPr lang="en-US" dirty="0"/>
              <a:t>lead a workshop for </a:t>
            </a:r>
            <a:r>
              <a:rPr lang="en-US" dirty="0" smtClean="0"/>
              <a:t>1–1.5 </a:t>
            </a:r>
            <a:r>
              <a:rPr lang="en-US" dirty="0"/>
              <a:t>hours</a:t>
            </a:r>
            <a:r>
              <a:rPr lang="en-US" dirty="0" smtClean="0"/>
              <a:t>.</a:t>
            </a:r>
          </a:p>
          <a:p>
            <a:pPr>
              <a:lnSpc>
                <a:spcPct val="100000"/>
              </a:lnSpc>
              <a:spcBef>
                <a:spcPct val="0"/>
              </a:spcBef>
              <a:defRPr/>
            </a:pPr>
            <a:r>
              <a:rPr lang="en-US" dirty="0"/>
              <a:t>Please review the </a:t>
            </a:r>
            <a:r>
              <a:rPr lang="en-US" dirty="0" smtClean="0"/>
              <a:t>notes </a:t>
            </a:r>
            <a:r>
              <a:rPr lang="en-US" dirty="0"/>
              <a:t>attached to each </a:t>
            </a:r>
            <a:r>
              <a:rPr lang="en-US" dirty="0" smtClean="0"/>
              <a:t>slide.  You may choose to skip certain exercises, add your own, or pull out particular slides to </a:t>
            </a:r>
            <a:r>
              <a:rPr lang="en-US" dirty="0"/>
              <a:t>conduct a shorter, </a:t>
            </a:r>
            <a:r>
              <a:rPr lang="en-US" dirty="0" smtClean="0"/>
              <a:t>more focused </a:t>
            </a:r>
            <a:r>
              <a:rPr lang="en-US" dirty="0"/>
              <a:t>training for staff.</a:t>
            </a:r>
          </a:p>
          <a:p>
            <a:endParaRPr lang="en-US" dirty="0"/>
          </a:p>
        </p:txBody>
      </p:sp>
    </p:spTree>
    <p:extLst>
      <p:ext uri="{BB962C8B-B14F-4D97-AF65-F5344CB8AC3E}">
        <p14:creationId xmlns:p14="http://schemas.microsoft.com/office/powerpoint/2010/main" xmlns="" val="1615266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Cumulative Stress</a:t>
            </a:r>
          </a:p>
        </p:txBody>
      </p:sp>
      <p:pic>
        <p:nvPicPr>
          <p:cNvPr id="4" name="Picture 3"/>
          <p:cNvPicPr>
            <a:picLocks noChangeAspect="1"/>
          </p:cNvPicPr>
          <p:nvPr/>
        </p:nvPicPr>
        <p:blipFill>
          <a:blip r:embed="rId3"/>
          <a:stretch>
            <a:fillRect/>
          </a:stretch>
        </p:blipFill>
        <p:spPr>
          <a:xfrm>
            <a:off x="3143157" y="1690688"/>
            <a:ext cx="6307469" cy="4329112"/>
          </a:xfrm>
          <a:prstGeom prst="rect">
            <a:avLst/>
          </a:prstGeom>
        </p:spPr>
      </p:pic>
    </p:spTree>
    <p:extLst>
      <p:ext uri="{BB962C8B-B14F-4D97-AF65-F5344CB8AC3E}">
        <p14:creationId xmlns:p14="http://schemas.microsoft.com/office/powerpoint/2010/main" xmlns="" val="556542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Taking a </a:t>
            </a:r>
            <a:r>
              <a:rPr lang="en-US" dirty="0" smtClean="0"/>
              <a:t>Closer </a:t>
            </a:r>
            <a:r>
              <a:rPr lang="en-US" dirty="0"/>
              <a:t>L</a:t>
            </a:r>
            <a:r>
              <a:rPr lang="en-US" dirty="0" smtClean="0"/>
              <a:t>ook…</a:t>
            </a:r>
            <a:endParaRPr lang="en-US" dirty="0"/>
          </a:p>
        </p:txBody>
      </p:sp>
      <p:sp>
        <p:nvSpPr>
          <p:cNvPr id="3" name="Content Placeholder 2"/>
          <p:cNvSpPr>
            <a:spLocks noGrp="1"/>
          </p:cNvSpPr>
          <p:nvPr>
            <p:ph idx="1"/>
          </p:nvPr>
        </p:nvSpPr>
        <p:spPr>
          <a:xfrm>
            <a:off x="1676400" y="1642908"/>
            <a:ext cx="8939561" cy="4351338"/>
          </a:xfrm>
        </p:spPr>
        <p:txBody>
          <a:bodyPr/>
          <a:lstStyle/>
          <a:p>
            <a:pPr lvl="4"/>
            <a:r>
              <a:rPr lang="en-US" sz="3200" dirty="0" smtClean="0"/>
              <a:t>Trauma</a:t>
            </a:r>
            <a:endParaRPr lang="en-US" sz="2600" dirty="0"/>
          </a:p>
          <a:p>
            <a:pPr lvl="4"/>
            <a:r>
              <a:rPr lang="en-US" sz="3200" dirty="0"/>
              <a:t>T</a:t>
            </a:r>
            <a:r>
              <a:rPr lang="en-US" sz="3200" dirty="0" smtClean="0"/>
              <a:t>raumatic stress</a:t>
            </a:r>
          </a:p>
          <a:p>
            <a:pPr lvl="4"/>
            <a:r>
              <a:rPr lang="en-US" sz="3200" dirty="0" smtClean="0"/>
              <a:t>Vicarious traumatization</a:t>
            </a:r>
            <a:endParaRPr lang="en-US" sz="3200" dirty="0"/>
          </a:p>
        </p:txBody>
      </p:sp>
      <p:pic>
        <p:nvPicPr>
          <p:cNvPr id="5" name="Picture 4"/>
          <p:cNvPicPr>
            <a:picLocks noChangeAspect="1"/>
          </p:cNvPicPr>
          <p:nvPr/>
        </p:nvPicPr>
        <p:blipFill>
          <a:blip r:embed="rId3"/>
          <a:stretch>
            <a:fillRect/>
          </a:stretch>
        </p:blipFill>
        <p:spPr>
          <a:xfrm>
            <a:off x="5605656" y="3430736"/>
            <a:ext cx="4406900" cy="2893864"/>
          </a:xfrm>
          <a:prstGeom prst="rect">
            <a:avLst/>
          </a:prstGeom>
        </p:spPr>
      </p:pic>
    </p:spTree>
    <p:extLst>
      <p:ext uri="{BB962C8B-B14F-4D97-AF65-F5344CB8AC3E}">
        <p14:creationId xmlns:p14="http://schemas.microsoft.com/office/powerpoint/2010/main" xmlns="" val="8024297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1"/>
          <p:cNvSpPr txBox="1">
            <a:spLocks noChangeArrowheads="1"/>
          </p:cNvSpPr>
          <p:nvPr/>
        </p:nvSpPr>
        <p:spPr bwMode="auto">
          <a:xfrm>
            <a:off x="2330451" y="747714"/>
            <a:ext cx="79343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3" name="TextBox 2"/>
          <p:cNvSpPr txBox="1"/>
          <p:nvPr/>
        </p:nvSpPr>
        <p:spPr>
          <a:xfrm>
            <a:off x="3940310" y="634073"/>
            <a:ext cx="7277100" cy="646112"/>
          </a:xfrm>
          <a:prstGeom prst="rect">
            <a:avLst/>
          </a:prstGeom>
          <a:noFill/>
        </p:spPr>
        <p:txBody>
          <a:bodyPr>
            <a:spAutoFit/>
          </a:bodyPr>
          <a:lstStyle/>
          <a:p>
            <a:pPr algn="ctr">
              <a:defRPr/>
            </a:pPr>
            <a:r>
              <a:rPr lang="en-US" sz="3600" b="1" dirty="0">
                <a:solidFill>
                  <a:schemeClr val="bg2">
                    <a:lumMod val="50000"/>
                  </a:schemeClr>
                </a:solidFill>
              </a:rPr>
              <a:t>Traumatic </a:t>
            </a:r>
            <a:r>
              <a:rPr lang="en-US" sz="3600" b="1" dirty="0" smtClean="0">
                <a:solidFill>
                  <a:schemeClr val="bg2">
                    <a:lumMod val="50000"/>
                  </a:schemeClr>
                </a:solidFill>
              </a:rPr>
              <a:t>Events</a:t>
            </a:r>
            <a:endParaRPr lang="en-US" sz="3600" b="1" dirty="0">
              <a:solidFill>
                <a:schemeClr val="bg2">
                  <a:lumMod val="50000"/>
                </a:schemeClr>
              </a:solidFill>
            </a:endParaRPr>
          </a:p>
        </p:txBody>
      </p:sp>
      <p:sp>
        <p:nvSpPr>
          <p:cNvPr id="37891" name="TextBox 3"/>
          <p:cNvSpPr txBox="1">
            <a:spLocks noChangeArrowheads="1"/>
          </p:cNvSpPr>
          <p:nvPr/>
        </p:nvSpPr>
        <p:spPr bwMode="auto">
          <a:xfrm>
            <a:off x="519954" y="726257"/>
            <a:ext cx="4051787"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a:latin typeface="+mn-lt"/>
              </a:rPr>
              <a:t>Human </a:t>
            </a:r>
            <a:endParaRPr lang="en-US" sz="2800" b="1" dirty="0">
              <a:latin typeface="+mn-lt"/>
            </a:endParaRPr>
          </a:p>
          <a:p>
            <a:r>
              <a:rPr lang="en-US" dirty="0">
                <a:latin typeface="+mn-lt"/>
              </a:rPr>
              <a:t>Homicide	</a:t>
            </a:r>
          </a:p>
          <a:p>
            <a:r>
              <a:rPr lang="en-US" dirty="0">
                <a:latin typeface="+mn-lt"/>
              </a:rPr>
              <a:t>Sexual Assault	</a:t>
            </a:r>
          </a:p>
          <a:p>
            <a:r>
              <a:rPr lang="en-US" dirty="0">
                <a:latin typeface="+mn-lt"/>
              </a:rPr>
              <a:t>Assault/attack	</a:t>
            </a:r>
          </a:p>
          <a:p>
            <a:r>
              <a:rPr lang="en-US" dirty="0" smtClean="0">
                <a:latin typeface="+mn-lt"/>
              </a:rPr>
              <a:t>War</a:t>
            </a:r>
          </a:p>
          <a:p>
            <a:r>
              <a:rPr lang="en-US" dirty="0">
                <a:latin typeface="+mn-lt"/>
              </a:rPr>
              <a:t>			</a:t>
            </a:r>
          </a:p>
          <a:p>
            <a:r>
              <a:rPr lang="en-US" dirty="0">
                <a:latin typeface="+mn-lt"/>
              </a:rPr>
              <a:t>				</a:t>
            </a:r>
          </a:p>
        </p:txBody>
      </p:sp>
      <p:sp>
        <p:nvSpPr>
          <p:cNvPr id="37892" name="TextBox 1"/>
          <p:cNvSpPr txBox="1">
            <a:spLocks noChangeArrowheads="1"/>
          </p:cNvSpPr>
          <p:nvPr/>
        </p:nvSpPr>
        <p:spPr bwMode="auto">
          <a:xfrm>
            <a:off x="519954" y="2790560"/>
            <a:ext cx="3321041"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smtClean="0">
                <a:latin typeface="+mn-lt"/>
                <a:cs typeface="Arial" charset="0"/>
              </a:rPr>
              <a:t>Natural</a:t>
            </a:r>
            <a:endParaRPr lang="en-US" b="1" u="sng" dirty="0">
              <a:latin typeface="+mn-lt"/>
              <a:cs typeface="Arial" charset="0"/>
            </a:endParaRPr>
          </a:p>
          <a:p>
            <a:r>
              <a:rPr lang="en-US" dirty="0">
                <a:latin typeface="+mn-lt"/>
                <a:cs typeface="Arial" charset="0"/>
              </a:rPr>
              <a:t>Hurricane</a:t>
            </a:r>
          </a:p>
          <a:p>
            <a:r>
              <a:rPr lang="en-US" dirty="0">
                <a:latin typeface="+mn-lt"/>
                <a:cs typeface="Arial" charset="0"/>
              </a:rPr>
              <a:t>Earthquake</a:t>
            </a:r>
          </a:p>
          <a:p>
            <a:r>
              <a:rPr lang="en-US" dirty="0">
                <a:latin typeface="+mn-lt"/>
                <a:cs typeface="Arial" charset="0"/>
              </a:rPr>
              <a:t>Flood</a:t>
            </a:r>
          </a:p>
          <a:p>
            <a:r>
              <a:rPr lang="en-US" dirty="0">
                <a:latin typeface="+mn-lt"/>
                <a:cs typeface="Arial" charset="0"/>
              </a:rPr>
              <a:t>Fire</a:t>
            </a:r>
          </a:p>
          <a:p>
            <a:endParaRPr lang="en-US" dirty="0">
              <a:latin typeface="+mn-lt"/>
              <a:cs typeface="Arial" charset="0"/>
            </a:endParaRPr>
          </a:p>
        </p:txBody>
      </p:sp>
      <p:sp>
        <p:nvSpPr>
          <p:cNvPr id="37893" name="TextBox 3"/>
          <p:cNvSpPr txBox="1">
            <a:spLocks noChangeArrowheads="1"/>
          </p:cNvSpPr>
          <p:nvPr/>
        </p:nvSpPr>
        <p:spPr bwMode="auto">
          <a:xfrm>
            <a:off x="519954" y="4855852"/>
            <a:ext cx="393738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smtClean="0">
                <a:latin typeface="+mn-lt"/>
              </a:rPr>
              <a:t>On </a:t>
            </a:r>
            <a:r>
              <a:rPr lang="en-US" b="1" u="sng" dirty="0">
                <a:latin typeface="+mn-lt"/>
              </a:rPr>
              <a:t>the </a:t>
            </a:r>
            <a:r>
              <a:rPr lang="en-US" b="1" u="sng" dirty="0" smtClean="0">
                <a:latin typeface="+mn-lt"/>
              </a:rPr>
              <a:t>Job</a:t>
            </a:r>
            <a:endParaRPr lang="en-US" b="1" u="sng" dirty="0">
              <a:latin typeface="+mn-lt"/>
            </a:endParaRPr>
          </a:p>
          <a:p>
            <a:r>
              <a:rPr lang="en-US" dirty="0">
                <a:latin typeface="+mn-lt"/>
              </a:rPr>
              <a:t>Fight or physical  attack</a:t>
            </a:r>
          </a:p>
          <a:p>
            <a:r>
              <a:rPr lang="en-US" dirty="0">
                <a:latin typeface="+mn-lt"/>
              </a:rPr>
              <a:t>Threat of physical harm</a:t>
            </a:r>
          </a:p>
          <a:p>
            <a:r>
              <a:rPr lang="en-US" dirty="0">
                <a:latin typeface="+mn-lt"/>
              </a:rPr>
              <a:t>Accident</a:t>
            </a:r>
          </a:p>
        </p:txBody>
      </p:sp>
      <p:pic>
        <p:nvPicPr>
          <p:cNvPr id="2" name="Picture 1" descr="TIC-tree.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95827" y="1617400"/>
            <a:ext cx="5044253" cy="4808112"/>
          </a:xfrm>
          <a:prstGeom prst="rect">
            <a:avLst/>
          </a:prstGeom>
        </p:spPr>
      </p:pic>
    </p:spTree>
    <p:extLst>
      <p:ext uri="{BB962C8B-B14F-4D97-AF65-F5344CB8AC3E}">
        <p14:creationId xmlns:p14="http://schemas.microsoft.com/office/powerpoint/2010/main" xmlns="" val="1706544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2430464" y="608014"/>
            <a:ext cx="7267575" cy="1209675"/>
          </a:xfrm>
        </p:spPr>
        <p:txBody>
          <a:bodyPr anchor="b"/>
          <a:lstStyle/>
          <a:p>
            <a:pPr eaLnBrk="1" hangingPunct="1">
              <a:defRPr/>
            </a:pPr>
            <a:r>
              <a:rPr lang="en-US" sz="3600" dirty="0"/>
              <a:t>What Makes an Event Traumatic?</a:t>
            </a:r>
          </a:p>
        </p:txBody>
      </p:sp>
      <p:sp>
        <p:nvSpPr>
          <p:cNvPr id="25602" name="Rectangle 3"/>
          <p:cNvSpPr>
            <a:spLocks noGrp="1" noChangeArrowheads="1"/>
          </p:cNvSpPr>
          <p:nvPr>
            <p:ph type="body" sz="half" idx="4294967295"/>
          </p:nvPr>
        </p:nvSpPr>
        <p:spPr>
          <a:xfrm>
            <a:off x="788277" y="2333297"/>
            <a:ext cx="9987300" cy="3911929"/>
          </a:xfrm>
        </p:spPr>
        <p:txBody>
          <a:bodyPr>
            <a:normAutofit lnSpcReduction="10000"/>
          </a:bodyPr>
          <a:lstStyle/>
          <a:p>
            <a:pPr lvl="2">
              <a:lnSpc>
                <a:spcPct val="80000"/>
              </a:lnSpc>
            </a:pPr>
            <a:r>
              <a:rPr lang="en-US" altLang="en-US" sz="3200" dirty="0" smtClean="0">
                <a:ea typeface="Osaka" charset="-128"/>
              </a:rPr>
              <a:t>It </a:t>
            </a:r>
            <a:r>
              <a:rPr lang="en-US" altLang="en-US" sz="3200" dirty="0">
                <a:ea typeface="Osaka" charset="-128"/>
              </a:rPr>
              <a:t>i</a:t>
            </a:r>
            <a:r>
              <a:rPr lang="en-US" altLang="en-US" sz="3200" dirty="0" smtClean="0">
                <a:ea typeface="Osaka" charset="-128"/>
              </a:rPr>
              <a:t>nvolves a threat—real </a:t>
            </a:r>
            <a:r>
              <a:rPr lang="en-US" altLang="en-US" sz="3200" dirty="0">
                <a:ea typeface="Osaka" charset="-128"/>
              </a:rPr>
              <a:t>or perceived—to one’</a:t>
            </a:r>
            <a:r>
              <a:rPr lang="en-US" altLang="ja-JP" sz="3200" dirty="0">
                <a:ea typeface="Osaka" charset="-128"/>
              </a:rPr>
              <a:t>s physical or emotional </a:t>
            </a:r>
            <a:r>
              <a:rPr lang="en-US" altLang="ja-JP" sz="3200" dirty="0" smtClean="0">
                <a:ea typeface="Osaka" charset="-128"/>
              </a:rPr>
              <a:t>well-being.</a:t>
            </a:r>
            <a:endParaRPr lang="en-US" altLang="ja-JP" sz="3200" dirty="0">
              <a:ea typeface="Osaka" charset="-128"/>
            </a:endParaRPr>
          </a:p>
          <a:p>
            <a:pPr lvl="2" eaLnBrk="1" hangingPunct="1">
              <a:lnSpc>
                <a:spcPct val="80000"/>
              </a:lnSpc>
            </a:pPr>
            <a:r>
              <a:rPr lang="en-US" altLang="en-US" sz="3200" dirty="0">
                <a:ea typeface="Osaka" charset="-128"/>
              </a:rPr>
              <a:t>It is </a:t>
            </a:r>
            <a:r>
              <a:rPr lang="en-US" altLang="en-US" sz="3200" dirty="0" smtClean="0">
                <a:ea typeface="Osaka" charset="-128"/>
              </a:rPr>
              <a:t>overwhelming.</a:t>
            </a:r>
            <a:endParaRPr lang="en-US" altLang="en-US" sz="3200" dirty="0">
              <a:ea typeface="Osaka" charset="-128"/>
            </a:endParaRPr>
          </a:p>
          <a:p>
            <a:pPr lvl="2" eaLnBrk="1" hangingPunct="1">
              <a:lnSpc>
                <a:spcPct val="80000"/>
              </a:lnSpc>
            </a:pPr>
            <a:r>
              <a:rPr lang="en-US" altLang="en-US" sz="3200" dirty="0">
                <a:ea typeface="Osaka" charset="-128"/>
              </a:rPr>
              <a:t>It results in intense feelings of fear and lack of </a:t>
            </a:r>
            <a:r>
              <a:rPr lang="en-US" altLang="en-US" sz="3200" dirty="0" smtClean="0">
                <a:ea typeface="Osaka" charset="-128"/>
              </a:rPr>
              <a:t>control.</a:t>
            </a:r>
            <a:endParaRPr lang="en-US" altLang="en-US" sz="3200" dirty="0">
              <a:ea typeface="Osaka" charset="-128"/>
            </a:endParaRPr>
          </a:p>
          <a:p>
            <a:pPr lvl="2" eaLnBrk="1" hangingPunct="1">
              <a:lnSpc>
                <a:spcPct val="80000"/>
              </a:lnSpc>
            </a:pPr>
            <a:r>
              <a:rPr lang="en-US" altLang="en-US" sz="3200" dirty="0">
                <a:ea typeface="Osaka" charset="-128"/>
              </a:rPr>
              <a:t>It leaves one feeling </a:t>
            </a:r>
            <a:r>
              <a:rPr lang="en-US" altLang="en-US" sz="3200" dirty="0" smtClean="0">
                <a:ea typeface="Osaka" charset="-128"/>
              </a:rPr>
              <a:t>helpless.</a:t>
            </a:r>
            <a:endParaRPr lang="en-US" altLang="en-US" sz="3200" dirty="0">
              <a:ea typeface="Osaka" charset="-128"/>
            </a:endParaRPr>
          </a:p>
          <a:p>
            <a:pPr lvl="2" eaLnBrk="1" hangingPunct="1">
              <a:lnSpc>
                <a:spcPct val="80000"/>
              </a:lnSpc>
            </a:pPr>
            <a:r>
              <a:rPr lang="en-US" altLang="en-US" sz="3200" dirty="0">
                <a:ea typeface="Osaka" charset="-128"/>
              </a:rPr>
              <a:t>It changes the way a person understands the world, </a:t>
            </a:r>
            <a:r>
              <a:rPr lang="en-US" altLang="en-US" sz="3200" dirty="0" smtClean="0">
                <a:ea typeface="Osaka" charset="-128"/>
              </a:rPr>
              <a:t>themselves, </a:t>
            </a:r>
            <a:r>
              <a:rPr lang="en-US" altLang="en-US" sz="3200" dirty="0">
                <a:ea typeface="Osaka" charset="-128"/>
              </a:rPr>
              <a:t>and others.</a:t>
            </a:r>
          </a:p>
          <a:p>
            <a:pPr eaLnBrk="1" hangingPunct="1">
              <a:lnSpc>
                <a:spcPct val="80000"/>
              </a:lnSpc>
            </a:pPr>
            <a:endParaRPr lang="en-US" altLang="en-US" sz="3000" dirty="0">
              <a:latin typeface="Times New Roman" charset="0"/>
              <a:ea typeface="Osaka" charset="-128"/>
            </a:endParaRPr>
          </a:p>
          <a:p>
            <a:pPr marL="914400" lvl="2" indent="0" algn="r" eaLnBrk="1" hangingPunct="1">
              <a:lnSpc>
                <a:spcPct val="80000"/>
              </a:lnSpc>
              <a:buNone/>
            </a:pPr>
            <a:r>
              <a:rPr lang="en-US" altLang="en-US" sz="1800" dirty="0" smtClean="0">
                <a:ea typeface="Osaka" charset="-128"/>
              </a:rPr>
              <a:t>(American </a:t>
            </a:r>
            <a:r>
              <a:rPr lang="en-US" altLang="en-US" sz="1800" dirty="0">
                <a:ea typeface="Osaka" charset="-128"/>
              </a:rPr>
              <a:t>Psychiatric </a:t>
            </a:r>
            <a:r>
              <a:rPr lang="en-US" altLang="en-US" sz="1800" dirty="0" smtClean="0">
                <a:ea typeface="Osaka" charset="-128"/>
              </a:rPr>
              <a:t>Association, 2000)</a:t>
            </a:r>
            <a:endParaRPr lang="en-US" altLang="en-US" sz="1800" dirty="0">
              <a:ea typeface="Osaka" charset="-128"/>
            </a:endParaRPr>
          </a:p>
          <a:p>
            <a:pPr eaLnBrk="1" hangingPunct="1">
              <a:lnSpc>
                <a:spcPct val="80000"/>
              </a:lnSpc>
              <a:buFont typeface="Wingdings" charset="2"/>
              <a:buNone/>
            </a:pPr>
            <a:endParaRPr lang="en-US" altLang="en-US" sz="5000" dirty="0">
              <a:ea typeface="MS PGothic" charset="-128"/>
            </a:endParaRPr>
          </a:p>
        </p:txBody>
      </p:sp>
    </p:spTree>
    <p:extLst>
      <p:ext uri="{BB962C8B-B14F-4D97-AF65-F5344CB8AC3E}">
        <p14:creationId xmlns:p14="http://schemas.microsoft.com/office/powerpoint/2010/main" xmlns="" val="1387978481"/>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1524000" y="381000"/>
            <a:ext cx="9144000" cy="1828800"/>
          </a:xfrm>
        </p:spPr>
        <p:txBody>
          <a:bodyPr>
            <a:normAutofit/>
          </a:bodyPr>
          <a:lstStyle/>
          <a:p>
            <a:pPr eaLnBrk="1" hangingPunct="1">
              <a:defRPr/>
            </a:pPr>
            <a:r>
              <a:rPr lang="en-US" sz="3600" dirty="0"/>
              <a:t>Defining</a:t>
            </a:r>
            <a:r>
              <a:rPr lang="en-US" sz="3600" dirty="0">
                <a:solidFill>
                  <a:schemeClr val="tx1"/>
                </a:solidFill>
              </a:rPr>
              <a:t> </a:t>
            </a:r>
            <a:r>
              <a:rPr lang="en-US" sz="3600" dirty="0"/>
              <a:t>T</a:t>
            </a:r>
            <a:r>
              <a:rPr lang="en-US" sz="3600" dirty="0" smtClean="0">
                <a:solidFill>
                  <a:schemeClr val="tx1"/>
                </a:solidFill>
              </a:rPr>
              <a:t>raumatic</a:t>
            </a:r>
            <a:r>
              <a:rPr lang="en-US" sz="3600" i="1" dirty="0" smtClean="0">
                <a:solidFill>
                  <a:schemeClr val="tx1"/>
                </a:solidFill>
              </a:rPr>
              <a:t> </a:t>
            </a:r>
            <a:r>
              <a:rPr lang="en-US" sz="3600" dirty="0" smtClean="0">
                <a:solidFill>
                  <a:schemeClr val="tx1"/>
                </a:solidFill>
              </a:rPr>
              <a:t>Stress</a:t>
            </a:r>
            <a:r>
              <a:rPr lang="en-US" sz="3600" dirty="0">
                <a:solidFill>
                  <a:schemeClr val="tx1"/>
                </a:solidFill>
              </a:rPr>
              <a:t/>
            </a:r>
            <a:br>
              <a:rPr lang="en-US" sz="3600" dirty="0">
                <a:solidFill>
                  <a:schemeClr val="tx1"/>
                </a:solidFill>
              </a:rPr>
            </a:br>
            <a:endParaRPr lang="en-US" sz="3600" dirty="0">
              <a:solidFill>
                <a:schemeClr val="tx1"/>
              </a:solidFill>
            </a:endParaRPr>
          </a:p>
        </p:txBody>
      </p:sp>
      <p:pic>
        <p:nvPicPr>
          <p:cNvPr id="2" name="Picture 1"/>
          <p:cNvPicPr>
            <a:picLocks noChangeAspect="1"/>
          </p:cNvPicPr>
          <p:nvPr/>
        </p:nvPicPr>
        <p:blipFill>
          <a:blip r:embed="rId3"/>
          <a:stretch>
            <a:fillRect/>
          </a:stretch>
        </p:blipFill>
        <p:spPr>
          <a:xfrm>
            <a:off x="7597666" y="565150"/>
            <a:ext cx="3946634" cy="1882241"/>
          </a:xfrm>
          <a:prstGeom prst="rect">
            <a:avLst/>
          </a:prstGeom>
        </p:spPr>
      </p:pic>
      <p:sp>
        <p:nvSpPr>
          <p:cNvPr id="24578" name="Text Box 3"/>
          <p:cNvSpPr txBox="1">
            <a:spLocks noChangeArrowheads="1"/>
          </p:cNvSpPr>
          <p:nvPr/>
        </p:nvSpPr>
        <p:spPr bwMode="auto">
          <a:xfrm>
            <a:off x="1345324" y="1910256"/>
            <a:ext cx="8873359" cy="4724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spcBef>
                <a:spcPct val="50000"/>
              </a:spcBef>
            </a:pPr>
            <a:r>
              <a:rPr lang="en-US" altLang="en-US" sz="3200" b="1" i="1" dirty="0">
                <a:latin typeface="+mn-lt"/>
              </a:rPr>
              <a:t>Traumatic </a:t>
            </a:r>
            <a:r>
              <a:rPr lang="en-US" altLang="en-US" sz="3200" b="1" i="1" dirty="0" smtClean="0">
                <a:latin typeface="+mn-lt"/>
              </a:rPr>
              <a:t>stress</a:t>
            </a:r>
            <a:r>
              <a:rPr lang="en-US" altLang="en-US" sz="3200" dirty="0" smtClean="0">
                <a:latin typeface="+mn-lt"/>
              </a:rPr>
              <a:t> </a:t>
            </a:r>
            <a:r>
              <a:rPr lang="en-US" altLang="en-US" sz="3200" dirty="0">
                <a:latin typeface="+mn-lt"/>
              </a:rPr>
              <a:t>is the stress response to a traumatic event(s) in which one is a victim or witness. </a:t>
            </a:r>
          </a:p>
          <a:p>
            <a:pPr lvl="1">
              <a:spcBef>
                <a:spcPct val="50000"/>
              </a:spcBef>
              <a:buFontTx/>
              <a:buChar char="•"/>
            </a:pPr>
            <a:r>
              <a:rPr lang="en-US" altLang="x-none" sz="3200" dirty="0">
                <a:latin typeface="+mn-lt"/>
              </a:rPr>
              <a:t>Repeated stressful and/or traumatic events can chronically elevate the </a:t>
            </a:r>
            <a:r>
              <a:rPr lang="en-US" altLang="x-none" sz="3200" dirty="0" smtClean="0">
                <a:latin typeface="+mn-lt"/>
              </a:rPr>
              <a:t>body’s </a:t>
            </a:r>
            <a:r>
              <a:rPr lang="en-US" altLang="x-none" sz="3200" dirty="0">
                <a:latin typeface="+mn-lt"/>
              </a:rPr>
              <a:t>stress response.</a:t>
            </a:r>
          </a:p>
          <a:p>
            <a:pPr lvl="1">
              <a:spcBef>
                <a:spcPct val="50000"/>
              </a:spcBef>
              <a:buFontTx/>
              <a:buChar char="•"/>
            </a:pPr>
            <a:r>
              <a:rPr lang="en-US" sz="3200" dirty="0" smtClean="0">
                <a:latin typeface="+mn-lt"/>
              </a:rPr>
              <a:t>4 percent </a:t>
            </a:r>
            <a:r>
              <a:rPr lang="en-US" sz="3200" dirty="0">
                <a:latin typeface="+mn-lt"/>
              </a:rPr>
              <a:t>of victims suffer about </a:t>
            </a:r>
            <a:r>
              <a:rPr lang="en-US" sz="3200" dirty="0" smtClean="0">
                <a:latin typeface="+mn-lt"/>
              </a:rPr>
              <a:t>44 percent of </a:t>
            </a:r>
            <a:r>
              <a:rPr lang="en-US" sz="3200" dirty="0">
                <a:latin typeface="+mn-lt"/>
              </a:rPr>
              <a:t>the </a:t>
            </a:r>
            <a:r>
              <a:rPr lang="en-US" sz="3200" dirty="0" smtClean="0">
                <a:latin typeface="+mn-lt"/>
              </a:rPr>
              <a:t>offenses.</a:t>
            </a:r>
            <a:endParaRPr lang="en-US" sz="1800" dirty="0" smtClean="0"/>
          </a:p>
          <a:p>
            <a:pPr marL="3657600" lvl="8" indent="0">
              <a:spcBef>
                <a:spcPct val="50000"/>
              </a:spcBef>
            </a:pPr>
            <a:r>
              <a:rPr lang="en-US" sz="1800" dirty="0" smtClean="0"/>
              <a:t>                  (Farrell and Pease, 1993) </a:t>
            </a:r>
            <a:r>
              <a:rPr lang="en-US" sz="1800" dirty="0">
                <a:latin typeface="+mn-lt"/>
              </a:rPr>
              <a:t>  </a:t>
            </a:r>
            <a:r>
              <a:rPr lang="en-US" altLang="ja-JP" sz="1800" i="1" dirty="0">
                <a:latin typeface="+mn-lt"/>
              </a:rPr>
              <a:t/>
            </a:r>
            <a:br>
              <a:rPr lang="en-US" altLang="ja-JP" sz="1800" i="1" dirty="0">
                <a:latin typeface="+mn-lt"/>
              </a:rPr>
            </a:br>
            <a:endParaRPr lang="en-US" altLang="en-US" sz="1800" i="1" dirty="0">
              <a:latin typeface="+mn-lt"/>
            </a:endParaRPr>
          </a:p>
        </p:txBody>
      </p:sp>
    </p:spTree>
    <p:extLst>
      <p:ext uri="{BB962C8B-B14F-4D97-AF65-F5344CB8AC3E}">
        <p14:creationId xmlns:p14="http://schemas.microsoft.com/office/powerpoint/2010/main" xmlns="" val="8898932"/>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Work-Related </a:t>
            </a:r>
            <a:r>
              <a:rPr lang="en-US" dirty="0"/>
              <a:t>Trauma Exposure:</a:t>
            </a:r>
            <a:br>
              <a:rPr lang="en-US" dirty="0"/>
            </a:br>
            <a:r>
              <a:rPr lang="en-US" dirty="0" smtClean="0"/>
              <a:t>How Does it Affect Us?</a:t>
            </a:r>
            <a:endParaRPr lang="en-US" dirty="0"/>
          </a:p>
        </p:txBody>
      </p:sp>
      <p:sp>
        <p:nvSpPr>
          <p:cNvPr id="3" name="Content Placeholder 2"/>
          <p:cNvSpPr>
            <a:spLocks noGrp="1"/>
          </p:cNvSpPr>
          <p:nvPr>
            <p:ph idx="1"/>
          </p:nvPr>
        </p:nvSpPr>
        <p:spPr>
          <a:xfrm>
            <a:off x="838200" y="1895640"/>
            <a:ext cx="6240517" cy="4237146"/>
          </a:xfrm>
          <a:ln>
            <a:solidFill>
              <a:schemeClr val="tx1"/>
            </a:solidFill>
          </a:ln>
        </p:spPr>
        <p:txBody>
          <a:bodyPr numCol="2">
            <a:normAutofit fontScale="92500"/>
          </a:bodyPr>
          <a:lstStyle/>
          <a:p>
            <a:pPr>
              <a:lnSpc>
                <a:spcPct val="160000"/>
              </a:lnSpc>
              <a:defRPr/>
            </a:pPr>
            <a:r>
              <a:rPr lang="en-US" dirty="0">
                <a:solidFill>
                  <a:srgbClr val="1466C5"/>
                </a:solidFill>
                <a:ea typeface="MS PGothic" charset="0"/>
              </a:rPr>
              <a:t>Vicarious Trauma</a:t>
            </a:r>
          </a:p>
          <a:p>
            <a:pPr>
              <a:lnSpc>
                <a:spcPct val="160000"/>
              </a:lnSpc>
              <a:defRPr/>
            </a:pPr>
            <a:r>
              <a:rPr lang="en-US" dirty="0">
                <a:solidFill>
                  <a:srgbClr val="1466C5"/>
                </a:solidFill>
                <a:ea typeface="MS PGothic" charset="0"/>
              </a:rPr>
              <a:t>Compassion Fatigue</a:t>
            </a:r>
          </a:p>
          <a:p>
            <a:pPr>
              <a:lnSpc>
                <a:spcPct val="160000"/>
              </a:lnSpc>
              <a:defRPr/>
            </a:pPr>
            <a:r>
              <a:rPr lang="en-US" dirty="0">
                <a:solidFill>
                  <a:srgbClr val="1466C5"/>
                </a:solidFill>
                <a:ea typeface="MS PGothic" charset="0"/>
              </a:rPr>
              <a:t>Secondary Traumatic Stress</a:t>
            </a:r>
          </a:p>
          <a:p>
            <a:pPr>
              <a:lnSpc>
                <a:spcPct val="160000"/>
              </a:lnSpc>
              <a:defRPr/>
            </a:pPr>
            <a:r>
              <a:rPr lang="en-US" dirty="0">
                <a:solidFill>
                  <a:srgbClr val="1466C5"/>
                </a:solidFill>
                <a:ea typeface="MS PGothic" charset="0"/>
              </a:rPr>
              <a:t>Indirect Trauma</a:t>
            </a:r>
          </a:p>
          <a:p>
            <a:pPr>
              <a:lnSpc>
                <a:spcPct val="160000"/>
              </a:lnSpc>
              <a:defRPr/>
            </a:pPr>
            <a:r>
              <a:rPr lang="en-US" dirty="0">
                <a:solidFill>
                  <a:srgbClr val="1466C5"/>
                </a:solidFill>
                <a:ea typeface="MS PGothic" charset="0"/>
              </a:rPr>
              <a:t>Empathic Strain</a:t>
            </a:r>
          </a:p>
          <a:p>
            <a:pPr>
              <a:lnSpc>
                <a:spcPct val="160000"/>
              </a:lnSpc>
              <a:defRPr/>
            </a:pPr>
            <a:r>
              <a:rPr lang="en-US" dirty="0">
                <a:solidFill>
                  <a:srgbClr val="1466C5"/>
                </a:solidFill>
                <a:ea typeface="MS PGothic" charset="0"/>
              </a:rPr>
              <a:t>PTSD</a:t>
            </a:r>
          </a:p>
          <a:p>
            <a:pPr>
              <a:lnSpc>
                <a:spcPct val="160000"/>
              </a:lnSpc>
              <a:defRPr/>
            </a:pPr>
            <a:r>
              <a:rPr lang="en-US" dirty="0">
                <a:solidFill>
                  <a:srgbClr val="1466C5"/>
                </a:solidFill>
                <a:ea typeface="MS PGothic" charset="0"/>
              </a:rPr>
              <a:t>Critical Incident Stress</a:t>
            </a:r>
          </a:p>
          <a:p>
            <a:pPr>
              <a:lnSpc>
                <a:spcPct val="160000"/>
              </a:lnSpc>
              <a:defRPr/>
            </a:pPr>
            <a:r>
              <a:rPr lang="en-US" dirty="0">
                <a:solidFill>
                  <a:srgbClr val="1466C5"/>
                </a:solidFill>
                <a:ea typeface="MS PGothic" charset="0"/>
              </a:rPr>
              <a:t>Burnout</a:t>
            </a:r>
          </a:p>
        </p:txBody>
      </p:sp>
      <p:pic>
        <p:nvPicPr>
          <p:cNvPr id="7" name="Picture 6"/>
          <p:cNvPicPr>
            <a:picLocks noChangeAspect="1"/>
          </p:cNvPicPr>
          <p:nvPr/>
        </p:nvPicPr>
        <p:blipFill>
          <a:blip r:embed="rId3"/>
          <a:stretch>
            <a:fillRect/>
          </a:stretch>
        </p:blipFill>
        <p:spPr>
          <a:xfrm>
            <a:off x="7451925" y="2109404"/>
            <a:ext cx="3901875" cy="3014390"/>
          </a:xfrm>
          <a:prstGeom prst="rect">
            <a:avLst/>
          </a:prstGeom>
        </p:spPr>
      </p:pic>
    </p:spTree>
    <p:extLst>
      <p:ext uri="{BB962C8B-B14F-4D97-AF65-F5344CB8AC3E}">
        <p14:creationId xmlns:p14="http://schemas.microsoft.com/office/powerpoint/2010/main" xmlns="" val="17794410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1117321" y="487867"/>
            <a:ext cx="10036097" cy="1066800"/>
          </a:xfrm>
        </p:spPr>
        <p:txBody>
          <a:bodyPr vert="horz" lIns="91440" tIns="45720" rIns="91440" bIns="45720" rtlCol="0" anchor="b">
            <a:normAutofit fontScale="90000"/>
          </a:bodyPr>
          <a:lstStyle/>
          <a:p>
            <a:pPr algn="ctr" eaLnBrk="1" hangingPunct="1">
              <a:defRPr/>
            </a:pPr>
            <a:r>
              <a:rPr lang="en-US" dirty="0">
                <a:ea typeface="+mj-ea"/>
                <a:cs typeface="+mj-cs"/>
              </a:rPr>
              <a:t>Understanding the </a:t>
            </a:r>
            <a:r>
              <a:rPr lang="en-US" dirty="0" smtClean="0">
                <a:ea typeface="+mj-ea"/>
                <a:cs typeface="+mj-cs"/>
              </a:rPr>
              <a:t>Difference Between </a:t>
            </a:r>
            <a:r>
              <a:rPr lang="en-US" dirty="0">
                <a:ea typeface="+mj-ea"/>
                <a:cs typeface="+mj-cs"/>
              </a:rPr>
              <a:t>Traumatic Stress  </a:t>
            </a:r>
            <a:r>
              <a:rPr lang="en-US" dirty="0" smtClean="0">
                <a:ea typeface="+mj-ea"/>
                <a:cs typeface="+mj-cs"/>
              </a:rPr>
              <a:t>and  </a:t>
            </a:r>
            <a:r>
              <a:rPr lang="en-US" dirty="0">
                <a:ea typeface="+mj-ea"/>
                <a:cs typeface="+mj-cs"/>
              </a:rPr>
              <a:t>Vicarious Traumatization</a:t>
            </a:r>
          </a:p>
        </p:txBody>
      </p:sp>
      <p:sp>
        <p:nvSpPr>
          <p:cNvPr id="45059" name="Rectangle 3"/>
          <p:cNvSpPr>
            <a:spLocks noGrp="1" noChangeArrowheads="1"/>
          </p:cNvSpPr>
          <p:nvPr>
            <p:ph type="body" sz="half" idx="4294967295"/>
          </p:nvPr>
        </p:nvSpPr>
        <p:spPr>
          <a:xfrm>
            <a:off x="785611" y="1866901"/>
            <a:ext cx="4991303" cy="4478338"/>
          </a:xfrm>
        </p:spPr>
        <p:txBody>
          <a:bodyPr>
            <a:normAutofit/>
          </a:bodyPr>
          <a:lstStyle/>
          <a:p>
            <a:pPr marL="0" indent="0" algn="ctr">
              <a:buNone/>
              <a:defRPr/>
            </a:pPr>
            <a:r>
              <a:rPr lang="en-US" b="1" dirty="0"/>
              <a:t>Traumatic Stress</a:t>
            </a:r>
          </a:p>
          <a:p>
            <a:pPr marL="0" indent="0">
              <a:buNone/>
              <a:defRPr/>
            </a:pPr>
            <a:endParaRPr lang="en-US" sz="1600" dirty="0"/>
          </a:p>
          <a:p>
            <a:pPr eaLnBrk="1" hangingPunct="1">
              <a:buFont typeface="Arial" panose="020B0604020202020204" pitchFamily="34" charset="0"/>
              <a:buChar char="•"/>
              <a:defRPr/>
            </a:pPr>
            <a:r>
              <a:rPr lang="en-US" dirty="0"/>
              <a:t>Extreme emotionality </a:t>
            </a:r>
            <a:r>
              <a:rPr lang="en-US" dirty="0" smtClean="0"/>
              <a:t>or </a:t>
            </a:r>
            <a:r>
              <a:rPr lang="en-US" dirty="0"/>
              <a:t>absence of emotion </a:t>
            </a:r>
          </a:p>
          <a:p>
            <a:pPr eaLnBrk="1" hangingPunct="1">
              <a:buFont typeface="Wingdings" charset="0"/>
              <a:buChar char="l"/>
              <a:defRPr/>
            </a:pPr>
            <a:endParaRPr lang="en-US" sz="2400" dirty="0"/>
          </a:p>
          <a:p>
            <a:pPr>
              <a:defRPr/>
            </a:pPr>
            <a:r>
              <a:rPr lang="en-US" dirty="0"/>
              <a:t>Fearful, jumpy, exaggerated startle response</a:t>
            </a:r>
          </a:p>
          <a:p>
            <a:pPr eaLnBrk="1" hangingPunct="1">
              <a:buFont typeface="Wingdings" charset="0"/>
              <a:buChar char="l"/>
              <a:defRPr/>
            </a:pPr>
            <a:endParaRPr lang="en-US" sz="2400" dirty="0"/>
          </a:p>
          <a:p>
            <a:pPr>
              <a:defRPr/>
            </a:pPr>
            <a:r>
              <a:rPr lang="en-US" dirty="0"/>
              <a:t>Flashbacks</a:t>
            </a:r>
          </a:p>
          <a:p>
            <a:pPr eaLnBrk="1" hangingPunct="1">
              <a:buFont typeface="Wingdings" charset="0"/>
              <a:buChar char="l"/>
              <a:defRPr/>
            </a:pPr>
            <a:endParaRPr lang="en-US" dirty="0"/>
          </a:p>
          <a:p>
            <a:pPr eaLnBrk="1" hangingPunct="1">
              <a:buFont typeface="Wingdings" charset="0"/>
              <a:buChar char="l"/>
              <a:defRPr/>
            </a:pPr>
            <a:endParaRPr lang="en-US" dirty="0"/>
          </a:p>
        </p:txBody>
      </p:sp>
      <p:sp>
        <p:nvSpPr>
          <p:cNvPr id="45060" name="Rectangle 4"/>
          <p:cNvSpPr>
            <a:spLocks noGrp="1" noChangeArrowheads="1"/>
          </p:cNvSpPr>
          <p:nvPr>
            <p:ph type="body" sz="half" idx="4294967295"/>
          </p:nvPr>
        </p:nvSpPr>
        <p:spPr>
          <a:xfrm>
            <a:off x="5776914" y="1866900"/>
            <a:ext cx="6087984" cy="4991099"/>
          </a:xfrm>
        </p:spPr>
        <p:txBody>
          <a:bodyPr vert="horz" lIns="91440" tIns="45720" rIns="91440" bIns="45720" rtlCol="0" anchor="t">
            <a:normAutofit fontScale="92500" lnSpcReduction="20000"/>
          </a:bodyPr>
          <a:lstStyle/>
          <a:p>
            <a:pPr marL="0" indent="0" algn="ctr">
              <a:buNone/>
              <a:defRPr/>
            </a:pPr>
            <a:r>
              <a:rPr lang="en-US" sz="3000" b="1" dirty="0"/>
              <a:t>Vicarious Traumatization</a:t>
            </a:r>
          </a:p>
          <a:p>
            <a:pPr eaLnBrk="1" hangingPunct="1">
              <a:lnSpc>
                <a:spcPct val="110000"/>
              </a:lnSpc>
              <a:buFont typeface="Wingdings" charset="0"/>
              <a:buNone/>
              <a:defRPr/>
            </a:pPr>
            <a:endParaRPr lang="en-US" sz="1700" b="1" dirty="0"/>
          </a:p>
          <a:p>
            <a:pPr>
              <a:lnSpc>
                <a:spcPct val="110000"/>
              </a:lnSpc>
              <a:defRPr/>
            </a:pPr>
            <a:r>
              <a:rPr lang="en-US" sz="3000" dirty="0"/>
              <a:t>Overly involved with or avoidance of victim/</a:t>
            </a:r>
            <a:r>
              <a:rPr lang="en-US" sz="3000" dirty="0" smtClean="0"/>
              <a:t>survivor</a:t>
            </a:r>
            <a:endParaRPr lang="en-US" sz="3000" dirty="0"/>
          </a:p>
          <a:p>
            <a:pPr eaLnBrk="1" hangingPunct="1">
              <a:lnSpc>
                <a:spcPct val="110000"/>
              </a:lnSpc>
              <a:buFont typeface="Wingdings" charset="0"/>
              <a:buChar char="l"/>
              <a:defRPr/>
            </a:pPr>
            <a:endParaRPr lang="en-US" sz="2600" dirty="0"/>
          </a:p>
          <a:p>
            <a:pPr>
              <a:lnSpc>
                <a:spcPct val="110000"/>
              </a:lnSpc>
              <a:defRPr/>
            </a:pPr>
            <a:r>
              <a:rPr lang="en-US" sz="3000" dirty="0"/>
              <a:t>Hypervigilance and fear for one's own </a:t>
            </a:r>
            <a:r>
              <a:rPr lang="en-US" sz="3000" dirty="0" smtClean="0"/>
              <a:t>safety (the </a:t>
            </a:r>
            <a:r>
              <a:rPr lang="en-US" sz="3000" dirty="0"/>
              <a:t>world no longer feels </a:t>
            </a:r>
            <a:r>
              <a:rPr lang="en-US" sz="3000" dirty="0" smtClean="0"/>
              <a:t>safe </a:t>
            </a:r>
            <a:r>
              <a:rPr lang="en-US" sz="3000" dirty="0"/>
              <a:t>and </a:t>
            </a:r>
            <a:r>
              <a:rPr lang="en-US" sz="3000" dirty="0" smtClean="0"/>
              <a:t>people </a:t>
            </a:r>
            <a:r>
              <a:rPr lang="en-US" sz="3000" dirty="0"/>
              <a:t>can’t be </a:t>
            </a:r>
            <a:r>
              <a:rPr lang="en-US" sz="3000" dirty="0" smtClean="0"/>
              <a:t>trusted)</a:t>
            </a:r>
            <a:endParaRPr lang="en-US" sz="3000" dirty="0"/>
          </a:p>
          <a:p>
            <a:pPr eaLnBrk="1" hangingPunct="1">
              <a:lnSpc>
                <a:spcPct val="110000"/>
              </a:lnSpc>
              <a:buFont typeface="Wingdings" charset="0"/>
              <a:buChar char="l"/>
              <a:defRPr/>
            </a:pPr>
            <a:endParaRPr lang="en-US" sz="2600" dirty="0"/>
          </a:p>
          <a:p>
            <a:pPr>
              <a:lnSpc>
                <a:spcPct val="110000"/>
              </a:lnSpc>
              <a:defRPr/>
            </a:pPr>
            <a:r>
              <a:rPr lang="en-US" sz="3000" dirty="0"/>
              <a:t>Intrusive thoughts and images, or nightmares from victims’ </a:t>
            </a:r>
            <a:r>
              <a:rPr lang="en-US" sz="3000" dirty="0" smtClean="0"/>
              <a:t>stories</a:t>
            </a:r>
            <a:endParaRPr lang="en-US" sz="3000" dirty="0"/>
          </a:p>
        </p:txBody>
      </p:sp>
    </p:spTree>
    <p:extLst>
      <p:ext uri="{BB962C8B-B14F-4D97-AF65-F5344CB8AC3E}">
        <p14:creationId xmlns:p14="http://schemas.microsoft.com/office/powerpoint/2010/main" xmlns="" val="1120686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515754850"/>
              </p:ext>
            </p:extLst>
          </p:nvPr>
        </p:nvGraphicFramePr>
        <p:xfrm>
          <a:off x="2133600" y="1748532"/>
          <a:ext cx="8237034" cy="4804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082" name="Title 1"/>
          <p:cNvSpPr>
            <a:spLocks noGrp="1"/>
          </p:cNvSpPr>
          <p:nvPr>
            <p:ph type="title"/>
          </p:nvPr>
        </p:nvSpPr>
        <p:spPr>
          <a:xfrm>
            <a:off x="1981200" y="685800"/>
            <a:ext cx="8229600" cy="808038"/>
          </a:xfrm>
        </p:spPr>
        <p:txBody>
          <a:bodyPr/>
          <a:lstStyle/>
          <a:p>
            <a:pPr algn="ctr"/>
            <a:r>
              <a:rPr lang="en-US" altLang="en-US" sz="3600" dirty="0">
                <a:ea typeface="MS PGothic" charset="-128"/>
              </a:rPr>
              <a:t>Work-Related Trauma Exposure</a:t>
            </a:r>
            <a:endParaRPr lang="en-US" altLang="en-US" sz="3600" dirty="0">
              <a:solidFill>
                <a:srgbClr val="FFFFFF"/>
              </a:solidFill>
              <a:ea typeface="MS PGothic" charset="-128"/>
            </a:endParaRPr>
          </a:p>
        </p:txBody>
      </p:sp>
    </p:spTree>
    <p:extLst>
      <p:ext uri="{BB962C8B-B14F-4D97-AF65-F5344CB8AC3E}">
        <p14:creationId xmlns:p14="http://schemas.microsoft.com/office/powerpoint/2010/main" xmlns="" val="16225529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531" y="115310"/>
            <a:ext cx="10515600" cy="1325563"/>
          </a:xfrm>
        </p:spPr>
        <p:txBody>
          <a:bodyPr/>
          <a:lstStyle/>
          <a:p>
            <a:pPr algn="ctr"/>
            <a:r>
              <a:rPr lang="en-US" dirty="0" smtClean="0"/>
              <a:t>Vicarious Trauma Toolkit Model</a:t>
            </a:r>
            <a:endParaRPr lang="en-US" dirty="0"/>
          </a:p>
        </p:txBody>
      </p:sp>
      <p:sp>
        <p:nvSpPr>
          <p:cNvPr id="3" name="Content Placeholder 2"/>
          <p:cNvSpPr>
            <a:spLocks noGrp="1"/>
          </p:cNvSpPr>
          <p:nvPr>
            <p:ph idx="1"/>
          </p:nvPr>
        </p:nvSpPr>
        <p:spPr>
          <a:xfrm>
            <a:off x="3063578" y="1456771"/>
            <a:ext cx="5981698" cy="1067105"/>
          </a:xfrm>
          <a:solidFill>
            <a:schemeClr val="accent2">
              <a:lumMod val="60000"/>
              <a:lumOff val="40000"/>
            </a:schemeClr>
          </a:solidFill>
          <a:ln>
            <a:solidFill>
              <a:schemeClr val="accent1">
                <a:lumMod val="75000"/>
              </a:schemeClr>
            </a:solidFill>
          </a:ln>
        </p:spPr>
        <p:txBody>
          <a:bodyPr anchor="ctr">
            <a:normAutofit/>
          </a:bodyPr>
          <a:lstStyle/>
          <a:p>
            <a:pPr marL="0" indent="0" algn="ctr">
              <a:buNone/>
            </a:pPr>
            <a:r>
              <a:rPr lang="en-US" dirty="0" smtClean="0"/>
              <a:t>Work Related Trauma Exposure = Vicarious Trauma</a:t>
            </a:r>
            <a:endParaRPr lang="en-US" dirty="0"/>
          </a:p>
        </p:txBody>
      </p:sp>
      <p:sp>
        <p:nvSpPr>
          <p:cNvPr id="4" name="Rectangle 3"/>
          <p:cNvSpPr/>
          <p:nvPr/>
        </p:nvSpPr>
        <p:spPr>
          <a:xfrm>
            <a:off x="3868391" y="5184844"/>
            <a:ext cx="2148959" cy="1473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Negative</a:t>
            </a:r>
          </a:p>
          <a:p>
            <a:pPr marL="285750" indent="-285750">
              <a:buFont typeface="Arial" charset="0"/>
              <a:buChar char="•"/>
            </a:pPr>
            <a:r>
              <a:rPr lang="en-US" sz="1600" dirty="0" smtClean="0"/>
              <a:t>Vicarious Traumatization</a:t>
            </a:r>
            <a:endParaRPr lang="en-US" sz="1600" dirty="0"/>
          </a:p>
          <a:p>
            <a:pPr marL="285750" indent="-285750">
              <a:buFont typeface="Arial" charset="0"/>
              <a:buChar char="•"/>
            </a:pPr>
            <a:r>
              <a:rPr lang="en-US" sz="1600" dirty="0" smtClean="0"/>
              <a:t>Secondary Traumatic Stress</a:t>
            </a:r>
            <a:endParaRPr lang="en-US" sz="1600" dirty="0"/>
          </a:p>
          <a:p>
            <a:pPr marL="285750" indent="-285750">
              <a:buFont typeface="Arial" charset="0"/>
              <a:buChar char="•"/>
            </a:pPr>
            <a:r>
              <a:rPr lang="en-US" sz="1600" dirty="0"/>
              <a:t>Compassion </a:t>
            </a:r>
            <a:r>
              <a:rPr lang="en-US" sz="1600" dirty="0" smtClean="0"/>
              <a:t>Fatigue</a:t>
            </a:r>
            <a:endParaRPr lang="en-US" sz="1600" dirty="0"/>
          </a:p>
        </p:txBody>
      </p:sp>
      <p:sp>
        <p:nvSpPr>
          <p:cNvPr id="5" name="Rectangle 4"/>
          <p:cNvSpPr/>
          <p:nvPr/>
        </p:nvSpPr>
        <p:spPr>
          <a:xfrm>
            <a:off x="6785891" y="5184843"/>
            <a:ext cx="2084012" cy="1460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Neutral</a:t>
            </a:r>
          </a:p>
          <a:p>
            <a:pPr algn="ctr"/>
            <a:endParaRPr lang="en-US" b="1" dirty="0" smtClean="0"/>
          </a:p>
          <a:p>
            <a:pPr marL="285750" indent="-285750">
              <a:buFont typeface="Arial" charset="0"/>
              <a:buChar char="•"/>
            </a:pPr>
            <a:r>
              <a:rPr lang="en-US" sz="1600" dirty="0" smtClean="0"/>
              <a:t>Impact Managed Effectively</a:t>
            </a:r>
          </a:p>
          <a:p>
            <a:pPr marL="285750" indent="-285750">
              <a:buFont typeface="Arial" charset="0"/>
              <a:buChar char="•"/>
            </a:pPr>
            <a:endParaRPr lang="en-US" sz="1600" dirty="0" smtClean="0"/>
          </a:p>
          <a:p>
            <a:pPr marL="285750" indent="-285750">
              <a:buFont typeface="Arial" charset="0"/>
              <a:buChar char="•"/>
            </a:pPr>
            <a:endParaRPr lang="en-US" sz="1600" dirty="0"/>
          </a:p>
        </p:txBody>
      </p:sp>
      <p:sp>
        <p:nvSpPr>
          <p:cNvPr id="6" name="Rectangle 5"/>
          <p:cNvSpPr/>
          <p:nvPr/>
        </p:nvSpPr>
        <p:spPr>
          <a:xfrm>
            <a:off x="9601367" y="5184843"/>
            <a:ext cx="2182594" cy="1473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Positive</a:t>
            </a:r>
          </a:p>
          <a:p>
            <a:pPr marL="285750" indent="-285750">
              <a:buFont typeface="Arial" charset="0"/>
              <a:buChar char="•"/>
            </a:pPr>
            <a:r>
              <a:rPr lang="en-US" sz="1600" dirty="0" smtClean="0"/>
              <a:t>Vicarious Resilience</a:t>
            </a:r>
          </a:p>
          <a:p>
            <a:pPr marL="285750" indent="-285750">
              <a:buFont typeface="Arial" charset="0"/>
              <a:buChar char="•"/>
            </a:pPr>
            <a:r>
              <a:rPr lang="en-US" sz="1600" dirty="0" smtClean="0"/>
              <a:t>Vicarious Transformation</a:t>
            </a:r>
          </a:p>
          <a:p>
            <a:pPr marL="285750" indent="-285750">
              <a:buFont typeface="Arial" charset="0"/>
              <a:buChar char="•"/>
            </a:pPr>
            <a:r>
              <a:rPr lang="en-US" sz="1600" dirty="0" smtClean="0"/>
              <a:t>Compassion Satisfaction</a:t>
            </a:r>
            <a:endParaRPr lang="en-US" sz="1600" dirty="0"/>
          </a:p>
        </p:txBody>
      </p:sp>
      <p:cxnSp>
        <p:nvCxnSpPr>
          <p:cNvPr id="16" name="Straight Arrow Connector 15"/>
          <p:cNvCxnSpPr>
            <a:endCxn id="5" idx="1"/>
          </p:cNvCxnSpPr>
          <p:nvPr/>
        </p:nvCxnSpPr>
        <p:spPr>
          <a:xfrm>
            <a:off x="6005331" y="5915238"/>
            <a:ext cx="780560" cy="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3"/>
            <a:endCxn id="6" idx="1"/>
          </p:cNvCxnSpPr>
          <p:nvPr/>
        </p:nvCxnSpPr>
        <p:spPr>
          <a:xfrm>
            <a:off x="8869903" y="5915240"/>
            <a:ext cx="731464" cy="637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43345" y="4020539"/>
            <a:ext cx="2993029" cy="530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Change </a:t>
            </a:r>
            <a:r>
              <a:rPr lang="en-US" smtClean="0"/>
              <a:t>in World View</a:t>
            </a:r>
            <a:endParaRPr lang="en-US"/>
          </a:p>
        </p:txBody>
      </p:sp>
      <p:sp>
        <p:nvSpPr>
          <p:cNvPr id="25" name="Rectangle 24"/>
          <p:cNvSpPr/>
          <p:nvPr/>
        </p:nvSpPr>
        <p:spPr>
          <a:xfrm>
            <a:off x="3868391" y="4030267"/>
            <a:ext cx="7915570" cy="520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Spectrum of Responses</a:t>
            </a:r>
            <a:endParaRPr lang="en-US" dirty="0"/>
          </a:p>
        </p:txBody>
      </p:sp>
      <p:grpSp>
        <p:nvGrpSpPr>
          <p:cNvPr id="37" name="Group 36"/>
          <p:cNvGrpSpPr/>
          <p:nvPr/>
        </p:nvGrpSpPr>
        <p:grpSpPr>
          <a:xfrm>
            <a:off x="2131753" y="2519096"/>
            <a:ext cx="5830483" cy="1536946"/>
            <a:chOff x="2131753" y="2507978"/>
            <a:chExt cx="5830483" cy="1536946"/>
          </a:xfrm>
        </p:grpSpPr>
        <p:cxnSp>
          <p:nvCxnSpPr>
            <p:cNvPr id="11" name="Straight Arrow Connector 10"/>
            <p:cNvCxnSpPr/>
            <p:nvPr/>
          </p:nvCxnSpPr>
          <p:spPr>
            <a:xfrm>
              <a:off x="5115643" y="2507978"/>
              <a:ext cx="0" cy="80838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5400000" flipH="1" flipV="1">
              <a:off x="4684534" y="767221"/>
              <a:ext cx="724922" cy="5830483"/>
            </a:xfrm>
            <a:prstGeom prst="bentConnector2">
              <a:avLst/>
            </a:prstGeom>
            <a:ln w="508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7931649" y="3316365"/>
              <a:ext cx="9728" cy="72492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cxnSp>
        <p:nvCxnSpPr>
          <p:cNvPr id="30" name="Elbow Connector 29"/>
          <p:cNvCxnSpPr/>
          <p:nvPr/>
        </p:nvCxnSpPr>
        <p:spPr>
          <a:xfrm>
            <a:off x="5115643" y="4923075"/>
            <a:ext cx="5532016" cy="4"/>
          </a:xfrm>
          <a:prstGeom prst="bentConnector3">
            <a:avLst>
              <a:gd name="adj1" fmla="val 50000"/>
            </a:avLst>
          </a:prstGeom>
          <a:ln w="508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0638021" y="4923075"/>
            <a:ext cx="2705" cy="261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096865" y="4550615"/>
            <a:ext cx="0" cy="39397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133614" y="4944591"/>
            <a:ext cx="2705" cy="261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840309" y="4944591"/>
            <a:ext cx="2705" cy="261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38426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eaLnBrk="1" hangingPunct="1"/>
            <a:r>
              <a:rPr lang="en-US" dirty="0"/>
              <a:t>Change in World View</a:t>
            </a:r>
          </a:p>
        </p:txBody>
      </p:sp>
      <p:sp>
        <p:nvSpPr>
          <p:cNvPr id="20482" name="Content Placeholder 2"/>
          <p:cNvSpPr>
            <a:spLocks noGrp="1"/>
          </p:cNvSpPr>
          <p:nvPr>
            <p:ph idx="1"/>
          </p:nvPr>
        </p:nvSpPr>
        <p:spPr>
          <a:xfrm>
            <a:off x="2073275" y="1706795"/>
            <a:ext cx="8042276" cy="4165601"/>
          </a:xfrm>
        </p:spPr>
        <p:txBody>
          <a:bodyPr rtlCol="0">
            <a:normAutofit/>
          </a:bodyPr>
          <a:lstStyle/>
          <a:p>
            <a:pPr marL="0" indent="0">
              <a:buNone/>
              <a:defRPr/>
            </a:pPr>
            <a:endParaRPr lang="en-US" sz="3600" dirty="0"/>
          </a:p>
          <a:p>
            <a:pPr marL="0" indent="0">
              <a:buNone/>
              <a:defRPr/>
            </a:pPr>
            <a:r>
              <a:rPr lang="en-US" sz="3600" dirty="0"/>
              <a:t>“I was taught that law enforcement work is dangerous. But I never realized it until I lost a close friend</a:t>
            </a:r>
            <a:r>
              <a:rPr lang="is-IS" sz="3600" dirty="0" smtClean="0"/>
              <a:t>… I </a:t>
            </a:r>
            <a:r>
              <a:rPr lang="is-IS" sz="3600" dirty="0"/>
              <a:t>no longer trust anyone or any situation</a:t>
            </a:r>
            <a:r>
              <a:rPr lang="en-US" sz="3600" dirty="0" smtClean="0"/>
              <a:t>”</a:t>
            </a:r>
          </a:p>
          <a:p>
            <a:pPr marL="0" indent="0">
              <a:buNone/>
              <a:defRPr/>
            </a:pPr>
            <a:endParaRPr lang="en-US" sz="3600" dirty="0"/>
          </a:p>
          <a:p>
            <a:pPr lvl="2" indent="0" algn="r">
              <a:buNone/>
              <a:defRPr/>
            </a:pPr>
            <a:r>
              <a:rPr lang="en-US" dirty="0" smtClean="0"/>
              <a:t>– Officer </a:t>
            </a:r>
            <a:r>
              <a:rPr lang="en-US" dirty="0"/>
              <a:t>on the loss of an officer/friend killed in the line of </a:t>
            </a:r>
            <a:r>
              <a:rPr lang="en-US" dirty="0" smtClean="0"/>
              <a:t>duty</a:t>
            </a:r>
            <a:endParaRPr lang="en-US" dirty="0"/>
          </a:p>
        </p:txBody>
      </p:sp>
    </p:spTree>
    <p:extLst>
      <p:ext uri="{BB962C8B-B14F-4D97-AF65-F5344CB8AC3E}">
        <p14:creationId xmlns:p14="http://schemas.microsoft.com/office/powerpoint/2010/main" xmlns="" val="11925238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sz="quarter"/>
          </p:nvPr>
        </p:nvSpPr>
        <p:spPr>
          <a:xfrm>
            <a:off x="2040179" y="1069675"/>
            <a:ext cx="7772400" cy="1919287"/>
          </a:xfrm>
        </p:spPr>
        <p:txBody>
          <a:bodyPr/>
          <a:lstStyle/>
          <a:p>
            <a:pPr eaLnBrk="1" hangingPunct="1"/>
            <a:r>
              <a:rPr lang="en-US" altLang="en-US" sz="4000" i="1" dirty="0" smtClean="0">
                <a:ea typeface="MS PGothic" charset="-128"/>
              </a:rPr>
              <a:t>Introduction to Vicarious Trauma </a:t>
            </a:r>
            <a:br>
              <a:rPr lang="en-US" altLang="en-US" sz="4000" i="1" dirty="0" smtClean="0">
                <a:ea typeface="MS PGothic" charset="-128"/>
              </a:rPr>
            </a:br>
            <a:r>
              <a:rPr lang="en-US" altLang="en-US" sz="4000" i="1" dirty="0" smtClean="0">
                <a:ea typeface="MS PGothic" charset="-128"/>
              </a:rPr>
              <a:t>for </a:t>
            </a:r>
            <a:r>
              <a:rPr lang="en-US" altLang="en-US" sz="4000" i="1" dirty="0" smtClean="0">
                <a:ea typeface="MS PGothic" charset="-128"/>
              </a:rPr>
              <a:t>Law Enforcement</a:t>
            </a:r>
            <a:endParaRPr lang="en-US" altLang="en-US" sz="4000" dirty="0">
              <a:ea typeface="MS PGothic" charset="-128"/>
            </a:endParaRPr>
          </a:p>
        </p:txBody>
      </p:sp>
      <p:sp>
        <p:nvSpPr>
          <p:cNvPr id="3075" name="Rectangle 3"/>
          <p:cNvSpPr>
            <a:spLocks noGrp="1" noChangeArrowheads="1"/>
          </p:cNvSpPr>
          <p:nvPr>
            <p:ph type="subTitle" sz="quarter" idx="1"/>
          </p:nvPr>
        </p:nvSpPr>
        <p:spPr>
          <a:xfrm>
            <a:off x="3009231" y="4191001"/>
            <a:ext cx="6400800" cy="2438400"/>
          </a:xfrm>
        </p:spPr>
        <p:txBody>
          <a:bodyPr>
            <a:normAutofit/>
          </a:bodyPr>
          <a:lstStyle/>
          <a:p>
            <a:pPr eaLnBrk="1" hangingPunct="1">
              <a:defRPr/>
            </a:pPr>
            <a:endParaRPr lang="en-US" sz="2000" dirty="0"/>
          </a:p>
          <a:p>
            <a:pPr eaLnBrk="1" hangingPunct="1">
              <a:defRPr/>
            </a:pPr>
            <a:endParaRPr lang="en-US" sz="2000" dirty="0"/>
          </a:p>
          <a:p>
            <a:pPr eaLnBrk="1" hangingPunct="1">
              <a:defRPr/>
            </a:pPr>
            <a:endParaRPr lang="en-US" sz="1700" dirty="0"/>
          </a:p>
          <a:p>
            <a:pPr eaLnBrk="1" hangingPunct="1">
              <a:defRPr/>
            </a:pPr>
            <a:endParaRPr lang="en-US" sz="2600" dirty="0"/>
          </a:p>
        </p:txBody>
      </p:sp>
      <p:sp>
        <p:nvSpPr>
          <p:cNvPr id="5" name="TextBox 4"/>
          <p:cNvSpPr txBox="1"/>
          <p:nvPr/>
        </p:nvSpPr>
        <p:spPr>
          <a:xfrm>
            <a:off x="904876" y="4191001"/>
            <a:ext cx="10382249" cy="1754326"/>
          </a:xfrm>
          <a:prstGeom prst="rect">
            <a:avLst/>
          </a:prstGeom>
          <a:noFill/>
        </p:spPr>
        <p:txBody>
          <a:bodyPr wrap="square" rtlCol="0">
            <a:spAutoFit/>
          </a:bodyPr>
          <a:lstStyle/>
          <a:p>
            <a:pPr algn="ctr"/>
            <a:r>
              <a:rPr lang="en-US" i="1" dirty="0" smtClean="0"/>
              <a:t>This product was produced by Northeastern University's Institute on Urban Health Research and Practice, in collaboration with the Center for Violence Prevention and Recovery at the Beth Israel Deaconess Medical Center and the International Association of Chiefs of Police, and supported by grant number 2013-VF-GX-K011, awarded by the Office for Victims of Crime, Office of Justice Programs, U.S. Department of Justice. The opinions, findings, and conclusions or recommendations expressed in this product are those of the contributors and do not necessarily represent the official position or policies of the U.S. Department of Justice.</a:t>
            </a:r>
            <a:endParaRPr lang="en-US" altLang="en-US" u="sng" dirty="0">
              <a:ea typeface="MS PGothic" charset="-128"/>
            </a:endParaRPr>
          </a:p>
        </p:txBody>
      </p:sp>
    </p:spTree>
    <p:extLst>
      <p:ext uri="{BB962C8B-B14F-4D97-AF65-F5344CB8AC3E}">
        <p14:creationId xmlns="" xmlns:p14="http://schemas.microsoft.com/office/powerpoint/2010/main" val="13939743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2" indent="0">
              <a:defRPr/>
            </a:pPr>
            <a:r>
              <a:rPr lang="en-US" sz="4000" i="1" dirty="0" smtClean="0">
                <a:solidFill>
                  <a:srgbClr val="3366FF"/>
                </a:solidFill>
                <a:latin typeface="+mj-lt"/>
              </a:rPr>
              <a:t/>
            </a:r>
            <a:br>
              <a:rPr lang="en-US" sz="4000" i="1" dirty="0" smtClean="0">
                <a:solidFill>
                  <a:srgbClr val="3366FF"/>
                </a:solidFill>
                <a:latin typeface="+mj-lt"/>
              </a:rPr>
            </a:br>
            <a:r>
              <a:rPr lang="en-US" sz="4000" i="1" dirty="0" smtClean="0">
                <a:solidFill>
                  <a:srgbClr val="3366FF"/>
                </a:solidFill>
                <a:latin typeface="+mj-lt"/>
              </a:rPr>
              <a:t>It’s </a:t>
            </a:r>
            <a:r>
              <a:rPr lang="en-US" sz="4000" i="1" dirty="0">
                <a:solidFill>
                  <a:srgbClr val="3366FF"/>
                </a:solidFill>
                <a:latin typeface="+mj-lt"/>
              </a:rPr>
              <a:t>the shift in how we view the world, view others, and sense danger around us…</a:t>
            </a:r>
            <a:br>
              <a:rPr lang="en-US" sz="4000" i="1" dirty="0">
                <a:solidFill>
                  <a:srgbClr val="3366FF"/>
                </a:solidFill>
                <a:latin typeface="+mj-lt"/>
              </a:rPr>
            </a:br>
            <a:r>
              <a:rPr lang="en-US" dirty="0"/>
              <a:t/>
            </a:r>
            <a:br>
              <a:rPr lang="en-US" dirty="0"/>
            </a:br>
            <a:endParaRPr lang="en-US" dirty="0"/>
          </a:p>
        </p:txBody>
      </p:sp>
      <p:pic>
        <p:nvPicPr>
          <p:cNvPr id="4" name="Content Placeholder 3" descr="shift_happens_bumper_bumper_sticker.jpg"/>
          <p:cNvPicPr>
            <a:picLocks noGrp="1" noChangeAspect="1"/>
          </p:cNvPicPr>
          <p:nvPr>
            <p:ph idx="1"/>
          </p:nvPr>
        </p:nvPicPr>
        <p:blipFill>
          <a:blip r:embed="rId3">
            <a:extLst>
              <a:ext uri="{28A0092B-C50C-407E-A947-70E740481C1C}">
                <a14:useLocalDpi xmlns:a14="http://schemas.microsoft.com/office/drawing/2010/main" xmlns="" val="0"/>
              </a:ext>
            </a:extLst>
          </a:blip>
          <a:srcRect t="29310" b="29310"/>
          <a:stretch>
            <a:fillRect/>
          </a:stretch>
        </p:blipFill>
        <p:spPr/>
      </p:pic>
    </p:spTree>
    <p:extLst>
      <p:ext uri="{BB962C8B-B14F-4D97-AF65-F5344CB8AC3E}">
        <p14:creationId xmlns:p14="http://schemas.microsoft.com/office/powerpoint/2010/main" xmlns="" val="646877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a:xfrm>
            <a:off x="1981200" y="421733"/>
            <a:ext cx="8229600" cy="1036637"/>
          </a:xfrm>
        </p:spPr>
        <p:txBody>
          <a:bodyPr>
            <a:normAutofit fontScale="90000"/>
          </a:bodyPr>
          <a:lstStyle/>
          <a:p>
            <a:pPr algn="ctr"/>
            <a:r>
              <a:rPr lang="en-US" altLang="en-US" dirty="0">
                <a:ea typeface="MS PGothic" charset="-128"/>
              </a:rPr>
              <a:t>Prevalence of </a:t>
            </a:r>
            <a:r>
              <a:rPr lang="en-US" altLang="en-US" dirty="0" smtClean="0">
                <a:ea typeface="MS PGothic" charset="-128"/>
              </a:rPr>
              <a:t>Vicarious </a:t>
            </a:r>
            <a:r>
              <a:rPr lang="en-US" altLang="en-US" dirty="0">
                <a:ea typeface="MS PGothic" charset="-128"/>
              </a:rPr>
              <a:t>T</a:t>
            </a:r>
            <a:r>
              <a:rPr lang="en-US" altLang="en-US" dirty="0" smtClean="0">
                <a:ea typeface="MS PGothic" charset="-128"/>
              </a:rPr>
              <a:t>raumatization Among Law Enforcement </a:t>
            </a:r>
            <a:endParaRPr lang="en-US" altLang="en-US" sz="3200" dirty="0">
              <a:ea typeface="MS PGothic" charset="-128"/>
            </a:endParaRPr>
          </a:p>
        </p:txBody>
      </p:sp>
      <p:sp>
        <p:nvSpPr>
          <p:cNvPr id="2" name="Content Placeholder 1"/>
          <p:cNvSpPr>
            <a:spLocks noGrp="1"/>
          </p:cNvSpPr>
          <p:nvPr>
            <p:ph idx="1"/>
          </p:nvPr>
        </p:nvSpPr>
        <p:spPr>
          <a:xfrm>
            <a:off x="1409700" y="1841055"/>
            <a:ext cx="9372600" cy="2012274"/>
          </a:xfrm>
        </p:spPr>
        <p:txBody>
          <a:bodyPr vert="horz" lIns="91440" tIns="45720" rIns="91440" bIns="45720" rtlCol="0" anchor="t">
            <a:noAutofit/>
          </a:bodyPr>
          <a:lstStyle/>
          <a:p>
            <a:pPr>
              <a:lnSpc>
                <a:spcPct val="100000"/>
              </a:lnSpc>
              <a:spcBef>
                <a:spcPts val="0"/>
              </a:spcBef>
            </a:pPr>
            <a:r>
              <a:rPr lang="en-US" dirty="0">
                <a:latin typeface="Calibri" charset="0"/>
                <a:ea typeface="MS PGothic" charset="0"/>
              </a:rPr>
              <a:t>Across </a:t>
            </a:r>
            <a:r>
              <a:rPr lang="en-US" dirty="0" smtClean="0">
                <a:latin typeface="Calibri" charset="0"/>
                <a:ea typeface="MS PGothic" charset="0"/>
              </a:rPr>
              <a:t>sectors, 40–80 percent </a:t>
            </a:r>
            <a:r>
              <a:rPr lang="en-US" dirty="0">
                <a:latin typeface="Calibri" charset="0"/>
                <a:ea typeface="MS PGothic" charset="0"/>
              </a:rPr>
              <a:t>of helping professionals experience high rates of secondary </a:t>
            </a:r>
            <a:r>
              <a:rPr lang="en-US" dirty="0" smtClean="0">
                <a:latin typeface="Calibri" charset="0"/>
                <a:ea typeface="MS PGothic" charset="0"/>
              </a:rPr>
              <a:t>trauma.</a:t>
            </a:r>
          </a:p>
          <a:p>
            <a:pPr>
              <a:lnSpc>
                <a:spcPct val="100000"/>
              </a:lnSpc>
              <a:spcBef>
                <a:spcPts val="0"/>
              </a:spcBef>
            </a:pPr>
            <a:endParaRPr lang="en-US" dirty="0">
              <a:latin typeface="Calibri" charset="0"/>
              <a:ea typeface="MS PGothic" charset="0"/>
            </a:endParaRPr>
          </a:p>
          <a:p>
            <a:pPr>
              <a:lnSpc>
                <a:spcPct val="100000"/>
              </a:lnSpc>
              <a:spcBef>
                <a:spcPts val="0"/>
              </a:spcBef>
            </a:pPr>
            <a:r>
              <a:rPr lang="en-US" dirty="0">
                <a:latin typeface="Calibri" charset="0"/>
                <a:ea typeface="MS PGothic" charset="0"/>
              </a:rPr>
              <a:t>Among 28 global studies of PTSD, rescuers (</a:t>
            </a:r>
            <a:r>
              <a:rPr lang="en-US" dirty="0" smtClean="0">
                <a:latin typeface="Calibri" charset="0"/>
                <a:ea typeface="MS PGothic" charset="0"/>
              </a:rPr>
              <a:t>fire fighters</a:t>
            </a:r>
            <a:r>
              <a:rPr lang="en-US" dirty="0">
                <a:latin typeface="Calibri" charset="0"/>
                <a:ea typeface="MS PGothic" charset="0"/>
              </a:rPr>
              <a:t>, ambulance personnel, </a:t>
            </a:r>
            <a:r>
              <a:rPr lang="en-US" b="1" u="sng" dirty="0">
                <a:solidFill>
                  <a:srgbClr val="FF0000"/>
                </a:solidFill>
                <a:latin typeface="Calibri" charset="0"/>
                <a:ea typeface="MS PGothic" charset="0"/>
              </a:rPr>
              <a:t>police</a:t>
            </a:r>
            <a:r>
              <a:rPr lang="en-US" dirty="0">
                <a:latin typeface="Calibri" charset="0"/>
                <a:ea typeface="MS PGothic" charset="0"/>
              </a:rPr>
              <a:t>, search </a:t>
            </a:r>
            <a:r>
              <a:rPr lang="en-US" dirty="0" smtClean="0">
                <a:latin typeface="Calibri" charset="0"/>
                <a:ea typeface="MS PGothic" charset="0"/>
              </a:rPr>
              <a:t>and </a:t>
            </a:r>
            <a:r>
              <a:rPr lang="en-US" dirty="0">
                <a:latin typeface="Calibri" charset="0"/>
                <a:ea typeface="MS PGothic" charset="0"/>
              </a:rPr>
              <a:t>rescue teams) had a prevalence rate of </a:t>
            </a:r>
            <a:r>
              <a:rPr lang="en-US" dirty="0" smtClean="0">
                <a:latin typeface="Calibri" charset="0"/>
                <a:ea typeface="MS PGothic" charset="0"/>
              </a:rPr>
              <a:t>10</a:t>
            </a:r>
            <a:r>
              <a:rPr lang="en-US" dirty="0">
                <a:latin typeface="Calibri" charset="0"/>
                <a:ea typeface="MS PGothic" charset="0"/>
              </a:rPr>
              <a:t> </a:t>
            </a:r>
            <a:r>
              <a:rPr lang="en-US" dirty="0" smtClean="0">
                <a:latin typeface="Calibri" charset="0"/>
                <a:ea typeface="MS PGothic" charset="0"/>
              </a:rPr>
              <a:t>percent </a:t>
            </a:r>
            <a:r>
              <a:rPr lang="en-US" dirty="0">
                <a:latin typeface="Calibri" charset="0"/>
                <a:ea typeface="MS PGothic" charset="0"/>
              </a:rPr>
              <a:t>compared with </a:t>
            </a:r>
            <a:r>
              <a:rPr lang="en-US" dirty="0" smtClean="0">
                <a:latin typeface="Calibri" charset="0"/>
                <a:ea typeface="MS PGothic" charset="0"/>
              </a:rPr>
              <a:t>4.4percent </a:t>
            </a:r>
            <a:r>
              <a:rPr lang="en-US" dirty="0">
                <a:latin typeface="Calibri" charset="0"/>
                <a:ea typeface="MS PGothic" charset="0"/>
              </a:rPr>
              <a:t>within the general population in developed </a:t>
            </a:r>
            <a:r>
              <a:rPr lang="en-US" dirty="0" smtClean="0">
                <a:latin typeface="Calibri" charset="0"/>
                <a:ea typeface="MS PGothic" charset="0"/>
              </a:rPr>
              <a:t>countries.</a:t>
            </a:r>
            <a:endParaRPr lang="en-US" dirty="0">
              <a:latin typeface="Calibri" charset="0"/>
              <a:ea typeface="MS PGothic" charset="0"/>
            </a:endParaRPr>
          </a:p>
          <a:p>
            <a:pPr>
              <a:lnSpc>
                <a:spcPct val="100000"/>
              </a:lnSpc>
              <a:spcBef>
                <a:spcPts val="0"/>
              </a:spcBef>
            </a:pPr>
            <a:endParaRPr lang="en-US" dirty="0" smtClean="0">
              <a:latin typeface="Calibri" charset="0"/>
              <a:ea typeface="MS PGothic" charset="0"/>
            </a:endParaRPr>
          </a:p>
          <a:p>
            <a:pPr>
              <a:lnSpc>
                <a:spcPct val="100000"/>
              </a:lnSpc>
              <a:spcBef>
                <a:spcPts val="0"/>
              </a:spcBef>
            </a:pPr>
            <a:r>
              <a:rPr lang="en-US" dirty="0" smtClean="0">
                <a:latin typeface="Calibri" charset="0"/>
                <a:ea typeface="MS PGothic" charset="0"/>
              </a:rPr>
              <a:t>Prevalence </a:t>
            </a:r>
            <a:r>
              <a:rPr lang="en-US" dirty="0">
                <a:latin typeface="Calibri" charset="0"/>
                <a:ea typeface="MS PGothic" charset="0"/>
              </a:rPr>
              <a:t>studies show rates of symptoms among first responders </a:t>
            </a:r>
            <a:r>
              <a:rPr lang="en-US" dirty="0" smtClean="0">
                <a:latin typeface="Calibri" charset="0"/>
                <a:ea typeface="MS PGothic" charset="0"/>
              </a:rPr>
              <a:t>are much </a:t>
            </a:r>
            <a:r>
              <a:rPr lang="en-US" dirty="0">
                <a:latin typeface="Calibri" charset="0"/>
                <a:ea typeface="MS PGothic" charset="0"/>
              </a:rPr>
              <a:t>higher than </a:t>
            </a:r>
            <a:r>
              <a:rPr lang="en-US" dirty="0" smtClean="0">
                <a:latin typeface="Calibri" charset="0"/>
                <a:ea typeface="MS PGothic" charset="0"/>
              </a:rPr>
              <a:t>10 percent.</a:t>
            </a:r>
            <a:endParaRPr lang="en-US" dirty="0">
              <a:latin typeface="Calibri" charset="0"/>
              <a:ea typeface="MS PGothic" charset="0"/>
            </a:endParaRPr>
          </a:p>
          <a:p>
            <a:pPr marL="0" indent="0" algn="r">
              <a:lnSpc>
                <a:spcPct val="100000"/>
              </a:lnSpc>
              <a:spcBef>
                <a:spcPts val="0"/>
              </a:spcBef>
              <a:buNone/>
            </a:pPr>
            <a:endParaRPr lang="en-US" i="1" dirty="0"/>
          </a:p>
        </p:txBody>
      </p:sp>
    </p:spTree>
    <p:extLst>
      <p:ext uri="{BB962C8B-B14F-4D97-AF65-F5344CB8AC3E}">
        <p14:creationId xmlns:p14="http://schemas.microsoft.com/office/powerpoint/2010/main" xmlns="" val="2761259624"/>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idx="4294967295"/>
          </p:nvPr>
        </p:nvSpPr>
        <p:spPr>
          <a:xfrm>
            <a:off x="701495" y="655890"/>
            <a:ext cx="10331449" cy="1143000"/>
          </a:xfrm>
        </p:spPr>
        <p:txBody>
          <a:bodyPr rtlCol="0">
            <a:normAutofit/>
          </a:bodyPr>
          <a:lstStyle/>
          <a:p>
            <a:pPr eaLnBrk="1" fontAlgn="auto" hangingPunct="1">
              <a:spcAft>
                <a:spcPts val="0"/>
              </a:spcAft>
              <a:defRPr/>
            </a:pPr>
            <a:r>
              <a:rPr lang="en-US" dirty="0">
                <a:ea typeface="+mj-ea"/>
                <a:cs typeface="+mj-cs"/>
              </a:rPr>
              <a:t>Secondary Traumatic </a:t>
            </a:r>
            <a:r>
              <a:rPr lang="en-US" dirty="0" smtClean="0">
                <a:ea typeface="+mj-ea"/>
                <a:cs typeface="+mj-cs"/>
              </a:rPr>
              <a:t>Stress (STS)</a:t>
            </a:r>
            <a:endParaRPr lang="en-US" dirty="0">
              <a:ea typeface="+mj-ea"/>
              <a:cs typeface="+mj-cs"/>
            </a:endParaRPr>
          </a:p>
        </p:txBody>
      </p:sp>
      <p:sp>
        <p:nvSpPr>
          <p:cNvPr id="5123" name="Rectangle 3"/>
          <p:cNvSpPr>
            <a:spLocks noGrp="1" noChangeArrowheads="1"/>
          </p:cNvSpPr>
          <p:nvPr>
            <p:ph type="body" idx="4294967295"/>
          </p:nvPr>
        </p:nvSpPr>
        <p:spPr>
          <a:xfrm>
            <a:off x="1031695" y="2149979"/>
            <a:ext cx="7715937" cy="4121150"/>
          </a:xfrm>
        </p:spPr>
        <p:txBody>
          <a:bodyPr rtlCol="0">
            <a:normAutofit/>
          </a:bodyPr>
          <a:lstStyle/>
          <a:p>
            <a:pPr marL="68580" indent="0" eaLnBrk="1" fontAlgn="auto" hangingPunct="1">
              <a:spcAft>
                <a:spcPts val="0"/>
              </a:spcAft>
              <a:buNone/>
              <a:defRPr/>
            </a:pPr>
            <a:endParaRPr lang="en-US" altLang="ja-JP" dirty="0" smtClean="0">
              <a:latin typeface="Arial" charset="0"/>
              <a:cs typeface="+mn-cs"/>
            </a:endParaRPr>
          </a:p>
          <a:p>
            <a:pPr marL="68580" indent="0" eaLnBrk="1" fontAlgn="auto" hangingPunct="1">
              <a:spcAft>
                <a:spcPts val="0"/>
              </a:spcAft>
              <a:buNone/>
              <a:defRPr/>
            </a:pPr>
            <a:r>
              <a:rPr lang="ja-JP" altLang="en-US" sz="3200" dirty="0" smtClean="0"/>
              <a:t>“</a:t>
            </a:r>
            <a:r>
              <a:rPr lang="en-US" altLang="ja-JP" sz="3200" dirty="0" smtClean="0"/>
              <a:t>…the natural consequent behaviors and emotions resulting from knowing about a traumatizing event experienced by another…the stress resulting from helping or wanting to help a traumatized or suffering person.</a:t>
            </a:r>
            <a:r>
              <a:rPr lang="ja-JP" altLang="en-US" sz="3200" dirty="0" smtClean="0"/>
              <a:t>”</a:t>
            </a:r>
            <a:endParaRPr lang="en-US" altLang="ja-JP" sz="3200" dirty="0"/>
          </a:p>
          <a:p>
            <a:pPr marL="68580" indent="0" eaLnBrk="1" fontAlgn="auto" hangingPunct="1">
              <a:spcAft>
                <a:spcPts val="0"/>
              </a:spcAft>
              <a:buNone/>
              <a:defRPr/>
            </a:pPr>
            <a:r>
              <a:rPr lang="en-US" dirty="0" smtClean="0"/>
              <a:t>						</a:t>
            </a:r>
            <a:r>
              <a:rPr lang="en-US" sz="1800" dirty="0" smtClean="0"/>
              <a:t>(</a:t>
            </a:r>
            <a:r>
              <a:rPr lang="en-US" sz="1800" dirty="0" err="1" smtClean="0"/>
              <a:t>Figley</a:t>
            </a:r>
            <a:r>
              <a:rPr lang="en-US" sz="1800" dirty="0" smtClean="0"/>
              <a:t>, 1995)</a:t>
            </a:r>
            <a:endParaRPr lang="en-US" sz="1800" dirty="0"/>
          </a:p>
        </p:txBody>
      </p:sp>
      <p:pic>
        <p:nvPicPr>
          <p:cNvPr id="5" name="Picture 4" descr="research.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506332" y="304800"/>
            <a:ext cx="2743200" cy="2743200"/>
          </a:xfrm>
          <a:prstGeom prst="rect">
            <a:avLst/>
          </a:prstGeom>
        </p:spPr>
      </p:pic>
    </p:spTree>
    <p:extLst>
      <p:ext uri="{BB962C8B-B14F-4D97-AF65-F5344CB8AC3E}">
        <p14:creationId xmlns:p14="http://schemas.microsoft.com/office/powerpoint/2010/main" xmlns="" val="3724649801"/>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charset="0"/>
              </a:rPr>
              <a:t>Compassion Fatigue</a:t>
            </a:r>
          </a:p>
        </p:txBody>
      </p:sp>
      <p:sp>
        <p:nvSpPr>
          <p:cNvPr id="3" name="Content Placeholder 2"/>
          <p:cNvSpPr>
            <a:spLocks noGrp="1"/>
          </p:cNvSpPr>
          <p:nvPr>
            <p:ph idx="1"/>
          </p:nvPr>
        </p:nvSpPr>
        <p:spPr>
          <a:xfrm>
            <a:off x="838200" y="3276600"/>
            <a:ext cx="10515600" cy="2900362"/>
          </a:xfrm>
        </p:spPr>
        <p:txBody>
          <a:bodyPr vert="horz" lIns="91440" tIns="45720" rIns="91440" bIns="45720" rtlCol="0" anchor="t">
            <a:normAutofit/>
          </a:bodyPr>
          <a:lstStyle/>
          <a:p>
            <a:pPr marL="0" indent="0" algn="ctr">
              <a:buNone/>
            </a:pPr>
            <a:r>
              <a:rPr lang="en-US" sz="3600" dirty="0"/>
              <a:t>“A combination of physical, emotional, and spiritual depletion associated with caring for patients in significant emotional pain and physical distress.”</a:t>
            </a:r>
          </a:p>
          <a:p>
            <a:pPr marL="0" indent="0">
              <a:buNone/>
            </a:pPr>
            <a:r>
              <a:rPr lang="en-US" dirty="0" smtClean="0"/>
              <a:t>							</a:t>
            </a:r>
            <a:r>
              <a:rPr lang="en-US" sz="1600" dirty="0" smtClean="0"/>
              <a:t>(</a:t>
            </a:r>
            <a:r>
              <a:rPr lang="en-US" sz="1600" dirty="0" err="1" smtClean="0"/>
              <a:t>Anewalt</a:t>
            </a:r>
            <a:r>
              <a:rPr lang="en-US" sz="1600" dirty="0"/>
              <a:t>, 2009; </a:t>
            </a:r>
            <a:r>
              <a:rPr lang="en-US" sz="1600" dirty="0" err="1"/>
              <a:t>Figley</a:t>
            </a:r>
            <a:r>
              <a:rPr lang="en-US" sz="1600" dirty="0"/>
              <a:t>, </a:t>
            </a:r>
            <a:r>
              <a:rPr lang="en-US" sz="1600" dirty="0" smtClean="0"/>
              <a:t>1995)</a:t>
            </a:r>
            <a:endParaRPr lang="en-US" sz="1600" dirty="0"/>
          </a:p>
          <a:p>
            <a:endParaRPr lang="en-US" dirty="0" smtClean="0">
              <a:solidFill>
                <a:srgbClr val="000000"/>
              </a:solidFill>
              <a:latin typeface="Arial" charset="0"/>
              <a:sym typeface="Wingdings" charset="0"/>
            </a:endParaRPr>
          </a:p>
          <a:p>
            <a:endParaRPr lang="en-US" dirty="0"/>
          </a:p>
        </p:txBody>
      </p:sp>
      <p:pic>
        <p:nvPicPr>
          <p:cNvPr id="4" name="Picture 3" descr="compassion fatigue medic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456342" y="591018"/>
            <a:ext cx="3420110" cy="2249020"/>
          </a:xfrm>
          <a:prstGeom prst="rect">
            <a:avLst/>
          </a:prstGeom>
        </p:spPr>
      </p:pic>
    </p:spTree>
    <p:extLst>
      <p:ext uri="{BB962C8B-B14F-4D97-AF65-F5344CB8AC3E}">
        <p14:creationId xmlns:p14="http://schemas.microsoft.com/office/powerpoint/2010/main" xmlns="" val="41018374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6100" y="187325"/>
            <a:ext cx="10515600" cy="1325563"/>
          </a:xfrm>
        </p:spPr>
        <p:txBody>
          <a:bodyPr/>
          <a:lstStyle/>
          <a:p>
            <a:r>
              <a:rPr lang="en-US" dirty="0" smtClean="0"/>
              <a:t>What About Burnout</a:t>
            </a:r>
            <a:r>
              <a:rPr lang="en-US" dirty="0"/>
              <a:t>?</a:t>
            </a:r>
          </a:p>
        </p:txBody>
      </p:sp>
      <p:pic>
        <p:nvPicPr>
          <p:cNvPr id="7" name="Picture Placeholder 6" descr="imgres.png"/>
          <p:cNvPicPr>
            <a:picLocks noGrp="1" noChangeAspect="1"/>
          </p:cNvPicPr>
          <p:nvPr>
            <p:ph idx="1"/>
          </p:nvPr>
        </p:nvPicPr>
        <p:blipFill rotWithShape="1">
          <a:blip r:embed="rId3">
            <a:extLst>
              <a:ext uri="{28A0092B-C50C-407E-A947-70E740481C1C}">
                <a14:useLocalDpi xmlns:a14="http://schemas.microsoft.com/office/drawing/2010/main" xmlns="" val="0"/>
              </a:ext>
            </a:extLst>
          </a:blip>
          <a:srcRect t="-1897" b="-1422"/>
          <a:stretch/>
        </p:blipFill>
        <p:spPr>
          <a:xfrm>
            <a:off x="3496560" y="1055802"/>
            <a:ext cx="5590880" cy="5802198"/>
          </a:xfrm>
        </p:spPr>
      </p:pic>
    </p:spTree>
    <p:extLst>
      <p:ext uri="{BB962C8B-B14F-4D97-AF65-F5344CB8AC3E}">
        <p14:creationId xmlns:p14="http://schemas.microsoft.com/office/powerpoint/2010/main" xmlns="" val="7383836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918633" y="311682"/>
            <a:ext cx="10363200" cy="922338"/>
          </a:xfrm>
        </p:spPr>
        <p:txBody>
          <a:bodyPr lIns="91440" tIns="45720" rIns="91440" bIns="45720" anchor="b">
            <a:normAutofit fontScale="90000"/>
          </a:bodyPr>
          <a:lstStyle/>
          <a:p>
            <a:pPr eaLnBrk="1" hangingPunct="1">
              <a:defRPr/>
            </a:pPr>
            <a:r>
              <a:rPr lang="en-US" dirty="0">
                <a:ea typeface="+mj-ea"/>
                <a:cs typeface="+mj-cs"/>
              </a:rPr>
              <a:t>Examples of </a:t>
            </a:r>
            <a:r>
              <a:rPr lang="en-US" dirty="0"/>
              <a:t>Vicarious Traumatization</a:t>
            </a:r>
            <a:r>
              <a:rPr lang="en-US" dirty="0">
                <a:ea typeface="+mj-ea"/>
                <a:cs typeface="+mj-cs"/>
              </a:rPr>
              <a:t>: Personal </a:t>
            </a:r>
          </a:p>
        </p:txBody>
      </p:sp>
      <p:sp>
        <p:nvSpPr>
          <p:cNvPr id="48131" name="Rectangle 3"/>
          <p:cNvSpPr>
            <a:spLocks noGrp="1" noChangeArrowheads="1"/>
          </p:cNvSpPr>
          <p:nvPr>
            <p:ph type="body" sz="half" idx="4294967295"/>
          </p:nvPr>
        </p:nvSpPr>
        <p:spPr>
          <a:xfrm>
            <a:off x="918633" y="1469621"/>
            <a:ext cx="2972242" cy="4454525"/>
          </a:xfrm>
        </p:spPr>
        <p:txBody>
          <a:bodyPr>
            <a:normAutofit fontScale="92500" lnSpcReduction="10000"/>
          </a:bodyPr>
          <a:lstStyle/>
          <a:p>
            <a:pPr eaLnBrk="1" hangingPunct="1">
              <a:defRPr/>
            </a:pPr>
            <a:r>
              <a:rPr lang="en-US" sz="2400" dirty="0">
                <a:ea typeface="+mn-ea"/>
                <a:cs typeface="+mn-cs"/>
              </a:rPr>
              <a:t>Physical</a:t>
            </a:r>
          </a:p>
          <a:p>
            <a:pPr eaLnBrk="1" hangingPunct="1">
              <a:defRPr/>
            </a:pPr>
            <a:endParaRPr lang="en-US" sz="2400" dirty="0">
              <a:ea typeface="+mn-ea"/>
              <a:cs typeface="+mn-cs"/>
            </a:endParaRPr>
          </a:p>
          <a:p>
            <a:pPr eaLnBrk="1" hangingPunct="1">
              <a:defRPr/>
            </a:pPr>
            <a:r>
              <a:rPr lang="en-US" sz="2400" dirty="0"/>
              <a:t>Emotional</a:t>
            </a:r>
            <a:endParaRPr lang="en-US" sz="2400" dirty="0">
              <a:ea typeface="+mn-ea"/>
              <a:cs typeface="+mn-cs"/>
            </a:endParaRPr>
          </a:p>
          <a:p>
            <a:pPr eaLnBrk="1" hangingPunct="1">
              <a:defRPr/>
            </a:pPr>
            <a:endParaRPr lang="en-US" sz="2400" dirty="0">
              <a:ea typeface="+mn-ea"/>
              <a:cs typeface="+mn-cs"/>
            </a:endParaRPr>
          </a:p>
          <a:p>
            <a:pPr eaLnBrk="1" hangingPunct="1">
              <a:defRPr/>
            </a:pPr>
            <a:r>
              <a:rPr lang="en-US" sz="2400" dirty="0">
                <a:ea typeface="+mn-ea"/>
                <a:cs typeface="+mn-cs"/>
              </a:rPr>
              <a:t>Behavioral</a:t>
            </a:r>
          </a:p>
          <a:p>
            <a:pPr eaLnBrk="1" hangingPunct="1">
              <a:defRPr/>
            </a:pPr>
            <a:endParaRPr lang="en-US" sz="2400" dirty="0">
              <a:ea typeface="+mn-ea"/>
              <a:cs typeface="+mn-cs"/>
            </a:endParaRPr>
          </a:p>
          <a:p>
            <a:pPr eaLnBrk="1" hangingPunct="1">
              <a:defRPr/>
            </a:pPr>
            <a:r>
              <a:rPr lang="en-US" sz="2400" dirty="0">
                <a:ea typeface="+mn-ea"/>
                <a:cs typeface="+mn-cs"/>
              </a:rPr>
              <a:t>Spiritual</a:t>
            </a:r>
          </a:p>
          <a:p>
            <a:pPr eaLnBrk="1" hangingPunct="1">
              <a:defRPr/>
            </a:pPr>
            <a:endParaRPr lang="en-US" sz="2400" dirty="0">
              <a:ea typeface="+mn-ea"/>
              <a:cs typeface="+mn-cs"/>
            </a:endParaRPr>
          </a:p>
          <a:p>
            <a:pPr eaLnBrk="1" hangingPunct="1">
              <a:defRPr/>
            </a:pPr>
            <a:r>
              <a:rPr lang="en-US" sz="2400" dirty="0">
                <a:ea typeface="+mn-ea"/>
                <a:cs typeface="+mn-cs"/>
              </a:rPr>
              <a:t>Cognitive</a:t>
            </a:r>
          </a:p>
          <a:p>
            <a:pPr eaLnBrk="1" hangingPunct="1">
              <a:buFont typeface="Wingdings" charset="0"/>
              <a:buNone/>
              <a:defRPr/>
            </a:pPr>
            <a:endParaRPr lang="en-US" sz="2400" dirty="0">
              <a:ea typeface="+mn-ea"/>
              <a:cs typeface="+mn-cs"/>
            </a:endParaRPr>
          </a:p>
          <a:p>
            <a:pPr eaLnBrk="1" hangingPunct="1">
              <a:defRPr/>
            </a:pPr>
            <a:r>
              <a:rPr lang="en-US" sz="2400" dirty="0">
                <a:ea typeface="+mn-ea"/>
                <a:cs typeface="+mn-cs"/>
              </a:rPr>
              <a:t>Relational</a:t>
            </a:r>
          </a:p>
        </p:txBody>
      </p:sp>
      <p:sp>
        <p:nvSpPr>
          <p:cNvPr id="37891" name="Rectangle 4"/>
          <p:cNvSpPr>
            <a:spLocks noGrp="1" noChangeArrowheads="1"/>
          </p:cNvSpPr>
          <p:nvPr>
            <p:ph type="body" sz="half" idx="4294967295"/>
          </p:nvPr>
        </p:nvSpPr>
        <p:spPr>
          <a:xfrm>
            <a:off x="2911621" y="1274358"/>
            <a:ext cx="8930973" cy="5583642"/>
          </a:xfrm>
        </p:spPr>
        <p:txBody>
          <a:bodyPr>
            <a:normAutofit fontScale="85000" lnSpcReduction="20000"/>
          </a:bodyPr>
          <a:lstStyle/>
          <a:p>
            <a:pPr eaLnBrk="1" hangingPunct="1">
              <a:lnSpc>
                <a:spcPct val="70000"/>
              </a:lnSpc>
            </a:pPr>
            <a:endParaRPr lang="en-US" sz="1900" dirty="0" smtClean="0">
              <a:latin typeface="Arial" charset="0"/>
              <a:ea typeface="MS PGothic" charset="0"/>
            </a:endParaRPr>
          </a:p>
          <a:p>
            <a:pPr eaLnBrk="1" hangingPunct="1">
              <a:lnSpc>
                <a:spcPct val="70000"/>
              </a:lnSpc>
              <a:spcBef>
                <a:spcPts val="1400"/>
              </a:spcBef>
            </a:pPr>
            <a:r>
              <a:rPr lang="en-US" sz="1900" dirty="0" smtClean="0">
                <a:latin typeface="Arial" charset="0"/>
                <a:ea typeface="MS PGothic" charset="0"/>
              </a:rPr>
              <a:t>Rapid </a:t>
            </a:r>
            <a:r>
              <a:rPr lang="en-US" sz="1900" dirty="0">
                <a:latin typeface="Arial" charset="0"/>
                <a:ea typeface="MS PGothic" charset="0"/>
              </a:rPr>
              <a:t>pulse/breathing, headaches, impaired immune system, fatigue, </a:t>
            </a:r>
            <a:r>
              <a:rPr lang="en-US" sz="1900" dirty="0" smtClean="0">
                <a:latin typeface="Arial" charset="0"/>
                <a:ea typeface="MS PGothic" charset="0"/>
              </a:rPr>
              <a:t>aches</a:t>
            </a:r>
          </a:p>
          <a:p>
            <a:pPr>
              <a:lnSpc>
                <a:spcPct val="110000"/>
              </a:lnSpc>
              <a:spcBef>
                <a:spcPts val="4200"/>
              </a:spcBef>
            </a:pPr>
            <a:r>
              <a:rPr lang="en-US" sz="1900" dirty="0" smtClean="0">
                <a:latin typeface="Arial" charset="0"/>
                <a:ea typeface="MS PGothic" charset="0"/>
              </a:rPr>
              <a:t>Feelings </a:t>
            </a:r>
            <a:r>
              <a:rPr lang="en-US" sz="1900" dirty="0">
                <a:latin typeface="Arial" charset="0"/>
                <a:ea typeface="MS PGothic" charset="0"/>
              </a:rPr>
              <a:t>of powerlessness, numbness, anxiety, guilt, fear, anger, depletion, hypersensitivity, sadness, helplessness</a:t>
            </a:r>
            <a:r>
              <a:rPr lang="en-US" sz="1900" dirty="0">
                <a:latin typeface="Arial" charset="0"/>
                <a:ea typeface="Arial" charset="0"/>
                <a:cs typeface="Arial" charset="0"/>
              </a:rPr>
              <a:t>, </a:t>
            </a:r>
            <a:r>
              <a:rPr lang="en-US" sz="1900" dirty="0" smtClean="0">
                <a:latin typeface="Arial" charset="0"/>
                <a:ea typeface="Arial" charset="0"/>
                <a:cs typeface="Arial" charset="0"/>
              </a:rPr>
              <a:t>severe </a:t>
            </a:r>
            <a:r>
              <a:rPr lang="en-US" sz="1900" dirty="0">
                <a:latin typeface="Arial" charset="0"/>
                <a:ea typeface="Arial" charset="0"/>
                <a:cs typeface="Arial" charset="0"/>
              </a:rPr>
              <a:t>emotional distress or physical reactions to reminders</a:t>
            </a:r>
          </a:p>
          <a:p>
            <a:pPr eaLnBrk="1" hangingPunct="1">
              <a:lnSpc>
                <a:spcPct val="70000"/>
              </a:lnSpc>
              <a:buFont typeface="Wingdings" charset="0"/>
              <a:buNone/>
            </a:pPr>
            <a:endParaRPr lang="en-US" sz="1900" dirty="0">
              <a:latin typeface="Arial" charset="0"/>
              <a:ea typeface="Arial" charset="0"/>
              <a:cs typeface="Arial" charset="0"/>
            </a:endParaRPr>
          </a:p>
          <a:p>
            <a:pPr eaLnBrk="1" hangingPunct="1">
              <a:lnSpc>
                <a:spcPct val="110000"/>
              </a:lnSpc>
            </a:pPr>
            <a:r>
              <a:rPr lang="en-US" sz="1900" dirty="0">
                <a:latin typeface="Arial" charset="0"/>
                <a:ea typeface="MS PGothic" charset="0"/>
              </a:rPr>
              <a:t>Irritability, sleep </a:t>
            </a:r>
            <a:r>
              <a:rPr lang="en-US" sz="1900" dirty="0" smtClean="0">
                <a:latin typeface="Arial" charset="0"/>
                <a:ea typeface="MS PGothic" charset="0"/>
              </a:rPr>
              <a:t>and </a:t>
            </a:r>
            <a:r>
              <a:rPr lang="en-US" sz="1900" dirty="0">
                <a:latin typeface="Arial" charset="0"/>
                <a:ea typeface="MS PGothic" charset="0"/>
              </a:rPr>
              <a:t>appetite changes, isolate from friends </a:t>
            </a:r>
            <a:r>
              <a:rPr lang="en-US" sz="1900" dirty="0" smtClean="0">
                <a:latin typeface="Arial" charset="0"/>
                <a:ea typeface="MS PGothic" charset="0"/>
              </a:rPr>
              <a:t>and </a:t>
            </a:r>
            <a:r>
              <a:rPr lang="en-US" sz="1900" dirty="0">
                <a:latin typeface="Arial" charset="0"/>
                <a:ea typeface="MS PGothic" charset="0"/>
              </a:rPr>
              <a:t>family, self destructive behavior, impatience, nightmares, hypervigilance, moody, easily startled or frightened</a:t>
            </a:r>
          </a:p>
          <a:p>
            <a:pPr marL="0" indent="0" eaLnBrk="1" hangingPunct="1">
              <a:lnSpc>
                <a:spcPct val="70000"/>
              </a:lnSpc>
              <a:buNone/>
            </a:pPr>
            <a:endParaRPr lang="en-US" sz="1900" dirty="0">
              <a:latin typeface="Arial" charset="0"/>
              <a:ea typeface="MS PGothic" charset="0"/>
            </a:endParaRPr>
          </a:p>
          <a:p>
            <a:pPr eaLnBrk="1" hangingPunct="1">
              <a:lnSpc>
                <a:spcPct val="120000"/>
              </a:lnSpc>
              <a:spcBef>
                <a:spcPts val="600"/>
              </a:spcBef>
            </a:pPr>
            <a:r>
              <a:rPr lang="en-US" sz="1900" dirty="0">
                <a:latin typeface="Arial" charset="0"/>
                <a:ea typeface="MS PGothic" charset="0"/>
              </a:rPr>
              <a:t>Loss of purpose, loss of meaning, questioning goodness </a:t>
            </a:r>
            <a:r>
              <a:rPr lang="en-US" sz="1900" dirty="0" smtClean="0">
                <a:latin typeface="Arial" charset="0"/>
                <a:ea typeface="MS PGothic" charset="0"/>
              </a:rPr>
              <a:t>versus </a:t>
            </a:r>
            <a:r>
              <a:rPr lang="en-US" sz="1900" dirty="0">
                <a:latin typeface="Arial" charset="0"/>
                <a:ea typeface="MS PGothic" charset="0"/>
              </a:rPr>
              <a:t>evil, disillusionment, questioning prior religious beliefs, pervasive hopelessness</a:t>
            </a:r>
          </a:p>
          <a:p>
            <a:pPr eaLnBrk="1" hangingPunct="1">
              <a:lnSpc>
                <a:spcPct val="70000"/>
              </a:lnSpc>
            </a:pPr>
            <a:endParaRPr lang="en-US" sz="1900" dirty="0">
              <a:latin typeface="Arial" charset="0"/>
              <a:ea typeface="MS PGothic" charset="0"/>
            </a:endParaRPr>
          </a:p>
          <a:p>
            <a:pPr eaLnBrk="1" hangingPunct="1">
              <a:lnSpc>
                <a:spcPct val="120000"/>
              </a:lnSpc>
              <a:spcBef>
                <a:spcPts val="400"/>
              </a:spcBef>
            </a:pPr>
            <a:r>
              <a:rPr lang="en-US" sz="1900" dirty="0">
                <a:latin typeface="Arial" charset="0"/>
                <a:ea typeface="MS PGothic" charset="0"/>
              </a:rPr>
              <a:t>Diminished concentration, cynicism, pessimism, preoccupation with clients, traumatic imagery, inattention, self doubt, racing thoughts, recurrent </a:t>
            </a:r>
            <a:r>
              <a:rPr lang="en-US" sz="1900" dirty="0" smtClean="0">
                <a:latin typeface="Arial" charset="0"/>
                <a:ea typeface="MS PGothic" charset="0"/>
              </a:rPr>
              <a:t>and </a:t>
            </a:r>
            <a:r>
              <a:rPr lang="en-US" sz="1900" dirty="0">
                <a:latin typeface="Arial" charset="0"/>
                <a:ea typeface="MS PGothic" charset="0"/>
              </a:rPr>
              <a:t>unwanted distressing thoughts</a:t>
            </a:r>
          </a:p>
          <a:p>
            <a:pPr eaLnBrk="1" hangingPunct="1">
              <a:lnSpc>
                <a:spcPct val="70000"/>
              </a:lnSpc>
              <a:buFont typeface="Wingdings" charset="0"/>
              <a:buNone/>
            </a:pPr>
            <a:endParaRPr lang="en-US" sz="1900" dirty="0">
              <a:latin typeface="Arial" charset="0"/>
              <a:ea typeface="MS PGothic" charset="0"/>
            </a:endParaRPr>
          </a:p>
          <a:p>
            <a:pPr eaLnBrk="1" hangingPunct="1">
              <a:lnSpc>
                <a:spcPct val="110000"/>
              </a:lnSpc>
              <a:spcBef>
                <a:spcPts val="600"/>
              </a:spcBef>
            </a:pPr>
            <a:r>
              <a:rPr lang="en-US" sz="1900" dirty="0">
                <a:latin typeface="Arial" charset="0"/>
                <a:ea typeface="MS PGothic" charset="0"/>
              </a:rPr>
              <a:t>Withdrawn, decreased interest in intimacy or sex, isolation from friends or family, minimization of others’ concerns, projection of anger or blame, intolerance</a:t>
            </a:r>
            <a:r>
              <a:rPr lang="en-US" altLang="ja-JP" sz="1900" dirty="0">
                <a:latin typeface="Arial" charset="0"/>
                <a:ea typeface="MS PGothic" charset="0"/>
              </a:rPr>
              <a:t>, mistrust</a:t>
            </a:r>
          </a:p>
          <a:p>
            <a:pPr marL="0" indent="0" algn="r" eaLnBrk="1" hangingPunct="1">
              <a:lnSpc>
                <a:spcPct val="110000"/>
              </a:lnSpc>
              <a:buNone/>
            </a:pPr>
            <a:endParaRPr lang="en-US" sz="1800" dirty="0" smtClean="0">
              <a:ea typeface="MS PGothic" charset="0"/>
            </a:endParaRPr>
          </a:p>
          <a:p>
            <a:pPr marL="0" indent="0" algn="r" eaLnBrk="1" hangingPunct="1">
              <a:lnSpc>
                <a:spcPct val="110000"/>
              </a:lnSpc>
              <a:buNone/>
            </a:pPr>
            <a:r>
              <a:rPr lang="en-US" sz="1800" dirty="0" smtClean="0">
                <a:ea typeface="MS PGothic" charset="0"/>
              </a:rPr>
              <a:t>(Adapted </a:t>
            </a:r>
            <a:r>
              <a:rPr lang="en-US" sz="1800" dirty="0">
                <a:ea typeface="MS PGothic" charset="0"/>
              </a:rPr>
              <a:t>from J. </a:t>
            </a:r>
            <a:r>
              <a:rPr lang="en-US" sz="1800" dirty="0" err="1">
                <a:ea typeface="MS PGothic" charset="0"/>
              </a:rPr>
              <a:t>Yassen</a:t>
            </a:r>
            <a:r>
              <a:rPr lang="en-US" sz="1800" dirty="0">
                <a:ea typeface="MS PGothic" charset="0"/>
              </a:rPr>
              <a:t> in </a:t>
            </a:r>
            <a:r>
              <a:rPr lang="en-US" sz="1800" dirty="0" err="1">
                <a:ea typeface="MS PGothic" charset="0"/>
              </a:rPr>
              <a:t>Figley</a:t>
            </a:r>
            <a:r>
              <a:rPr lang="en-US" sz="1800" dirty="0">
                <a:ea typeface="MS PGothic" charset="0"/>
              </a:rPr>
              <a:t>, </a:t>
            </a:r>
            <a:r>
              <a:rPr lang="en-US" sz="1800" dirty="0" smtClean="0">
                <a:ea typeface="MS PGothic" charset="0"/>
              </a:rPr>
              <a:t>1995)</a:t>
            </a:r>
            <a:endParaRPr lang="en-US" sz="2100" dirty="0">
              <a:ea typeface="MS PGothic" charset="0"/>
            </a:endParaRPr>
          </a:p>
          <a:p>
            <a:pPr eaLnBrk="1" hangingPunct="1">
              <a:lnSpc>
                <a:spcPct val="110000"/>
              </a:lnSpc>
            </a:pPr>
            <a:endParaRPr lang="en-US" sz="1900" dirty="0">
              <a:latin typeface="Arial" charset="0"/>
              <a:ea typeface="MS PGothic" charset="0"/>
            </a:endParaRPr>
          </a:p>
        </p:txBody>
      </p:sp>
    </p:spTree>
    <p:extLst>
      <p:ext uri="{BB962C8B-B14F-4D97-AF65-F5344CB8AC3E}">
        <p14:creationId xmlns:p14="http://schemas.microsoft.com/office/powerpoint/2010/main" xmlns="" val="113328911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878416" y="304026"/>
            <a:ext cx="10585037" cy="1066800"/>
          </a:xfrm>
        </p:spPr>
        <p:txBody>
          <a:bodyPr lIns="91440" tIns="45720" rIns="91440" bIns="45720" anchor="b">
            <a:normAutofit fontScale="90000"/>
          </a:bodyPr>
          <a:lstStyle/>
          <a:p>
            <a:pPr eaLnBrk="1" hangingPunct="1">
              <a:defRPr/>
            </a:pPr>
            <a:r>
              <a:rPr lang="en-US" dirty="0">
                <a:ea typeface="+mj-ea"/>
                <a:cs typeface="+mj-cs"/>
              </a:rPr>
              <a:t>Examples of Vicarious Traumatization: Professional</a:t>
            </a:r>
          </a:p>
        </p:txBody>
      </p:sp>
      <p:sp>
        <p:nvSpPr>
          <p:cNvPr id="49155" name="Rectangle 3"/>
          <p:cNvSpPr>
            <a:spLocks noGrp="1" noChangeArrowheads="1"/>
          </p:cNvSpPr>
          <p:nvPr>
            <p:ph type="body" sz="half" idx="4294967295"/>
          </p:nvPr>
        </p:nvSpPr>
        <p:spPr>
          <a:xfrm>
            <a:off x="950384" y="1749425"/>
            <a:ext cx="4781549" cy="4495800"/>
          </a:xfrm>
        </p:spPr>
        <p:txBody>
          <a:bodyPr>
            <a:normAutofit lnSpcReduction="10000"/>
          </a:bodyPr>
          <a:lstStyle/>
          <a:p>
            <a:pPr eaLnBrk="1" hangingPunct="1">
              <a:defRPr/>
            </a:pPr>
            <a:r>
              <a:rPr lang="en-US" sz="2400" dirty="0">
                <a:ea typeface="+mn-ea"/>
                <a:cs typeface="+mn-cs"/>
              </a:rPr>
              <a:t>Performance</a:t>
            </a:r>
          </a:p>
          <a:p>
            <a:pPr eaLnBrk="1" hangingPunct="1">
              <a:buFont typeface="Wingdings" charset="0"/>
              <a:buNone/>
              <a:defRPr/>
            </a:pPr>
            <a:endParaRPr lang="en-US" sz="2400" dirty="0">
              <a:ea typeface="+mn-ea"/>
              <a:cs typeface="+mn-cs"/>
            </a:endParaRPr>
          </a:p>
          <a:p>
            <a:pPr eaLnBrk="1" hangingPunct="1">
              <a:buFont typeface="Wingdings" charset="0"/>
              <a:buNone/>
              <a:defRPr/>
            </a:pPr>
            <a:endParaRPr lang="en-US" sz="2400" dirty="0">
              <a:ea typeface="+mn-ea"/>
              <a:cs typeface="+mn-cs"/>
            </a:endParaRPr>
          </a:p>
          <a:p>
            <a:pPr eaLnBrk="1" hangingPunct="1">
              <a:defRPr/>
            </a:pPr>
            <a:r>
              <a:rPr lang="en-US" sz="2400" dirty="0">
                <a:ea typeface="+mn-ea"/>
                <a:cs typeface="+mn-cs"/>
              </a:rPr>
              <a:t>Morale</a:t>
            </a:r>
          </a:p>
          <a:p>
            <a:pPr eaLnBrk="1" hangingPunct="1">
              <a:buFont typeface="Wingdings" charset="0"/>
              <a:buNone/>
              <a:defRPr/>
            </a:pPr>
            <a:endParaRPr lang="en-US" sz="2400" dirty="0">
              <a:ea typeface="+mn-ea"/>
              <a:cs typeface="+mn-cs"/>
            </a:endParaRPr>
          </a:p>
          <a:p>
            <a:pPr eaLnBrk="1" hangingPunct="1">
              <a:buFont typeface="Wingdings" charset="0"/>
              <a:buNone/>
              <a:defRPr/>
            </a:pPr>
            <a:endParaRPr lang="en-US" sz="2400" dirty="0">
              <a:ea typeface="+mn-ea"/>
              <a:cs typeface="+mn-cs"/>
            </a:endParaRPr>
          </a:p>
          <a:p>
            <a:pPr eaLnBrk="1" hangingPunct="1">
              <a:defRPr/>
            </a:pPr>
            <a:r>
              <a:rPr lang="en-US" sz="2400" dirty="0"/>
              <a:t>Relational</a:t>
            </a:r>
            <a:endParaRPr lang="en-US" sz="2400" dirty="0">
              <a:ea typeface="+mn-ea"/>
              <a:cs typeface="+mn-cs"/>
            </a:endParaRPr>
          </a:p>
          <a:p>
            <a:pPr eaLnBrk="1" hangingPunct="1">
              <a:buFont typeface="Wingdings" charset="0"/>
              <a:buNone/>
              <a:defRPr/>
            </a:pPr>
            <a:endParaRPr lang="en-US" sz="2400" dirty="0">
              <a:ea typeface="+mn-ea"/>
              <a:cs typeface="+mn-cs"/>
            </a:endParaRPr>
          </a:p>
          <a:p>
            <a:pPr eaLnBrk="1" hangingPunct="1">
              <a:buFont typeface="Wingdings" charset="0"/>
              <a:buNone/>
              <a:defRPr/>
            </a:pPr>
            <a:endParaRPr lang="en-US" sz="2400" dirty="0">
              <a:ea typeface="+mn-ea"/>
              <a:cs typeface="+mn-cs"/>
            </a:endParaRPr>
          </a:p>
          <a:p>
            <a:pPr eaLnBrk="1" hangingPunct="1">
              <a:defRPr/>
            </a:pPr>
            <a:r>
              <a:rPr lang="en-US" sz="2400" dirty="0">
                <a:ea typeface="+mn-ea"/>
                <a:cs typeface="+mn-cs"/>
              </a:rPr>
              <a:t>Behavioral</a:t>
            </a:r>
          </a:p>
          <a:p>
            <a:pPr eaLnBrk="1" hangingPunct="1">
              <a:defRPr/>
            </a:pPr>
            <a:endParaRPr lang="en-US" sz="2400" dirty="0">
              <a:ea typeface="+mn-ea"/>
              <a:cs typeface="+mn-cs"/>
            </a:endParaRPr>
          </a:p>
        </p:txBody>
      </p:sp>
      <p:sp>
        <p:nvSpPr>
          <p:cNvPr id="49156" name="Rectangle 4"/>
          <p:cNvSpPr>
            <a:spLocks noGrp="1" noChangeArrowheads="1"/>
          </p:cNvSpPr>
          <p:nvPr>
            <p:ph type="body" sz="half" idx="4294967295"/>
          </p:nvPr>
        </p:nvSpPr>
        <p:spPr>
          <a:xfrm>
            <a:off x="3795079" y="1749424"/>
            <a:ext cx="7668374" cy="4874399"/>
          </a:xfrm>
        </p:spPr>
        <p:txBody>
          <a:bodyPr>
            <a:normAutofit fontScale="92500" lnSpcReduction="10000"/>
          </a:bodyPr>
          <a:lstStyle/>
          <a:p>
            <a:pPr eaLnBrk="1" hangingPunct="1">
              <a:defRPr/>
            </a:pPr>
            <a:r>
              <a:rPr lang="en-US" sz="2100" dirty="0">
                <a:ea typeface="+mn-ea"/>
                <a:cs typeface="+mn-cs"/>
              </a:rPr>
              <a:t>Decrease in quality/quantity of work, low motivation, task avoidance or obsession with detail, working too hard, setting perfectionist </a:t>
            </a:r>
            <a:r>
              <a:rPr lang="en-US" sz="2100" dirty="0" smtClean="0">
                <a:ea typeface="+mn-ea"/>
                <a:cs typeface="+mn-cs"/>
              </a:rPr>
              <a:t>standards, </a:t>
            </a:r>
            <a:r>
              <a:rPr lang="en-US" sz="2100" dirty="0">
                <a:ea typeface="+mn-ea"/>
                <a:cs typeface="+mn-cs"/>
              </a:rPr>
              <a:t>difficulty with inattention, forgetfulness</a:t>
            </a:r>
          </a:p>
          <a:p>
            <a:pPr eaLnBrk="1" hangingPunct="1">
              <a:buFont typeface="Wingdings" charset="0"/>
              <a:buNone/>
              <a:defRPr/>
            </a:pPr>
            <a:endParaRPr lang="en-US" sz="2100" dirty="0">
              <a:ea typeface="+mn-ea"/>
              <a:cs typeface="+mn-cs"/>
            </a:endParaRPr>
          </a:p>
          <a:p>
            <a:pPr eaLnBrk="1" hangingPunct="1">
              <a:spcBef>
                <a:spcPts val="1600"/>
              </a:spcBef>
              <a:defRPr/>
            </a:pPr>
            <a:r>
              <a:rPr lang="en-US" sz="2100" dirty="0">
                <a:ea typeface="+mn-ea"/>
                <a:cs typeface="+mn-cs"/>
              </a:rPr>
              <a:t>Decrease in confidence, decrease in interest, negative attitude, apathy, dissatisfaction, demoralization, feeling undervalued and unappreciated</a:t>
            </a:r>
            <a:r>
              <a:rPr lang="en-US" sz="2100" dirty="0"/>
              <a:t>, disconnected, reduced compassion</a:t>
            </a:r>
            <a:endParaRPr lang="en-US" sz="2100" dirty="0">
              <a:ea typeface="+mn-ea"/>
              <a:cs typeface="+mn-cs"/>
            </a:endParaRPr>
          </a:p>
          <a:p>
            <a:pPr eaLnBrk="1" hangingPunct="1">
              <a:defRPr/>
            </a:pPr>
            <a:endParaRPr lang="en-US" sz="2100" dirty="0">
              <a:ea typeface="+mn-ea"/>
              <a:cs typeface="+mn-cs"/>
            </a:endParaRPr>
          </a:p>
          <a:p>
            <a:pPr eaLnBrk="1" hangingPunct="1">
              <a:spcBef>
                <a:spcPts val="1500"/>
              </a:spcBef>
              <a:defRPr/>
            </a:pPr>
            <a:r>
              <a:rPr lang="en-US" sz="2100" dirty="0">
                <a:ea typeface="+mn-ea"/>
                <a:cs typeface="+mn-cs"/>
              </a:rPr>
              <a:t>Detached/withdrawn from co-workers, poor communication, conflict, impatience, intolerance</a:t>
            </a:r>
            <a:r>
              <a:rPr lang="en-US" sz="2100" dirty="0"/>
              <a:t> of others, sense of being the “only one who can do the job”</a:t>
            </a:r>
            <a:endParaRPr lang="en-US" sz="2100" dirty="0">
              <a:ea typeface="+mn-ea"/>
              <a:cs typeface="+mn-cs"/>
            </a:endParaRPr>
          </a:p>
          <a:p>
            <a:pPr eaLnBrk="1" hangingPunct="1">
              <a:buFont typeface="Wingdings" charset="0"/>
              <a:buNone/>
              <a:defRPr/>
            </a:pPr>
            <a:endParaRPr lang="en-US" sz="2100" dirty="0">
              <a:ea typeface="+mn-ea"/>
              <a:cs typeface="+mn-cs"/>
            </a:endParaRPr>
          </a:p>
          <a:p>
            <a:pPr eaLnBrk="1" hangingPunct="1">
              <a:spcBef>
                <a:spcPts val="1800"/>
              </a:spcBef>
              <a:defRPr/>
            </a:pPr>
            <a:r>
              <a:rPr lang="en-US" sz="2100" dirty="0"/>
              <a:t>Calling out, arriving </a:t>
            </a:r>
            <a:r>
              <a:rPr lang="en-US" sz="2100" dirty="0" smtClean="0"/>
              <a:t>late,</a:t>
            </a:r>
            <a:r>
              <a:rPr lang="en-US" sz="2100" dirty="0" smtClean="0">
                <a:ea typeface="+mn-ea"/>
                <a:cs typeface="+mn-cs"/>
              </a:rPr>
              <a:t> </a:t>
            </a:r>
            <a:r>
              <a:rPr lang="en-US" sz="2100" dirty="0">
                <a:ea typeface="+mn-ea"/>
                <a:cs typeface="+mn-cs"/>
              </a:rPr>
              <a:t>overwork, exhaustion, irresponsibility, poor follow-through</a:t>
            </a:r>
          </a:p>
          <a:p>
            <a:pPr marL="0" indent="0" algn="r" eaLnBrk="1" hangingPunct="1">
              <a:buNone/>
              <a:defRPr/>
            </a:pPr>
            <a:r>
              <a:rPr lang="en-US" sz="1800" dirty="0" smtClean="0"/>
              <a:t>(Adapted </a:t>
            </a:r>
            <a:r>
              <a:rPr lang="en-US" sz="1800" dirty="0"/>
              <a:t>from J. </a:t>
            </a:r>
            <a:r>
              <a:rPr lang="en-US" sz="1800" dirty="0" err="1"/>
              <a:t>Yassen</a:t>
            </a:r>
            <a:r>
              <a:rPr lang="en-US" sz="1800" dirty="0"/>
              <a:t> in </a:t>
            </a:r>
            <a:r>
              <a:rPr lang="en-US" sz="1800" dirty="0" err="1"/>
              <a:t>Figley</a:t>
            </a:r>
            <a:r>
              <a:rPr lang="en-US" sz="1800" dirty="0"/>
              <a:t>, </a:t>
            </a:r>
            <a:r>
              <a:rPr lang="en-US" sz="1800" dirty="0" smtClean="0"/>
              <a:t>1995)</a:t>
            </a:r>
            <a:endParaRPr lang="en-US" sz="1800" dirty="0">
              <a:ea typeface="+mn-ea"/>
              <a:cs typeface="+mn-cs"/>
            </a:endParaRPr>
          </a:p>
          <a:p>
            <a:pPr marL="0" indent="0" algn="r" eaLnBrk="1" hangingPunct="1">
              <a:buNone/>
              <a:defRPr/>
            </a:pPr>
            <a:endParaRPr lang="en-US" sz="1800" dirty="0">
              <a:ea typeface="+mn-ea"/>
              <a:cs typeface="+mn-cs"/>
            </a:endParaRPr>
          </a:p>
        </p:txBody>
      </p:sp>
    </p:spTree>
    <p:extLst>
      <p:ext uri="{BB962C8B-B14F-4D97-AF65-F5344CB8AC3E}">
        <p14:creationId xmlns:p14="http://schemas.microsoft.com/office/powerpoint/2010/main" xmlns="" val="33643778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217127" y="373856"/>
            <a:ext cx="5986346" cy="1325563"/>
          </a:xfrm>
        </p:spPr>
        <p:txBody>
          <a:bodyPr lIns="91440" tIns="45720" rIns="91440" bIns="45720" anchor="b"/>
          <a:lstStyle/>
          <a:p>
            <a:pPr algn="ctr" eaLnBrk="1" hangingPunct="1">
              <a:defRPr/>
            </a:pPr>
            <a:r>
              <a:rPr lang="en-US" dirty="0">
                <a:ea typeface="+mj-ea"/>
                <a:cs typeface="+mj-cs"/>
              </a:rPr>
              <a:t>Contemplating the </a:t>
            </a:r>
            <a:r>
              <a:rPr lang="en-US" dirty="0" smtClean="0">
                <a:ea typeface="+mj-ea"/>
                <a:cs typeface="+mj-cs"/>
              </a:rPr>
              <a:t>Effects</a:t>
            </a:r>
            <a:endParaRPr lang="en-US" dirty="0">
              <a:ea typeface="+mj-ea"/>
              <a:cs typeface="+mj-cs"/>
            </a:endParaRPr>
          </a:p>
        </p:txBody>
      </p:sp>
      <p:sp>
        <p:nvSpPr>
          <p:cNvPr id="54275" name="Rectangle 3"/>
          <p:cNvSpPr>
            <a:spLocks noGrp="1" noChangeArrowheads="1"/>
          </p:cNvSpPr>
          <p:nvPr>
            <p:ph sz="half" idx="1"/>
          </p:nvPr>
        </p:nvSpPr>
        <p:spPr>
          <a:xfrm>
            <a:off x="1574800" y="2371280"/>
            <a:ext cx="2729571" cy="3467100"/>
          </a:xfrm>
        </p:spPr>
        <p:txBody>
          <a:bodyPr>
            <a:normAutofit fontScale="92500"/>
          </a:bodyPr>
          <a:lstStyle/>
          <a:p>
            <a:pPr eaLnBrk="1" hangingPunct="1">
              <a:buFont typeface="Wingdings" charset="0"/>
              <a:buNone/>
              <a:defRPr/>
            </a:pPr>
            <a:r>
              <a:rPr lang="en-US" sz="3200" b="1" dirty="0">
                <a:ea typeface="+mn-ea"/>
                <a:cs typeface="+mn-cs"/>
              </a:rPr>
              <a:t>Personal </a:t>
            </a:r>
            <a:r>
              <a:rPr lang="en-US" sz="3200" b="1" dirty="0" smtClean="0">
                <a:ea typeface="+mn-ea"/>
                <a:cs typeface="+mn-cs"/>
              </a:rPr>
              <a:t>Effects</a:t>
            </a:r>
            <a:endParaRPr lang="en-US" sz="3200" b="1" dirty="0">
              <a:ea typeface="+mn-ea"/>
              <a:cs typeface="+mn-cs"/>
            </a:endParaRPr>
          </a:p>
          <a:p>
            <a:pPr eaLnBrk="1" hangingPunct="1">
              <a:defRPr/>
            </a:pPr>
            <a:r>
              <a:rPr lang="en-US" dirty="0"/>
              <a:t>Physical</a:t>
            </a:r>
          </a:p>
          <a:p>
            <a:pPr>
              <a:defRPr/>
            </a:pPr>
            <a:r>
              <a:rPr lang="en-US" dirty="0"/>
              <a:t>Behavioral</a:t>
            </a:r>
          </a:p>
          <a:p>
            <a:pPr eaLnBrk="1" hangingPunct="1">
              <a:defRPr/>
            </a:pPr>
            <a:r>
              <a:rPr lang="en-US" dirty="0"/>
              <a:t>Emotional</a:t>
            </a:r>
          </a:p>
          <a:p>
            <a:pPr eaLnBrk="1" hangingPunct="1">
              <a:defRPr/>
            </a:pPr>
            <a:r>
              <a:rPr lang="en-US" dirty="0"/>
              <a:t>Spiritual</a:t>
            </a:r>
          </a:p>
          <a:p>
            <a:pPr eaLnBrk="1" hangingPunct="1">
              <a:defRPr/>
            </a:pPr>
            <a:r>
              <a:rPr lang="en-US" dirty="0"/>
              <a:t>Cognitive</a:t>
            </a:r>
          </a:p>
          <a:p>
            <a:pPr eaLnBrk="1" hangingPunct="1">
              <a:defRPr/>
            </a:pPr>
            <a:r>
              <a:rPr lang="en-US" dirty="0"/>
              <a:t>Relational</a:t>
            </a:r>
          </a:p>
          <a:p>
            <a:pPr eaLnBrk="1" hangingPunct="1">
              <a:defRPr/>
            </a:pPr>
            <a:endParaRPr lang="en-US" sz="2400" dirty="0">
              <a:ea typeface="+mn-ea"/>
              <a:cs typeface="+mn-cs"/>
            </a:endParaRPr>
          </a:p>
        </p:txBody>
      </p:sp>
      <p:sp>
        <p:nvSpPr>
          <p:cNvPr id="54276" name="Rectangle 4"/>
          <p:cNvSpPr>
            <a:spLocks noGrp="1" noChangeArrowheads="1"/>
          </p:cNvSpPr>
          <p:nvPr>
            <p:ph sz="half" idx="2"/>
          </p:nvPr>
        </p:nvSpPr>
        <p:spPr>
          <a:xfrm>
            <a:off x="7840985" y="2400707"/>
            <a:ext cx="3510956" cy="4267200"/>
          </a:xfrm>
        </p:spPr>
        <p:txBody>
          <a:bodyPr>
            <a:normAutofit fontScale="92500"/>
          </a:bodyPr>
          <a:lstStyle/>
          <a:p>
            <a:pPr eaLnBrk="1" hangingPunct="1">
              <a:buFont typeface="Wingdings" charset="0"/>
              <a:buNone/>
              <a:defRPr/>
            </a:pPr>
            <a:r>
              <a:rPr lang="en-US" sz="3500" b="1" dirty="0">
                <a:ea typeface="+mn-ea"/>
                <a:cs typeface="+mn-cs"/>
              </a:rPr>
              <a:t>Professional Effects</a:t>
            </a:r>
          </a:p>
          <a:p>
            <a:pPr eaLnBrk="1" hangingPunct="1">
              <a:defRPr/>
            </a:pPr>
            <a:r>
              <a:rPr lang="en-US" dirty="0"/>
              <a:t>Performance</a:t>
            </a:r>
          </a:p>
          <a:p>
            <a:pPr eaLnBrk="1" hangingPunct="1">
              <a:defRPr/>
            </a:pPr>
            <a:r>
              <a:rPr lang="en-US" dirty="0"/>
              <a:t>Morale</a:t>
            </a:r>
          </a:p>
          <a:p>
            <a:pPr eaLnBrk="1" hangingPunct="1">
              <a:defRPr/>
            </a:pPr>
            <a:r>
              <a:rPr lang="en-US" dirty="0"/>
              <a:t>Relational</a:t>
            </a:r>
          </a:p>
          <a:p>
            <a:pPr eaLnBrk="1" hangingPunct="1">
              <a:defRPr/>
            </a:pPr>
            <a:r>
              <a:rPr lang="en-US" dirty="0"/>
              <a:t>Behavioral</a:t>
            </a:r>
          </a:p>
          <a:p>
            <a:pPr eaLnBrk="1" hangingPunct="1">
              <a:defRPr/>
            </a:pPr>
            <a:endParaRPr lang="en-US" sz="2400" dirty="0"/>
          </a:p>
        </p:txBody>
      </p:sp>
      <p:pic>
        <p:nvPicPr>
          <p:cNvPr id="3" name="Picture 2"/>
          <p:cNvPicPr>
            <a:picLocks noChangeAspect="1"/>
          </p:cNvPicPr>
          <p:nvPr/>
        </p:nvPicPr>
        <p:blipFill>
          <a:blip r:embed="rId3"/>
          <a:stretch>
            <a:fillRect/>
          </a:stretch>
        </p:blipFill>
        <p:spPr>
          <a:xfrm>
            <a:off x="5105400" y="2043558"/>
            <a:ext cx="2209800" cy="3810000"/>
          </a:xfrm>
          <a:prstGeom prst="rect">
            <a:avLst/>
          </a:prstGeom>
        </p:spPr>
      </p:pic>
    </p:spTree>
    <p:extLst>
      <p:ext uri="{BB962C8B-B14F-4D97-AF65-F5344CB8AC3E}">
        <p14:creationId xmlns:p14="http://schemas.microsoft.com/office/powerpoint/2010/main" xmlns="" val="129538831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34276" y="365125"/>
            <a:ext cx="6619523" cy="1325563"/>
          </a:xfrm>
        </p:spPr>
        <p:txBody>
          <a:bodyPr/>
          <a:lstStyle/>
          <a:p>
            <a:r>
              <a:rPr lang="en-US" dirty="0" smtClean="0"/>
              <a:t>   Risk </a:t>
            </a:r>
            <a:r>
              <a:rPr lang="en-US" dirty="0"/>
              <a:t>Factors</a:t>
            </a:r>
          </a:p>
        </p:txBody>
      </p:sp>
      <p:sp>
        <p:nvSpPr>
          <p:cNvPr id="5" name="Content Placeholder 4"/>
          <p:cNvSpPr>
            <a:spLocks noGrp="1"/>
          </p:cNvSpPr>
          <p:nvPr>
            <p:ph idx="1"/>
          </p:nvPr>
        </p:nvSpPr>
        <p:spPr>
          <a:xfrm>
            <a:off x="1" y="2247161"/>
            <a:ext cx="6050844" cy="4139341"/>
          </a:xfrm>
        </p:spPr>
        <p:txBody>
          <a:bodyPr>
            <a:normAutofit fontScale="70000" lnSpcReduction="20000"/>
          </a:bodyPr>
          <a:lstStyle/>
          <a:p>
            <a:pPr marL="349250" lvl="1" indent="0">
              <a:spcBef>
                <a:spcPts val="600"/>
              </a:spcBef>
              <a:spcAft>
                <a:spcPts val="600"/>
              </a:spcAft>
              <a:buNone/>
            </a:pPr>
            <a:r>
              <a:rPr lang="en-US" sz="4000" b="1" dirty="0"/>
              <a:t> </a:t>
            </a:r>
            <a:r>
              <a:rPr lang="en-US" sz="4000" b="1" dirty="0" smtClean="0"/>
              <a:t>  Personal</a:t>
            </a:r>
            <a:endParaRPr lang="en-US" sz="4000" b="1" dirty="0"/>
          </a:p>
          <a:p>
            <a:pPr lvl="2">
              <a:lnSpc>
                <a:spcPct val="120000"/>
              </a:lnSpc>
              <a:spcBef>
                <a:spcPts val="0"/>
              </a:spcBef>
              <a:spcAft>
                <a:spcPts val="300"/>
              </a:spcAft>
              <a:buFont typeface="Arial"/>
              <a:buChar char="•"/>
            </a:pPr>
            <a:r>
              <a:rPr lang="en-US" sz="3700" dirty="0"/>
              <a:t>Trauma history</a:t>
            </a:r>
          </a:p>
          <a:p>
            <a:pPr lvl="2">
              <a:lnSpc>
                <a:spcPct val="120000"/>
              </a:lnSpc>
              <a:spcBef>
                <a:spcPts val="0"/>
              </a:spcBef>
              <a:spcAft>
                <a:spcPts val="300"/>
              </a:spcAft>
              <a:buFont typeface="Arial"/>
              <a:buChar char="•"/>
            </a:pPr>
            <a:r>
              <a:rPr lang="en-US" sz="3700" dirty="0"/>
              <a:t>Pre-existing psychological disorder</a:t>
            </a:r>
          </a:p>
          <a:p>
            <a:pPr lvl="2">
              <a:lnSpc>
                <a:spcPct val="120000"/>
              </a:lnSpc>
              <a:spcBef>
                <a:spcPts val="0"/>
              </a:spcBef>
              <a:spcAft>
                <a:spcPts val="300"/>
              </a:spcAft>
              <a:buFont typeface="Arial"/>
              <a:buChar char="•"/>
            </a:pPr>
            <a:r>
              <a:rPr lang="en-US" sz="3700" dirty="0"/>
              <a:t>Young age</a:t>
            </a:r>
          </a:p>
          <a:p>
            <a:pPr lvl="2">
              <a:lnSpc>
                <a:spcPct val="120000"/>
              </a:lnSpc>
              <a:spcBef>
                <a:spcPts val="0"/>
              </a:spcBef>
              <a:spcAft>
                <a:spcPts val="300"/>
              </a:spcAft>
              <a:buFont typeface="Arial"/>
              <a:buChar char="•"/>
            </a:pPr>
            <a:r>
              <a:rPr lang="en-US" sz="3700" dirty="0"/>
              <a:t>Isolation, inadequate support system</a:t>
            </a:r>
          </a:p>
          <a:p>
            <a:pPr lvl="2">
              <a:lnSpc>
                <a:spcPct val="120000"/>
              </a:lnSpc>
              <a:spcBef>
                <a:spcPts val="0"/>
              </a:spcBef>
              <a:spcAft>
                <a:spcPts val="300"/>
              </a:spcAft>
              <a:buFont typeface="Arial"/>
              <a:buChar char="•"/>
            </a:pPr>
            <a:r>
              <a:rPr lang="en-US" sz="3700" dirty="0"/>
              <a:t>Loss in last 12 months</a:t>
            </a:r>
          </a:p>
          <a:p>
            <a:pPr lvl="1">
              <a:buFont typeface="Arial"/>
              <a:buChar char="•"/>
            </a:pPr>
            <a:endParaRPr lang="en-US" sz="2600" dirty="0"/>
          </a:p>
          <a:p>
            <a:pPr lvl="1">
              <a:buFont typeface="Arial"/>
              <a:buChar char="•"/>
            </a:pPr>
            <a:endParaRPr lang="en-US" sz="2600" dirty="0"/>
          </a:p>
          <a:p>
            <a:pPr marL="349250" lvl="1" indent="0">
              <a:buNone/>
            </a:pPr>
            <a:r>
              <a:rPr lang="en-US" sz="2600" dirty="0"/>
              <a:t>                                        </a:t>
            </a:r>
            <a:r>
              <a:rPr lang="en-US" dirty="0"/>
              <a:t> </a:t>
            </a:r>
          </a:p>
          <a:p>
            <a:pPr lvl="1">
              <a:buFont typeface="Arial"/>
              <a:buChar char="•"/>
            </a:pPr>
            <a:endParaRPr lang="en-US" dirty="0"/>
          </a:p>
          <a:p>
            <a:pPr lvl="1"/>
            <a:endParaRPr lang="en-US" dirty="0"/>
          </a:p>
          <a:p>
            <a:endParaRPr lang="en-US" dirty="0"/>
          </a:p>
        </p:txBody>
      </p:sp>
      <p:sp>
        <p:nvSpPr>
          <p:cNvPr id="2" name="TextBox 1"/>
          <p:cNvSpPr txBox="1"/>
          <p:nvPr/>
        </p:nvSpPr>
        <p:spPr>
          <a:xfrm>
            <a:off x="5542842" y="2129407"/>
            <a:ext cx="6293557" cy="4054956"/>
          </a:xfrm>
          <a:prstGeom prst="rect">
            <a:avLst/>
          </a:prstGeom>
          <a:noFill/>
        </p:spPr>
        <p:txBody>
          <a:bodyPr wrap="square" rtlCol="0">
            <a:spAutoFit/>
          </a:bodyPr>
          <a:lstStyle/>
          <a:p>
            <a:pPr lvl="1">
              <a:spcBef>
                <a:spcPts val="600"/>
              </a:spcBef>
              <a:spcAft>
                <a:spcPts val="600"/>
              </a:spcAft>
            </a:pPr>
            <a:r>
              <a:rPr lang="en-US" sz="3200" b="1" dirty="0" smtClean="0"/>
              <a:t>   </a:t>
            </a:r>
            <a:r>
              <a:rPr lang="en-US" sz="2800" b="1" dirty="0" smtClean="0"/>
              <a:t>Professional</a:t>
            </a:r>
            <a:endParaRPr lang="en-US" sz="2800" b="1" dirty="0"/>
          </a:p>
          <a:p>
            <a:pPr marL="1200150" lvl="2" indent="-285750">
              <a:spcAft>
                <a:spcPts val="300"/>
              </a:spcAft>
              <a:buFont typeface="Arial"/>
              <a:buChar char="•"/>
            </a:pPr>
            <a:r>
              <a:rPr lang="en-US" sz="2600" dirty="0"/>
              <a:t>Lack of quality supervision</a:t>
            </a:r>
          </a:p>
          <a:p>
            <a:pPr marL="1200150" lvl="2" indent="-285750">
              <a:spcAft>
                <a:spcPts val="300"/>
              </a:spcAft>
              <a:buFont typeface="Arial"/>
              <a:buChar char="•"/>
            </a:pPr>
            <a:r>
              <a:rPr lang="en-US" sz="2600" dirty="0"/>
              <a:t>High percentage of trauma survivors in caseload</a:t>
            </a:r>
          </a:p>
          <a:p>
            <a:pPr marL="1200150" lvl="2" indent="-285750">
              <a:spcAft>
                <a:spcPts val="300"/>
              </a:spcAft>
              <a:buFont typeface="Arial"/>
              <a:buChar char="•"/>
            </a:pPr>
            <a:r>
              <a:rPr lang="en-US" sz="2600" dirty="0"/>
              <a:t>Little experience</a:t>
            </a:r>
          </a:p>
          <a:p>
            <a:pPr marL="1200150" lvl="2" indent="-285750">
              <a:spcAft>
                <a:spcPts val="300"/>
              </a:spcAft>
              <a:buFont typeface="Arial"/>
              <a:buChar char="•"/>
            </a:pPr>
            <a:r>
              <a:rPr lang="en-US" sz="2600" dirty="0"/>
              <a:t>Worker/organization mismatch</a:t>
            </a:r>
          </a:p>
          <a:p>
            <a:pPr marL="1200150" lvl="2" indent="-285750">
              <a:spcAft>
                <a:spcPts val="300"/>
              </a:spcAft>
              <a:buFont typeface="Arial"/>
              <a:buChar char="•"/>
            </a:pPr>
            <a:r>
              <a:rPr lang="en-US" sz="2600" dirty="0"/>
              <a:t>Lack of professional support system</a:t>
            </a:r>
          </a:p>
          <a:p>
            <a:pPr marL="1200150" lvl="2" indent="-285750">
              <a:spcAft>
                <a:spcPts val="300"/>
              </a:spcAft>
              <a:buFont typeface="Arial"/>
              <a:buChar char="•"/>
            </a:pPr>
            <a:r>
              <a:rPr lang="en-US" sz="2600" dirty="0"/>
              <a:t>Inadequate orientation and training for role</a:t>
            </a:r>
          </a:p>
        </p:txBody>
      </p:sp>
      <p:sp>
        <p:nvSpPr>
          <p:cNvPr id="3" name="TextBox 2"/>
          <p:cNvSpPr txBox="1"/>
          <p:nvPr/>
        </p:nvSpPr>
        <p:spPr>
          <a:xfrm>
            <a:off x="596900" y="6386503"/>
            <a:ext cx="11239499" cy="257122"/>
          </a:xfrm>
          <a:prstGeom prst="rect">
            <a:avLst/>
          </a:prstGeom>
          <a:noFill/>
        </p:spPr>
        <p:txBody>
          <a:bodyPr wrap="square" rtlCol="0">
            <a:spAutoFit/>
          </a:bodyPr>
          <a:lstStyle/>
          <a:p>
            <a:pPr marL="0" lvl="2" indent="0" algn="r">
              <a:lnSpc>
                <a:spcPct val="50000"/>
              </a:lnSpc>
              <a:spcBef>
                <a:spcPts val="2000"/>
              </a:spcBef>
              <a:buNone/>
            </a:pPr>
            <a:r>
              <a:rPr lang="en-US" dirty="0" smtClean="0"/>
              <a:t>(</a:t>
            </a:r>
            <a:r>
              <a:rPr lang="en-US" dirty="0" err="1" smtClean="0"/>
              <a:t>Bonach</a:t>
            </a:r>
            <a:r>
              <a:rPr lang="en-US" dirty="0" smtClean="0"/>
              <a:t> and </a:t>
            </a:r>
            <a:r>
              <a:rPr lang="en-US" dirty="0"/>
              <a:t>Heckert, </a:t>
            </a:r>
            <a:r>
              <a:rPr lang="en-US" dirty="0" smtClean="0"/>
              <a:t>2012; </a:t>
            </a:r>
            <a:r>
              <a:rPr lang="en-US" dirty="0"/>
              <a:t>Slattery </a:t>
            </a:r>
            <a:r>
              <a:rPr lang="en-US" dirty="0" smtClean="0"/>
              <a:t>and </a:t>
            </a:r>
            <a:r>
              <a:rPr lang="en-US" dirty="0"/>
              <a:t>Goodman, </a:t>
            </a:r>
            <a:r>
              <a:rPr lang="en-US" dirty="0" smtClean="0"/>
              <a:t>2009; Bell</a:t>
            </a:r>
            <a:r>
              <a:rPr lang="en-US" dirty="0"/>
              <a:t>, Kulkarni, et </a:t>
            </a:r>
            <a:r>
              <a:rPr lang="en-US" dirty="0" smtClean="0"/>
              <a:t>al, 2003; </a:t>
            </a:r>
            <a:r>
              <a:rPr lang="en-US" dirty="0" err="1" smtClean="0"/>
              <a:t>Cornille</a:t>
            </a:r>
            <a:r>
              <a:rPr lang="en-US" dirty="0" smtClean="0"/>
              <a:t> and Meyers, 1999) </a:t>
            </a:r>
            <a:endParaRPr lang="en-US" dirty="0"/>
          </a:p>
        </p:txBody>
      </p:sp>
      <p:pic>
        <p:nvPicPr>
          <p:cNvPr id="8" name="Picture 7"/>
          <p:cNvPicPr>
            <a:picLocks noChangeAspect="1"/>
          </p:cNvPicPr>
          <p:nvPr/>
        </p:nvPicPr>
        <p:blipFill>
          <a:blip r:embed="rId3"/>
          <a:stretch>
            <a:fillRect/>
          </a:stretch>
        </p:blipFill>
        <p:spPr>
          <a:xfrm>
            <a:off x="112889" y="126206"/>
            <a:ext cx="4508500" cy="1803400"/>
          </a:xfrm>
          <a:prstGeom prst="rect">
            <a:avLst/>
          </a:prstGeom>
        </p:spPr>
      </p:pic>
    </p:spTree>
    <p:extLst>
      <p:ext uri="{BB962C8B-B14F-4D97-AF65-F5344CB8AC3E}">
        <p14:creationId xmlns:p14="http://schemas.microsoft.com/office/powerpoint/2010/main" xmlns="" val="7088166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6" y="365125"/>
            <a:ext cx="7018283" cy="1325563"/>
          </a:xfrm>
        </p:spPr>
        <p:txBody>
          <a:bodyPr/>
          <a:lstStyle/>
          <a:p>
            <a:r>
              <a:rPr lang="en-US" dirty="0"/>
              <a:t>What is Self-Care?</a:t>
            </a:r>
          </a:p>
        </p:txBody>
      </p:sp>
      <p:sp>
        <p:nvSpPr>
          <p:cNvPr id="3" name="Content Placeholder 2"/>
          <p:cNvSpPr>
            <a:spLocks noGrp="1"/>
          </p:cNvSpPr>
          <p:nvPr>
            <p:ph idx="1"/>
          </p:nvPr>
        </p:nvSpPr>
        <p:spPr>
          <a:xfrm>
            <a:off x="838200" y="2913928"/>
            <a:ext cx="10515600" cy="3941380"/>
          </a:xfrm>
        </p:spPr>
        <p:txBody>
          <a:bodyPr>
            <a:normAutofit fontScale="92500"/>
          </a:bodyPr>
          <a:lstStyle/>
          <a:p>
            <a:pPr marL="0" indent="0" algn="ctr">
              <a:buNone/>
            </a:pPr>
            <a:r>
              <a:rPr lang="en-US" sz="3200" i="1" dirty="0" smtClean="0"/>
              <a:t>Self-care </a:t>
            </a:r>
            <a:r>
              <a:rPr lang="en-US" sz="3200" i="1" dirty="0"/>
              <a:t>is what people do for themselves to establish and maintain health, and to prevent and deal with illness</a:t>
            </a:r>
            <a:r>
              <a:rPr lang="en-US" i="1" dirty="0"/>
              <a:t>. </a:t>
            </a:r>
          </a:p>
          <a:p>
            <a:pPr marL="0" indent="0" algn="ctr">
              <a:buNone/>
            </a:pPr>
            <a:endParaRPr lang="en-US" i="1" dirty="0"/>
          </a:p>
          <a:p>
            <a:pPr marL="0" indent="0" algn="ctr">
              <a:buNone/>
            </a:pPr>
            <a:r>
              <a:rPr lang="en-US" i="1" dirty="0"/>
              <a:t>It is a broad concept encompassing hygiene (general and personal), nutrition (type and quality of food eaten), lifestyle (sporting activities, </a:t>
            </a:r>
            <a:r>
              <a:rPr lang="en-US" i="1" dirty="0" smtClean="0"/>
              <a:t>leisure, etc.), </a:t>
            </a:r>
            <a:r>
              <a:rPr lang="en-US" i="1" dirty="0"/>
              <a:t>environmental factors (living conditions, social habits, etc.) socio-economic factors (income level, cultural beliefs, etc</a:t>
            </a:r>
            <a:r>
              <a:rPr lang="en-US" i="1" dirty="0" smtClean="0"/>
              <a:t>.), </a:t>
            </a:r>
            <a:r>
              <a:rPr lang="en-US" i="1" dirty="0"/>
              <a:t>and self-medication</a:t>
            </a:r>
            <a:r>
              <a:rPr lang="en-US" i="1" dirty="0" smtClean="0"/>
              <a:t>.’</a:t>
            </a:r>
            <a:endParaRPr lang="en-US" dirty="0" smtClean="0"/>
          </a:p>
          <a:p>
            <a:pPr marL="0" indent="0">
              <a:buNone/>
            </a:pPr>
            <a:endParaRPr lang="en-US" sz="2400" dirty="0" smtClean="0"/>
          </a:p>
          <a:p>
            <a:pPr marL="0" indent="0">
              <a:buNone/>
            </a:pPr>
            <a:r>
              <a:rPr lang="en-US" sz="2200" dirty="0"/>
              <a:t>						</a:t>
            </a:r>
            <a:r>
              <a:rPr lang="en-US" sz="2200" dirty="0" smtClean="0"/>
              <a:t>	(World </a:t>
            </a:r>
            <a:r>
              <a:rPr lang="en-US" sz="2200" dirty="0"/>
              <a:t>Health Organization, </a:t>
            </a:r>
            <a:r>
              <a:rPr lang="en-US" sz="2200" dirty="0" smtClean="0"/>
              <a:t>1998)</a:t>
            </a:r>
            <a:endParaRPr lang="en-US" sz="2200" dirty="0"/>
          </a:p>
          <a:p>
            <a:endParaRPr lang="en-US" dirty="0"/>
          </a:p>
        </p:txBody>
      </p:sp>
      <p:pic>
        <p:nvPicPr>
          <p:cNvPr id="4" name="Picture 3"/>
          <p:cNvPicPr>
            <a:picLocks noChangeAspect="1"/>
          </p:cNvPicPr>
          <p:nvPr/>
        </p:nvPicPr>
        <p:blipFill>
          <a:blip r:embed="rId3"/>
          <a:stretch>
            <a:fillRect/>
          </a:stretch>
        </p:blipFill>
        <p:spPr>
          <a:xfrm>
            <a:off x="145832" y="99401"/>
            <a:ext cx="3559066" cy="2437716"/>
          </a:xfrm>
          <a:prstGeom prst="rect">
            <a:avLst/>
          </a:prstGeom>
        </p:spPr>
      </p:pic>
    </p:spTree>
    <p:extLst>
      <p:ext uri="{BB962C8B-B14F-4D97-AF65-F5344CB8AC3E}">
        <p14:creationId xmlns:p14="http://schemas.microsoft.com/office/powerpoint/2010/main" xmlns="" val="4071139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we will—</a:t>
            </a:r>
            <a:endParaRPr lang="en-US" dirty="0"/>
          </a:p>
        </p:txBody>
      </p:sp>
      <p:sp>
        <p:nvSpPr>
          <p:cNvPr id="3" name="Content Placeholder 2"/>
          <p:cNvSpPr>
            <a:spLocks noGrp="1"/>
          </p:cNvSpPr>
          <p:nvPr>
            <p:ph idx="1"/>
          </p:nvPr>
        </p:nvSpPr>
        <p:spPr>
          <a:prstGeom prst="rect">
            <a:avLst/>
          </a:prstGeom>
        </p:spPr>
        <p:txBody>
          <a:bodyPr>
            <a:normAutofit/>
          </a:bodyPr>
          <a:lstStyle/>
          <a:p>
            <a:r>
              <a:rPr lang="en-US" dirty="0" smtClean="0"/>
              <a:t>define vicarious </a:t>
            </a:r>
            <a:r>
              <a:rPr lang="en-US" dirty="0"/>
              <a:t>t</a:t>
            </a:r>
            <a:r>
              <a:rPr lang="en-US" dirty="0" smtClean="0"/>
              <a:t>rauma and traumatization, secondary traumatic </a:t>
            </a:r>
            <a:r>
              <a:rPr lang="en-US" dirty="0"/>
              <a:t>s</a:t>
            </a:r>
            <a:r>
              <a:rPr lang="en-US" dirty="0" smtClean="0"/>
              <a:t>tress, compassion </a:t>
            </a:r>
            <a:r>
              <a:rPr lang="en-US" dirty="0"/>
              <a:t>f</a:t>
            </a:r>
            <a:r>
              <a:rPr lang="en-US" dirty="0" smtClean="0"/>
              <a:t>atigue, burnout, resilience, and vicarious resilience; </a:t>
            </a:r>
          </a:p>
          <a:p>
            <a:r>
              <a:rPr lang="en-US" dirty="0"/>
              <a:t>d</a:t>
            </a:r>
            <a:r>
              <a:rPr lang="en-US" dirty="0" smtClean="0"/>
              <a:t>iscuss how </a:t>
            </a:r>
            <a:r>
              <a:rPr lang="en-US" dirty="0"/>
              <a:t>working with a traumatized population </a:t>
            </a:r>
            <a:r>
              <a:rPr lang="en-US" dirty="0" smtClean="0"/>
              <a:t>affects law enforcement staff;</a:t>
            </a:r>
          </a:p>
          <a:p>
            <a:r>
              <a:rPr lang="en-US" dirty="0"/>
              <a:t>d</a:t>
            </a:r>
            <a:r>
              <a:rPr lang="en-US" dirty="0" smtClean="0"/>
              <a:t>iscuss the impact of vicarious trauma on organizations; and </a:t>
            </a:r>
            <a:endParaRPr lang="en-US" dirty="0"/>
          </a:p>
          <a:p>
            <a:r>
              <a:rPr lang="en-US" dirty="0"/>
              <a:t>i</a:t>
            </a:r>
            <a:r>
              <a:rPr lang="en-US" dirty="0" smtClean="0"/>
              <a:t>dentify particular strategies that enhance both personal and professional resilience.</a:t>
            </a:r>
          </a:p>
          <a:p>
            <a:pPr marL="45720" indent="0">
              <a:buNone/>
            </a:pPr>
            <a:endParaRPr lang="en-US" dirty="0"/>
          </a:p>
        </p:txBody>
      </p:sp>
    </p:spTree>
    <p:extLst>
      <p:ext uri="{BB962C8B-B14F-4D97-AF65-F5344CB8AC3E}">
        <p14:creationId xmlns:p14="http://schemas.microsoft.com/office/powerpoint/2010/main" xmlns="" val="39580293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1"/>
          <p:cNvSpPr txBox="1">
            <a:spLocks noChangeArrowheads="1"/>
          </p:cNvSpPr>
          <p:nvPr/>
        </p:nvSpPr>
        <p:spPr bwMode="auto">
          <a:xfrm>
            <a:off x="2661426" y="479508"/>
            <a:ext cx="7832724"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4400" dirty="0" smtClean="0">
                <a:latin typeface="+mj-lt"/>
              </a:rPr>
              <a:t> Personal </a:t>
            </a:r>
            <a:r>
              <a:rPr lang="en-US" altLang="en-US" sz="4400" dirty="0">
                <a:latin typeface="+mj-lt"/>
              </a:rPr>
              <a:t>Self Care </a:t>
            </a:r>
            <a:r>
              <a:rPr lang="en-US" altLang="en-US" sz="4400" dirty="0" smtClean="0">
                <a:latin typeface="+mj-lt"/>
              </a:rPr>
              <a:t>Strategies</a:t>
            </a:r>
            <a:endParaRPr lang="en-US" altLang="en-US" sz="4400" dirty="0">
              <a:latin typeface="+mj-lt"/>
            </a:endParaRPr>
          </a:p>
        </p:txBody>
      </p:sp>
      <p:grpSp>
        <p:nvGrpSpPr>
          <p:cNvPr id="2" name="Group 1"/>
          <p:cNvGrpSpPr/>
          <p:nvPr/>
        </p:nvGrpSpPr>
        <p:grpSpPr>
          <a:xfrm>
            <a:off x="2259981" y="1379742"/>
            <a:ext cx="7672039" cy="5180601"/>
            <a:chOff x="1984916" y="1379742"/>
            <a:chExt cx="7672039" cy="5180601"/>
          </a:xfrm>
        </p:grpSpPr>
        <p:pic>
          <p:nvPicPr>
            <p:cNvPr id="44034" name="Picture 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984917" y="3894419"/>
              <a:ext cx="3977998" cy="2665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5817085" y="1383628"/>
              <a:ext cx="3839870" cy="2585099"/>
            </a:xfrm>
            <a:prstGeom prst="rect">
              <a:avLst/>
            </a:prstGeom>
          </p:spPr>
        </p:pic>
        <p:pic>
          <p:nvPicPr>
            <p:cNvPr id="6" name="Picture 5"/>
            <p:cNvPicPr>
              <a:picLocks noChangeAspect="1"/>
            </p:cNvPicPr>
            <p:nvPr/>
          </p:nvPicPr>
          <p:blipFill>
            <a:blip r:embed="rId5"/>
            <a:stretch>
              <a:fillRect/>
            </a:stretch>
          </p:blipFill>
          <p:spPr>
            <a:xfrm>
              <a:off x="1984916" y="1379742"/>
              <a:ext cx="3844383" cy="2511664"/>
            </a:xfrm>
            <a:prstGeom prst="rect">
              <a:avLst/>
            </a:prstGeom>
          </p:spPr>
        </p:pic>
        <p:pic>
          <p:nvPicPr>
            <p:cNvPr id="8" name="Picture 7"/>
            <p:cNvPicPr>
              <a:picLocks noChangeAspect="1"/>
            </p:cNvPicPr>
            <p:nvPr/>
          </p:nvPicPr>
          <p:blipFill>
            <a:blip r:embed="rId6"/>
            <a:stretch>
              <a:fillRect/>
            </a:stretch>
          </p:blipFill>
          <p:spPr>
            <a:xfrm>
              <a:off x="5829299" y="3900446"/>
              <a:ext cx="3827656" cy="2659897"/>
            </a:xfrm>
            <a:prstGeom prst="rect">
              <a:avLst/>
            </a:prstGeom>
          </p:spPr>
        </p:pic>
      </p:grpSp>
    </p:spTree>
    <p:extLst>
      <p:ext uri="{BB962C8B-B14F-4D97-AF65-F5344CB8AC3E}">
        <p14:creationId xmlns:p14="http://schemas.microsoft.com/office/powerpoint/2010/main" xmlns="" val="1726154997"/>
      </p:ext>
    </p:extLst>
  </p:cSld>
  <p:clrMapOvr>
    <a:masterClrMapping/>
  </p:clrMapOvr>
  <p:transition spd="slow">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idx="4294967295"/>
          </p:nvPr>
        </p:nvSpPr>
        <p:spPr>
          <a:xfrm>
            <a:off x="2146301" y="660400"/>
            <a:ext cx="7808913" cy="1200150"/>
          </a:xfrm>
        </p:spPr>
        <p:txBody>
          <a:bodyPr vert="horz" lIns="0" tIns="0" rIns="0" bIns="0" rtlCol="0" anchor="ctr">
            <a:normAutofit fontScale="90000"/>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a:solidFill>
                  <a:schemeClr val="bg2">
                    <a:lumMod val="50000"/>
                  </a:schemeClr>
                </a:solidFill>
                <a:ea typeface="+mj-ea"/>
                <a:cs typeface="+mj-cs"/>
              </a:rPr>
              <a:t>What is </a:t>
            </a:r>
            <a:br>
              <a:rPr lang="en-GB" dirty="0">
                <a:solidFill>
                  <a:schemeClr val="bg2">
                    <a:lumMod val="50000"/>
                  </a:schemeClr>
                </a:solidFill>
                <a:ea typeface="+mj-ea"/>
                <a:cs typeface="+mj-cs"/>
              </a:rPr>
            </a:br>
            <a:endParaRPr lang="en-GB" dirty="0">
              <a:solidFill>
                <a:schemeClr val="bg2">
                  <a:lumMod val="50000"/>
                </a:schemeClr>
              </a:solidFill>
              <a:ea typeface="+mj-ea"/>
              <a:cs typeface="+mj-cs"/>
            </a:endParaRPr>
          </a:p>
        </p:txBody>
      </p:sp>
      <p:sp>
        <p:nvSpPr>
          <p:cNvPr id="55298" name="Rectangle 3"/>
          <p:cNvSpPr>
            <a:spLocks noGrp="1" noChangeArrowheads="1"/>
          </p:cNvSpPr>
          <p:nvPr>
            <p:ph type="body" idx="4294967295"/>
          </p:nvPr>
        </p:nvSpPr>
        <p:spPr>
          <a:xfrm>
            <a:off x="5003800" y="660400"/>
            <a:ext cx="6667500" cy="5592763"/>
          </a:xfrm>
        </p:spPr>
        <p:txBody>
          <a:bodyPr vert="horz" lIns="0" tIns="0" rIns="0" bIns="0" rtlCol="0">
            <a:normAutofit/>
          </a:bodyPr>
          <a:lstStyle/>
          <a:p>
            <a:pPr marL="0" indent="0" algn="ctr">
              <a:lnSpc>
                <a:spcPct val="75000"/>
              </a:lnSpc>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3300" dirty="0">
                <a:ea typeface="MS PGothic" charset="-128"/>
              </a:rPr>
              <a:t>Resilience is the process of </a:t>
            </a:r>
            <a:r>
              <a:rPr lang="en-GB" altLang="en-US" sz="3300" b="1" dirty="0">
                <a:solidFill>
                  <a:srgbClr val="3C3528"/>
                </a:solidFill>
                <a:ea typeface="MS PGothic" charset="-128"/>
              </a:rPr>
              <a:t>adapting</a:t>
            </a:r>
            <a:r>
              <a:rPr lang="en-GB" altLang="en-US" sz="3300" dirty="0">
                <a:ea typeface="MS PGothic" charset="-128"/>
              </a:rPr>
              <a:t> well in the face of adversity, trauma, tragedy, </a:t>
            </a:r>
            <a:r>
              <a:rPr lang="en-GB" altLang="en-US" sz="3300" dirty="0" smtClean="0">
                <a:ea typeface="MS PGothic" charset="-128"/>
              </a:rPr>
              <a:t>threats, </a:t>
            </a:r>
            <a:r>
              <a:rPr lang="en-GB" altLang="en-US" sz="3300" dirty="0">
                <a:ea typeface="MS PGothic" charset="-128"/>
              </a:rPr>
              <a:t>or even significant  sources of </a:t>
            </a:r>
            <a:r>
              <a:rPr lang="en-GB" altLang="en-US" sz="3300" dirty="0" smtClean="0">
                <a:ea typeface="MS PGothic" charset="-128"/>
              </a:rPr>
              <a:t>stress, such </a:t>
            </a:r>
            <a:r>
              <a:rPr lang="en-GB" altLang="en-US" sz="3300" dirty="0">
                <a:ea typeface="MS PGothic" charset="-128"/>
              </a:rPr>
              <a:t>as family and relationship problems, serious health problems, or workplace and financial stressors.  </a:t>
            </a:r>
          </a:p>
          <a:p>
            <a:pPr>
              <a:lnSpc>
                <a:spcPct val="75000"/>
              </a:lnSpc>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3300" dirty="0">
                <a:ea typeface="MS PGothic" charset="-128"/>
              </a:rPr>
              <a:t>	</a:t>
            </a:r>
          </a:p>
          <a:p>
            <a:pPr algn="ctr">
              <a:lnSpc>
                <a:spcPct val="75000"/>
              </a:lnSpc>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3300" dirty="0">
                <a:ea typeface="MS PGothic" charset="-128"/>
              </a:rPr>
              <a:t>It means “bouncing back” from difficult experiences.</a:t>
            </a:r>
          </a:p>
          <a:p>
            <a:pPr lvl="4" algn="ctr">
              <a:lnSpc>
                <a:spcPct val="75000"/>
              </a:lnSpc>
              <a:buFont typeface="Wingdings"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en-US" sz="2700" dirty="0">
              <a:ea typeface="MS PGothic" charset="-128"/>
            </a:endParaRPr>
          </a:p>
          <a:p>
            <a:pPr lvl="4">
              <a:lnSpc>
                <a:spcPct val="75000"/>
              </a:lnSpc>
              <a:buFont typeface="Wingdings"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en-US" sz="2700" dirty="0">
              <a:ea typeface="MS PGothic" charset="-128"/>
            </a:endParaRPr>
          </a:p>
          <a:p>
            <a:pPr marL="1828800" lvl="4" indent="0" algn="r">
              <a:lnSpc>
                <a:spcPct val="75000"/>
              </a:lnSpc>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dirty="0" smtClean="0">
                <a:ea typeface="MS PGothic" charset="-128"/>
              </a:rPr>
              <a:t>(American </a:t>
            </a:r>
            <a:r>
              <a:rPr lang="en-GB" altLang="en-US" dirty="0">
                <a:ea typeface="MS PGothic" charset="-128"/>
              </a:rPr>
              <a:t>Psychological </a:t>
            </a:r>
            <a:r>
              <a:rPr lang="en-GB" altLang="en-US" dirty="0" smtClean="0">
                <a:ea typeface="MS PGothic" charset="-128"/>
              </a:rPr>
              <a:t>Association)</a:t>
            </a:r>
            <a:endParaRPr lang="en-GB" altLang="en-US" dirty="0">
              <a:ea typeface="MS PGothic" charset="-128"/>
            </a:endParaRPr>
          </a:p>
        </p:txBody>
      </p:sp>
      <p:pic>
        <p:nvPicPr>
          <p:cNvPr id="2" name="Picture 1"/>
          <p:cNvPicPr>
            <a:picLocks noChangeAspect="1"/>
          </p:cNvPicPr>
          <p:nvPr/>
        </p:nvPicPr>
        <p:blipFill>
          <a:blip r:embed="rId3"/>
          <a:stretch>
            <a:fillRect/>
          </a:stretch>
        </p:blipFill>
        <p:spPr>
          <a:xfrm>
            <a:off x="114300" y="0"/>
            <a:ext cx="4800600" cy="2857500"/>
          </a:xfrm>
          <a:prstGeom prst="rect">
            <a:avLst/>
          </a:prstGeom>
        </p:spPr>
      </p:pic>
      <p:pic>
        <p:nvPicPr>
          <p:cNvPr id="3" name="Picture 2"/>
          <p:cNvPicPr>
            <a:picLocks noChangeAspect="1"/>
          </p:cNvPicPr>
          <p:nvPr/>
        </p:nvPicPr>
        <p:blipFill>
          <a:blip r:embed="rId4"/>
          <a:stretch>
            <a:fillRect/>
          </a:stretch>
        </p:blipFill>
        <p:spPr>
          <a:xfrm>
            <a:off x="621538" y="3086100"/>
            <a:ext cx="3569462" cy="3581400"/>
          </a:xfrm>
          <a:prstGeom prst="rect">
            <a:avLst/>
          </a:prstGeom>
        </p:spPr>
      </p:pic>
    </p:spTree>
    <p:extLst>
      <p:ext uri="{BB962C8B-B14F-4D97-AF65-F5344CB8AC3E}">
        <p14:creationId xmlns:p14="http://schemas.microsoft.com/office/powerpoint/2010/main" xmlns="" val="899800211"/>
      </p:ext>
    </p:extLst>
  </p:cSld>
  <p:clrMapOvr>
    <a:masterClrMapping/>
  </p:clrMapOvr>
  <p:transition spd="med">
    <p:diamon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pPr eaLnBrk="1" hangingPunct="1"/>
            <a:r>
              <a:rPr lang="en-US" altLang="en-US" dirty="0">
                <a:ea typeface="MS PGothic" charset="-128"/>
              </a:rPr>
              <a:t>Vicarious Resilience</a:t>
            </a:r>
          </a:p>
        </p:txBody>
      </p:sp>
      <p:sp>
        <p:nvSpPr>
          <p:cNvPr id="81922" name="Content Placeholder 2"/>
          <p:cNvSpPr>
            <a:spLocks noGrp="1"/>
          </p:cNvSpPr>
          <p:nvPr>
            <p:ph idx="1"/>
          </p:nvPr>
        </p:nvSpPr>
        <p:spPr/>
        <p:txBody>
          <a:bodyPr/>
          <a:lstStyle/>
          <a:p>
            <a:pPr eaLnBrk="1" hangingPunct="1"/>
            <a:endParaRPr lang="en-US" altLang="en-US" dirty="0">
              <a:ea typeface="MS PGothic" charset="-128"/>
            </a:endParaRPr>
          </a:p>
          <a:p>
            <a:pPr marL="0" indent="0" algn="ctr" eaLnBrk="1" hangingPunct="1">
              <a:buNone/>
            </a:pPr>
            <a:r>
              <a:rPr lang="en-US" altLang="en-US" sz="4000" dirty="0">
                <a:ea typeface="MS PGothic" charset="-128"/>
              </a:rPr>
              <a:t>Involves the process of learning about overcoming adversity from the trauma survivor and the resulting positive transformation and empowerment through their empathy and interaction.</a:t>
            </a:r>
          </a:p>
          <a:p>
            <a:pPr lvl="3" eaLnBrk="1" hangingPunct="1"/>
            <a:endParaRPr lang="en-US" altLang="en-US" dirty="0">
              <a:ea typeface="MS PGothic" charset="-128"/>
            </a:endParaRPr>
          </a:p>
          <a:p>
            <a:pPr marL="1371600" lvl="3" indent="0" algn="r" eaLnBrk="1" hangingPunct="1">
              <a:buNone/>
            </a:pPr>
            <a:r>
              <a:rPr lang="en-US" altLang="en-US" dirty="0" smtClean="0">
                <a:ea typeface="MS PGothic" charset="-128"/>
              </a:rPr>
              <a:t>(Hernandez</a:t>
            </a:r>
            <a:r>
              <a:rPr lang="en-US" altLang="en-US" dirty="0">
                <a:ea typeface="MS PGothic" charset="-128"/>
              </a:rPr>
              <a:t>,  </a:t>
            </a:r>
            <a:r>
              <a:rPr lang="en-US" altLang="en-US" dirty="0" err="1">
                <a:ea typeface="MS PGothic" charset="-128"/>
              </a:rPr>
              <a:t>Gangsei</a:t>
            </a:r>
            <a:r>
              <a:rPr lang="en-US" altLang="en-US" dirty="0">
                <a:ea typeface="MS PGothic" charset="-128"/>
              </a:rPr>
              <a:t>, </a:t>
            </a:r>
            <a:r>
              <a:rPr lang="en-US" altLang="en-US" dirty="0" smtClean="0">
                <a:ea typeface="MS PGothic" charset="-128"/>
              </a:rPr>
              <a:t> and </a:t>
            </a:r>
            <a:r>
              <a:rPr lang="en-US" altLang="en-US" dirty="0" err="1" smtClean="0">
                <a:ea typeface="MS PGothic" charset="-128"/>
              </a:rPr>
              <a:t>Engstrom</a:t>
            </a:r>
            <a:r>
              <a:rPr lang="en-US" altLang="en-US" dirty="0">
                <a:ea typeface="MS PGothic" charset="-128"/>
              </a:rPr>
              <a:t>,</a:t>
            </a:r>
            <a:r>
              <a:rPr lang="en-US" altLang="en-US" dirty="0" smtClean="0">
                <a:ea typeface="MS PGothic" charset="-128"/>
              </a:rPr>
              <a:t> 2007)</a:t>
            </a:r>
            <a:endParaRPr lang="en-US" altLang="en-US" dirty="0">
              <a:ea typeface="MS PGothic" charset="-128"/>
            </a:endParaRPr>
          </a:p>
        </p:txBody>
      </p:sp>
      <p:pic>
        <p:nvPicPr>
          <p:cNvPr id="2" name="Picture 1"/>
          <p:cNvPicPr>
            <a:picLocks noChangeAspect="1"/>
          </p:cNvPicPr>
          <p:nvPr/>
        </p:nvPicPr>
        <p:blipFill>
          <a:blip r:embed="rId3"/>
          <a:stretch>
            <a:fillRect/>
          </a:stretch>
        </p:blipFill>
        <p:spPr>
          <a:xfrm>
            <a:off x="838200" y="742156"/>
            <a:ext cx="5435600" cy="948532"/>
          </a:xfrm>
          <a:prstGeom prst="rect">
            <a:avLst/>
          </a:prstGeom>
        </p:spPr>
      </p:pic>
    </p:spTree>
    <p:extLst>
      <p:ext uri="{BB962C8B-B14F-4D97-AF65-F5344CB8AC3E}">
        <p14:creationId xmlns:p14="http://schemas.microsoft.com/office/powerpoint/2010/main" xmlns="" val="18901947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3"/>
          <p:cNvSpPr>
            <a:spLocks noGrp="1"/>
          </p:cNvSpPr>
          <p:nvPr>
            <p:ph type="title"/>
          </p:nvPr>
        </p:nvSpPr>
        <p:spPr/>
        <p:txBody>
          <a:bodyPr/>
          <a:lstStyle/>
          <a:p>
            <a:pPr algn="ctr" eaLnBrk="1" hangingPunct="1"/>
            <a:r>
              <a:rPr lang="en-US" altLang="en-US" dirty="0">
                <a:ea typeface="MS PGothic" charset="-128"/>
              </a:rPr>
              <a:t>Impact of Vicarious Resilience</a:t>
            </a:r>
          </a:p>
        </p:txBody>
      </p:sp>
      <p:sp>
        <p:nvSpPr>
          <p:cNvPr id="56323" name="Content Placeholder 4"/>
          <p:cNvSpPr>
            <a:spLocks noGrp="1"/>
          </p:cNvSpPr>
          <p:nvPr>
            <p:ph idx="1"/>
          </p:nvPr>
        </p:nvSpPr>
        <p:spPr>
          <a:xfrm>
            <a:off x="1231900" y="1690688"/>
            <a:ext cx="6060997" cy="5167312"/>
          </a:xfrm>
        </p:spPr>
        <p:txBody>
          <a:bodyPr>
            <a:normAutofit fontScale="85000" lnSpcReduction="10000"/>
          </a:bodyPr>
          <a:lstStyle/>
          <a:p>
            <a:pPr>
              <a:lnSpc>
                <a:spcPct val="120000"/>
              </a:lnSpc>
              <a:defRPr/>
            </a:pPr>
            <a:r>
              <a:rPr lang="en-US" sz="3100" dirty="0">
                <a:ea typeface="ＭＳ Ｐゴシック" charset="0"/>
                <a:cs typeface="ＭＳ Ｐゴシック" charset="0"/>
              </a:rPr>
              <a:t>Greater perspective and appreciation of own </a:t>
            </a:r>
            <a:r>
              <a:rPr lang="en-US" sz="3100" dirty="0" smtClean="0">
                <a:ea typeface="ＭＳ Ｐゴシック" charset="0"/>
                <a:cs typeface="ＭＳ Ｐゴシック" charset="0"/>
              </a:rPr>
              <a:t>problems</a:t>
            </a:r>
            <a:endParaRPr lang="en-US" sz="3100" dirty="0"/>
          </a:p>
          <a:p>
            <a:pPr>
              <a:lnSpc>
                <a:spcPct val="120000"/>
              </a:lnSpc>
              <a:defRPr/>
            </a:pPr>
            <a:r>
              <a:rPr lang="en-US" sz="3100" dirty="0">
                <a:ea typeface="ＭＳ Ｐゴシック" charset="0"/>
                <a:cs typeface="ＭＳ Ｐゴシック" charset="0"/>
              </a:rPr>
              <a:t>More optimistic, motivated, </a:t>
            </a:r>
            <a:r>
              <a:rPr lang="en-US" sz="3100" dirty="0" smtClean="0">
                <a:ea typeface="ＭＳ Ｐゴシック" charset="0"/>
                <a:cs typeface="ＭＳ Ｐゴシック" charset="0"/>
              </a:rPr>
              <a:t>efficacious, </a:t>
            </a:r>
            <a:r>
              <a:rPr lang="en-US" sz="3100" dirty="0">
                <a:ea typeface="ＭＳ Ｐゴシック" charset="0"/>
                <a:cs typeface="ＭＳ Ｐゴシック" charset="0"/>
              </a:rPr>
              <a:t>and </a:t>
            </a:r>
            <a:r>
              <a:rPr lang="en-US" sz="3100" dirty="0" smtClean="0">
                <a:ea typeface="ＭＳ Ｐゴシック" charset="0"/>
                <a:cs typeface="ＭＳ Ｐゴシック" charset="0"/>
              </a:rPr>
              <a:t>reenergized</a:t>
            </a:r>
            <a:endParaRPr lang="en-US" sz="3100" dirty="0">
              <a:ea typeface="ＭＳ Ｐゴシック" charset="0"/>
              <a:cs typeface="ＭＳ Ｐゴシック" charset="0"/>
            </a:endParaRPr>
          </a:p>
          <a:p>
            <a:pPr>
              <a:lnSpc>
                <a:spcPct val="120000"/>
              </a:lnSpc>
            </a:pPr>
            <a:r>
              <a:rPr lang="en-US" altLang="en-US" sz="3100" dirty="0">
                <a:ea typeface="MS PGothic" charset="-128"/>
              </a:rPr>
              <a:t>Increased sense of hope, understanding, </a:t>
            </a:r>
            <a:r>
              <a:rPr lang="en-US" altLang="en-US" sz="3100" dirty="0" smtClean="0">
                <a:ea typeface="MS PGothic" charset="-128"/>
              </a:rPr>
              <a:t>and belief </a:t>
            </a:r>
            <a:r>
              <a:rPr lang="en-US" altLang="en-US" sz="3100" dirty="0">
                <a:ea typeface="MS PGothic" charset="-128"/>
              </a:rPr>
              <a:t>in the possibility of recovery from trauma and other serious </a:t>
            </a:r>
            <a:r>
              <a:rPr lang="en-US" altLang="en-US" sz="3100" dirty="0" smtClean="0">
                <a:ea typeface="MS PGothic" charset="-128"/>
              </a:rPr>
              <a:t>challenges</a:t>
            </a:r>
            <a:endParaRPr lang="en-US" altLang="en-US" sz="3100" dirty="0">
              <a:ea typeface="MS PGothic" charset="-128"/>
            </a:endParaRPr>
          </a:p>
          <a:p>
            <a:pPr>
              <a:lnSpc>
                <a:spcPct val="120000"/>
              </a:lnSpc>
              <a:defRPr/>
            </a:pPr>
            <a:r>
              <a:rPr lang="en-US" sz="3100" dirty="0">
                <a:ea typeface="ＭＳ Ｐゴシック" charset="0"/>
                <a:cs typeface="ＭＳ Ｐゴシック" charset="0"/>
              </a:rPr>
              <a:t>Profound sense of commitment to, and finding meaning from the </a:t>
            </a:r>
            <a:r>
              <a:rPr lang="en-US" sz="3100" dirty="0" smtClean="0">
                <a:ea typeface="ＭＳ Ｐゴシック" charset="0"/>
                <a:cs typeface="ＭＳ Ｐゴシック" charset="0"/>
              </a:rPr>
              <a:t>work</a:t>
            </a:r>
            <a:endParaRPr lang="en-US" sz="3100" dirty="0">
              <a:ea typeface="ＭＳ Ｐゴシック" charset="0"/>
              <a:cs typeface="ＭＳ Ｐゴシック" charset="0"/>
            </a:endParaRPr>
          </a:p>
          <a:p>
            <a:pPr marL="914400" lvl="2" indent="0" eaLnBrk="1" hangingPunct="1">
              <a:buNone/>
              <a:defRPr/>
            </a:pPr>
            <a:endParaRPr lang="en-US" sz="1800" dirty="0">
              <a:ea typeface="ＭＳ Ｐゴシック" charset="0"/>
              <a:cs typeface="ＭＳ Ｐゴシック"/>
            </a:endParaRPr>
          </a:p>
          <a:p>
            <a:pPr marL="914400" lvl="2" indent="0" algn="r" eaLnBrk="1" hangingPunct="1">
              <a:buNone/>
              <a:defRPr/>
            </a:pPr>
            <a:r>
              <a:rPr lang="en-US" sz="1800" dirty="0" smtClean="0">
                <a:ea typeface="ＭＳ Ｐゴシック" charset="0"/>
                <a:cs typeface="ＭＳ Ｐゴシック"/>
              </a:rPr>
              <a:t>(Hernandez</a:t>
            </a:r>
            <a:r>
              <a:rPr lang="en-US" sz="1800" dirty="0">
                <a:ea typeface="ＭＳ Ｐゴシック" charset="0"/>
                <a:cs typeface="ＭＳ Ｐゴシック"/>
              </a:rPr>
              <a:t>, et al, 2007; </a:t>
            </a:r>
            <a:r>
              <a:rPr lang="en-US" sz="1800" dirty="0" err="1">
                <a:ea typeface="ＭＳ Ｐゴシック" charset="0"/>
                <a:cs typeface="ＭＳ Ｐゴシック"/>
              </a:rPr>
              <a:t>Engstrom</a:t>
            </a:r>
            <a:r>
              <a:rPr lang="en-US" sz="1800" dirty="0">
                <a:ea typeface="ＭＳ Ｐゴシック" charset="0"/>
                <a:cs typeface="ＭＳ Ｐゴシック"/>
              </a:rPr>
              <a:t>, et al, </a:t>
            </a:r>
            <a:r>
              <a:rPr lang="en-US" sz="1800" dirty="0" smtClean="0">
                <a:ea typeface="ＭＳ Ｐゴシック" charset="0"/>
                <a:cs typeface="ＭＳ Ｐゴシック"/>
              </a:rPr>
              <a:t>2008)</a:t>
            </a:r>
            <a:endParaRPr lang="en-US" sz="1800" dirty="0">
              <a:ea typeface="ＭＳ Ｐゴシック" charset="0"/>
              <a:cs typeface="ＭＳ Ｐゴシック"/>
            </a:endParaRPr>
          </a:p>
        </p:txBody>
      </p:sp>
      <p:pic>
        <p:nvPicPr>
          <p:cNvPr id="2" name="Picture 1"/>
          <p:cNvPicPr>
            <a:picLocks noChangeAspect="1"/>
          </p:cNvPicPr>
          <p:nvPr/>
        </p:nvPicPr>
        <p:blipFill>
          <a:blip r:embed="rId3"/>
          <a:stretch>
            <a:fillRect/>
          </a:stretch>
        </p:blipFill>
        <p:spPr>
          <a:xfrm>
            <a:off x="7542870" y="2184400"/>
            <a:ext cx="3048000" cy="2667000"/>
          </a:xfrm>
          <a:prstGeom prst="rect">
            <a:avLst/>
          </a:prstGeom>
        </p:spPr>
      </p:pic>
    </p:spTree>
    <p:extLst>
      <p:ext uri="{BB962C8B-B14F-4D97-AF65-F5344CB8AC3E}">
        <p14:creationId xmlns:p14="http://schemas.microsoft.com/office/powerpoint/2010/main" xmlns="" val="16788309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744" y="365125"/>
            <a:ext cx="6588512" cy="1325563"/>
          </a:xfrm>
        </p:spPr>
        <p:txBody>
          <a:bodyPr/>
          <a:lstStyle/>
          <a:p>
            <a:r>
              <a:rPr lang="en-US" dirty="0"/>
              <a:t>Acknowledging the </a:t>
            </a:r>
            <a:r>
              <a:rPr lang="en-US" dirty="0" smtClean="0"/>
              <a:t>Positive</a:t>
            </a:r>
            <a:r>
              <a:rPr lang="en-US" dirty="0"/>
              <a:t>:</a:t>
            </a:r>
          </a:p>
        </p:txBody>
      </p:sp>
      <p:sp>
        <p:nvSpPr>
          <p:cNvPr id="3" name="Content Placeholder 2"/>
          <p:cNvSpPr>
            <a:spLocks noGrp="1"/>
          </p:cNvSpPr>
          <p:nvPr>
            <p:ph idx="1"/>
          </p:nvPr>
        </p:nvSpPr>
        <p:spPr>
          <a:xfrm>
            <a:off x="838200" y="1508125"/>
            <a:ext cx="10515600" cy="4351338"/>
          </a:xfrm>
        </p:spPr>
        <p:txBody>
          <a:bodyPr>
            <a:normAutofit/>
          </a:bodyPr>
          <a:lstStyle/>
          <a:p>
            <a:pPr marL="0" indent="0" algn="ctr">
              <a:buNone/>
            </a:pPr>
            <a:r>
              <a:rPr lang="en-US" sz="3200" dirty="0"/>
              <a:t>Compassion Satisfaction</a:t>
            </a:r>
          </a:p>
          <a:p>
            <a:pPr marL="0" indent="0" algn="ctr">
              <a:buNone/>
            </a:pPr>
            <a:r>
              <a:rPr lang="en-US" sz="3200" dirty="0"/>
              <a:t>Vicarious Transformation</a:t>
            </a:r>
          </a:p>
          <a:p>
            <a:pPr marL="0" indent="0" algn="ctr">
              <a:buNone/>
            </a:pPr>
            <a:endParaRPr lang="en-US" sz="3200" dirty="0"/>
          </a:p>
          <a:p>
            <a:pPr marL="0" indent="0" algn="ctr">
              <a:buNone/>
            </a:pPr>
            <a:endParaRPr lang="en-US" sz="3200" dirty="0"/>
          </a:p>
        </p:txBody>
      </p:sp>
      <p:pic>
        <p:nvPicPr>
          <p:cNvPr id="4" name="Picture 3"/>
          <p:cNvPicPr>
            <a:picLocks noChangeAspect="1"/>
          </p:cNvPicPr>
          <p:nvPr/>
        </p:nvPicPr>
        <p:blipFill>
          <a:blip r:embed="rId3"/>
          <a:stretch>
            <a:fillRect/>
          </a:stretch>
        </p:blipFill>
        <p:spPr>
          <a:xfrm>
            <a:off x="2108200" y="2870200"/>
            <a:ext cx="7048500" cy="3619500"/>
          </a:xfrm>
          <a:prstGeom prst="rect">
            <a:avLst/>
          </a:prstGeom>
        </p:spPr>
      </p:pic>
    </p:spTree>
    <p:extLst>
      <p:ext uri="{BB962C8B-B14F-4D97-AF65-F5344CB8AC3E}">
        <p14:creationId xmlns:p14="http://schemas.microsoft.com/office/powerpoint/2010/main" xmlns="" val="14961424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idx="4294967295"/>
          </p:nvPr>
        </p:nvSpPr>
        <p:spPr>
          <a:xfrm>
            <a:off x="2895600" y="685800"/>
            <a:ext cx="7772400" cy="762000"/>
          </a:xfrm>
        </p:spPr>
        <p:txBody>
          <a:bodyPr/>
          <a:lstStyle/>
          <a:p>
            <a:pPr eaLnBrk="1" hangingPunct="1"/>
            <a:r>
              <a:rPr lang="en-US" dirty="0" smtClean="0"/>
              <a:t>Self-Care </a:t>
            </a:r>
            <a:r>
              <a:rPr lang="en-US" dirty="0"/>
              <a:t>I</a:t>
            </a:r>
            <a:r>
              <a:rPr lang="en-US" dirty="0" smtClean="0"/>
              <a:t>sn’t Everything</a:t>
            </a:r>
            <a:r>
              <a:rPr lang="en-US" dirty="0"/>
              <a:t>…</a:t>
            </a:r>
          </a:p>
        </p:txBody>
      </p:sp>
      <p:sp>
        <p:nvSpPr>
          <p:cNvPr id="25602" name="Rectangle 3"/>
          <p:cNvSpPr>
            <a:spLocks noGrp="1" noChangeArrowheads="1"/>
          </p:cNvSpPr>
          <p:nvPr>
            <p:ph type="body" idx="4294967295"/>
          </p:nvPr>
        </p:nvSpPr>
        <p:spPr>
          <a:xfrm>
            <a:off x="4871545" y="1905001"/>
            <a:ext cx="6368884" cy="4696521"/>
          </a:xfrm>
        </p:spPr>
        <p:txBody>
          <a:bodyPr rtlCol="0">
            <a:normAutofit/>
          </a:bodyPr>
          <a:lstStyle/>
          <a:p>
            <a:pPr marL="68580" indent="0">
              <a:buNone/>
              <a:defRPr/>
            </a:pPr>
            <a:r>
              <a:rPr lang="en-US" sz="3000" dirty="0">
                <a:cs typeface="+mn-cs"/>
              </a:rPr>
              <a:t>Vicarious </a:t>
            </a:r>
            <a:r>
              <a:rPr lang="en-US" sz="3000" dirty="0" smtClean="0">
                <a:cs typeface="+mn-cs"/>
              </a:rPr>
              <a:t>trauma </a:t>
            </a:r>
            <a:r>
              <a:rPr lang="en-US" sz="3000" dirty="0">
                <a:cs typeface="+mn-cs"/>
              </a:rPr>
              <a:t>is an</a:t>
            </a:r>
            <a:r>
              <a:rPr lang="en-US" sz="3000" b="1" dirty="0">
                <a:cs typeface="+mn-cs"/>
              </a:rPr>
              <a:t> </a:t>
            </a:r>
            <a:r>
              <a:rPr lang="en-US" sz="3000" dirty="0" smtClean="0">
                <a:cs typeface="+mn-cs"/>
              </a:rPr>
              <a:t>occupational challenge </a:t>
            </a:r>
            <a:r>
              <a:rPr lang="en-US" altLang="ja-JP" sz="3000" dirty="0" smtClean="0">
                <a:cs typeface="+mn-cs"/>
              </a:rPr>
              <a:t>for </a:t>
            </a:r>
            <a:r>
              <a:rPr lang="en-US" altLang="ja-JP" sz="3000" dirty="0">
                <a:cs typeface="+mn-cs"/>
              </a:rPr>
              <a:t>those working with trauma survivors</a:t>
            </a:r>
          </a:p>
          <a:p>
            <a:pPr marL="68580" indent="0">
              <a:buNone/>
              <a:defRPr/>
            </a:pPr>
            <a:endParaRPr lang="en-US" sz="3000" dirty="0">
              <a:cs typeface="+mn-cs"/>
            </a:endParaRPr>
          </a:p>
          <a:p>
            <a:pPr marL="68580" indent="0">
              <a:buNone/>
              <a:defRPr/>
            </a:pPr>
            <a:r>
              <a:rPr lang="en-US" sz="3000" dirty="0">
                <a:cs typeface="+mn-cs"/>
              </a:rPr>
              <a:t>Organizations have an ethical mandate of</a:t>
            </a:r>
            <a:r>
              <a:rPr lang="en-US" sz="3000" b="1" dirty="0">
                <a:cs typeface="+mn-cs"/>
              </a:rPr>
              <a:t> </a:t>
            </a:r>
            <a:r>
              <a:rPr lang="en-US" sz="3000" dirty="0">
                <a:cs typeface="+mn-cs"/>
              </a:rPr>
              <a:t>a</a:t>
            </a:r>
            <a:r>
              <a:rPr lang="en-US" sz="3000" b="1" dirty="0">
                <a:cs typeface="+mn-cs"/>
              </a:rPr>
              <a:t> </a:t>
            </a:r>
            <a:r>
              <a:rPr lang="ja-JP" altLang="en-US" sz="3000" b="1" dirty="0">
                <a:cs typeface="+mn-cs"/>
              </a:rPr>
              <a:t>“</a:t>
            </a:r>
            <a:r>
              <a:rPr lang="en-US" altLang="ja-JP" sz="3000" b="1" dirty="0">
                <a:cs typeface="+mn-cs"/>
              </a:rPr>
              <a:t>duty to </a:t>
            </a:r>
            <a:r>
              <a:rPr lang="en-US" altLang="ja-JP" sz="3000" b="1" dirty="0" smtClean="0">
                <a:cs typeface="+mn-cs"/>
              </a:rPr>
              <a:t>train,</a:t>
            </a:r>
            <a:r>
              <a:rPr lang="ja-JP" altLang="en-US" sz="3000" b="1" dirty="0" smtClean="0">
                <a:cs typeface="+mn-cs"/>
              </a:rPr>
              <a:t>”</a:t>
            </a:r>
            <a:r>
              <a:rPr lang="en-US" altLang="ja-JP" sz="3000" dirty="0" smtClean="0">
                <a:cs typeface="+mn-cs"/>
              </a:rPr>
              <a:t> </a:t>
            </a:r>
            <a:r>
              <a:rPr lang="en-US" altLang="ja-JP" sz="3000" dirty="0">
                <a:cs typeface="+mn-cs"/>
              </a:rPr>
              <a:t>wherein workers are taught about the potential negative effects of the work and how to cope.</a:t>
            </a:r>
          </a:p>
          <a:p>
            <a:pPr indent="-274320" algn="r">
              <a:buNone/>
              <a:defRPr/>
            </a:pPr>
            <a:r>
              <a:rPr lang="en-US" dirty="0">
                <a:latin typeface="Arial" charset="0"/>
                <a:cs typeface="+mn-cs"/>
              </a:rPr>
              <a:t>		</a:t>
            </a:r>
            <a:r>
              <a:rPr lang="en-US" sz="2300" dirty="0"/>
              <a:t> </a:t>
            </a:r>
          </a:p>
          <a:p>
            <a:pPr indent="-274320" algn="r">
              <a:buNone/>
              <a:defRPr/>
            </a:pPr>
            <a:r>
              <a:rPr lang="en-US" sz="1800" dirty="0" smtClean="0"/>
              <a:t>(Munroe</a:t>
            </a:r>
            <a:r>
              <a:rPr lang="en-US" sz="1800" dirty="0"/>
              <a:t>, J. F., in </a:t>
            </a:r>
            <a:r>
              <a:rPr lang="en-US" sz="1800" dirty="0" err="1"/>
              <a:t>Figley</a:t>
            </a:r>
            <a:r>
              <a:rPr lang="en-US" sz="1800" dirty="0"/>
              <a:t>,  Compassion Fatigue, </a:t>
            </a:r>
            <a:r>
              <a:rPr lang="en-US" sz="1800" dirty="0" smtClean="0"/>
              <a:t>1995)</a:t>
            </a:r>
            <a:endParaRPr lang="en-US" sz="1800" dirty="0"/>
          </a:p>
        </p:txBody>
      </p:sp>
      <p:pic>
        <p:nvPicPr>
          <p:cNvPr id="3" name="Picture 2"/>
          <p:cNvPicPr>
            <a:picLocks noChangeAspect="1"/>
          </p:cNvPicPr>
          <p:nvPr/>
        </p:nvPicPr>
        <p:blipFill>
          <a:blip r:embed="rId3"/>
          <a:stretch>
            <a:fillRect/>
          </a:stretch>
        </p:blipFill>
        <p:spPr>
          <a:xfrm rot="18999905">
            <a:off x="319287" y="2672307"/>
            <a:ext cx="4317675" cy="1885385"/>
          </a:xfrm>
          <a:prstGeom prst="rect">
            <a:avLst/>
          </a:prstGeom>
        </p:spPr>
      </p:pic>
    </p:spTree>
    <p:extLst>
      <p:ext uri="{BB962C8B-B14F-4D97-AF65-F5344CB8AC3E}">
        <p14:creationId xmlns:p14="http://schemas.microsoft.com/office/powerpoint/2010/main" xmlns="" val="157517729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446" y="374533"/>
            <a:ext cx="9287107" cy="1325563"/>
          </a:xfrm>
        </p:spPr>
        <p:txBody>
          <a:bodyPr/>
          <a:lstStyle/>
          <a:p>
            <a:r>
              <a:rPr lang="en-US" dirty="0" smtClean="0"/>
              <a:t>Vicarious Trauma-Informed Organization</a:t>
            </a:r>
            <a:endParaRPr lang="en-US" dirty="0"/>
          </a:p>
        </p:txBody>
      </p:sp>
      <p:sp>
        <p:nvSpPr>
          <p:cNvPr id="3" name="Content Placeholder 2"/>
          <p:cNvSpPr>
            <a:spLocks noGrp="1"/>
          </p:cNvSpPr>
          <p:nvPr>
            <p:ph idx="1"/>
          </p:nvPr>
        </p:nvSpPr>
        <p:spPr/>
        <p:txBody>
          <a:bodyPr>
            <a:normAutofit/>
          </a:bodyPr>
          <a:lstStyle/>
          <a:p>
            <a:pPr marL="0" indent="0" algn="ctr">
              <a:buNone/>
            </a:pPr>
            <a:r>
              <a:rPr lang="en-US" dirty="0"/>
              <a:t>Vicarious </a:t>
            </a:r>
            <a:r>
              <a:rPr lang="en-US" dirty="0" smtClean="0"/>
              <a:t>trauma </a:t>
            </a:r>
            <a:r>
              <a:rPr lang="en-US" dirty="0"/>
              <a:t>(VT), the exposure to the trauma experiences of others, is an occupational challenge for the fields of victim services, emergency medical services, fire services, law </a:t>
            </a:r>
            <a:r>
              <a:rPr lang="en-US" dirty="0" smtClean="0"/>
              <a:t>enforcement, </a:t>
            </a:r>
            <a:r>
              <a:rPr lang="en-US" dirty="0"/>
              <a:t>and others. Working with victims of violence and trauma has been shown to change the worldview of responders and can also put individuals and organizations at risk for a range of negative </a:t>
            </a:r>
            <a:r>
              <a:rPr lang="en-US" dirty="0" smtClean="0"/>
              <a:t>consequences.</a:t>
            </a:r>
            <a:endParaRPr lang="en-US" baseline="30000" dirty="0"/>
          </a:p>
          <a:p>
            <a:pPr marL="0" indent="0" algn="ctr">
              <a:buNone/>
            </a:pPr>
            <a:endParaRPr lang="en-US" baseline="30000" dirty="0" smtClean="0"/>
          </a:p>
          <a:p>
            <a:pPr marL="0" indent="0" algn="ctr">
              <a:buNone/>
            </a:pPr>
            <a:r>
              <a:rPr lang="en-US" dirty="0"/>
              <a:t> A </a:t>
            </a:r>
            <a:r>
              <a:rPr lang="en-US" i="1" dirty="0"/>
              <a:t>vicarious trauma-informed organization</a:t>
            </a:r>
            <a:r>
              <a:rPr lang="en-US" dirty="0"/>
              <a:t> recognizes these challenges and assumes the responsibility for proactively addressing the impact of vicarious trauma through policies</a:t>
            </a:r>
            <a:r>
              <a:rPr lang="en-US" dirty="0" smtClean="0"/>
              <a:t>, procedures</a:t>
            </a:r>
            <a:r>
              <a:rPr lang="en-US" dirty="0"/>
              <a:t>, </a:t>
            </a:r>
            <a:r>
              <a:rPr lang="en-US" dirty="0" smtClean="0"/>
              <a:t>practices, </a:t>
            </a:r>
            <a:r>
              <a:rPr lang="en-US" dirty="0"/>
              <a:t>and </a:t>
            </a:r>
            <a:r>
              <a:rPr lang="en-US" dirty="0" smtClean="0"/>
              <a:t>programs.</a:t>
            </a:r>
            <a:endParaRPr lang="en-US" dirty="0"/>
          </a:p>
        </p:txBody>
      </p:sp>
    </p:spTree>
    <p:extLst>
      <p:ext uri="{BB962C8B-B14F-4D97-AF65-F5344CB8AC3E}">
        <p14:creationId xmlns:p14="http://schemas.microsoft.com/office/powerpoint/2010/main" xmlns="" val="8345481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500" y="1935627"/>
            <a:ext cx="7544213" cy="4688197"/>
          </a:xfrm>
        </p:spPr>
        <p:txBody>
          <a:bodyPr>
            <a:normAutofit fontScale="85000" lnSpcReduction="20000"/>
          </a:bodyPr>
          <a:lstStyle/>
          <a:p>
            <a:pPr>
              <a:defRPr/>
            </a:pPr>
            <a:r>
              <a:rPr lang="en-US" sz="3000" b="1" dirty="0"/>
              <a:t>Leadership and Mission</a:t>
            </a:r>
          </a:p>
          <a:p>
            <a:pPr lvl="1">
              <a:spcAft>
                <a:spcPts val="600"/>
              </a:spcAft>
              <a:buFont typeface="Wingdings" charset="2"/>
              <a:buChar char="§"/>
              <a:defRPr/>
            </a:pPr>
            <a:r>
              <a:rPr lang="en-US" sz="3000" dirty="0"/>
              <a:t>Effective leadership, </a:t>
            </a:r>
            <a:r>
              <a:rPr lang="en-US" sz="3000" dirty="0" smtClean="0"/>
              <a:t>clarity, </a:t>
            </a:r>
            <a:r>
              <a:rPr lang="en-US" sz="3000" dirty="0"/>
              <a:t>and alignment with mission</a:t>
            </a:r>
          </a:p>
          <a:p>
            <a:pPr>
              <a:defRPr/>
            </a:pPr>
            <a:r>
              <a:rPr lang="en-US" sz="3000" b="1" dirty="0"/>
              <a:t>Management and Supervision</a:t>
            </a:r>
          </a:p>
          <a:p>
            <a:pPr lvl="1">
              <a:spcAft>
                <a:spcPts val="600"/>
              </a:spcAft>
              <a:buFont typeface="Wingdings" charset="2"/>
              <a:buChar char="§"/>
              <a:defRPr/>
            </a:pPr>
            <a:r>
              <a:rPr lang="en-US" sz="3000" dirty="0"/>
              <a:t>Clear, respectful, quality, inclusive of VT</a:t>
            </a:r>
          </a:p>
          <a:p>
            <a:pPr>
              <a:defRPr/>
            </a:pPr>
            <a:r>
              <a:rPr lang="en-US" sz="3000" b="1" dirty="0"/>
              <a:t>Employee Empowerment and Work Environment</a:t>
            </a:r>
          </a:p>
          <a:p>
            <a:pPr lvl="1">
              <a:spcAft>
                <a:spcPts val="600"/>
              </a:spcAft>
              <a:buFont typeface="Wingdings" charset="2"/>
              <a:buChar char="§"/>
              <a:defRPr/>
            </a:pPr>
            <a:r>
              <a:rPr lang="en-US" sz="3000" dirty="0" smtClean="0"/>
              <a:t>Promotes </a:t>
            </a:r>
            <a:r>
              <a:rPr lang="en-US" sz="3000" dirty="0"/>
              <a:t>peer support, team effectiveness</a:t>
            </a:r>
          </a:p>
          <a:p>
            <a:pPr>
              <a:defRPr/>
            </a:pPr>
            <a:r>
              <a:rPr lang="en-US" sz="3000" b="1" dirty="0"/>
              <a:t>Training and Professional Development</a:t>
            </a:r>
          </a:p>
          <a:p>
            <a:pPr lvl="1">
              <a:spcAft>
                <a:spcPts val="600"/>
              </a:spcAft>
              <a:buFont typeface="Wingdings" charset="2"/>
              <a:buChar char="§"/>
              <a:defRPr/>
            </a:pPr>
            <a:r>
              <a:rPr lang="en-US" sz="3000" dirty="0"/>
              <a:t>Adequate, ongoing, inclusive of VT</a:t>
            </a:r>
          </a:p>
          <a:p>
            <a:pPr>
              <a:defRPr/>
            </a:pPr>
            <a:r>
              <a:rPr lang="en-US" sz="3000" b="1" dirty="0"/>
              <a:t>Staff Health and Wellness</a:t>
            </a:r>
          </a:p>
          <a:p>
            <a:pPr lvl="1">
              <a:buFont typeface="Wingdings" charset="2"/>
              <a:buChar char="§"/>
              <a:defRPr/>
            </a:pPr>
            <a:r>
              <a:rPr lang="en-US" sz="3000" dirty="0" smtClean="0"/>
              <a:t>Devotes priority </a:t>
            </a:r>
            <a:r>
              <a:rPr lang="en-US" sz="3000" dirty="0"/>
              <a:t>and resources </a:t>
            </a:r>
            <a:r>
              <a:rPr lang="en-US" sz="3000" dirty="0" smtClean="0"/>
              <a:t>to </a:t>
            </a:r>
            <a:r>
              <a:rPr lang="en-US" sz="3000" dirty="0"/>
              <a:t>sustaining </a:t>
            </a:r>
            <a:r>
              <a:rPr lang="en-US" sz="3000" dirty="0" smtClean="0"/>
              <a:t>practices</a:t>
            </a:r>
            <a:endParaRPr lang="en-US" sz="3000" dirty="0"/>
          </a:p>
        </p:txBody>
      </p:sp>
      <p:pic>
        <p:nvPicPr>
          <p:cNvPr id="2" name="Picture 1"/>
          <p:cNvPicPr>
            <a:picLocks noChangeAspect="1"/>
          </p:cNvPicPr>
          <p:nvPr/>
        </p:nvPicPr>
        <p:blipFill>
          <a:blip r:embed="rId3"/>
          <a:stretch>
            <a:fillRect/>
          </a:stretch>
        </p:blipFill>
        <p:spPr>
          <a:xfrm>
            <a:off x="8466617" y="1583473"/>
            <a:ext cx="3364952" cy="3225800"/>
          </a:xfrm>
          <a:prstGeom prst="rect">
            <a:avLst/>
          </a:prstGeom>
        </p:spPr>
      </p:pic>
      <p:sp>
        <p:nvSpPr>
          <p:cNvPr id="4" name="TextBox 3"/>
          <p:cNvSpPr txBox="1"/>
          <p:nvPr/>
        </p:nvSpPr>
        <p:spPr>
          <a:xfrm>
            <a:off x="9573591" y="2996318"/>
            <a:ext cx="1308100" cy="400110"/>
          </a:xfrm>
          <a:prstGeom prst="rect">
            <a:avLst/>
          </a:prstGeom>
          <a:noFill/>
        </p:spPr>
        <p:txBody>
          <a:bodyPr wrap="square" rtlCol="0">
            <a:spAutoFit/>
          </a:bodyPr>
          <a:lstStyle/>
          <a:p>
            <a:pPr algn="ctr"/>
            <a:r>
              <a:rPr lang="en-US" sz="2000" b="1" dirty="0" smtClean="0">
                <a:solidFill>
                  <a:schemeClr val="bg1"/>
                </a:solidFill>
                <a:effectLst>
                  <a:glow rad="228600">
                    <a:schemeClr val="accent1">
                      <a:satMod val="175000"/>
                      <a:alpha val="40000"/>
                    </a:schemeClr>
                  </a:glow>
                </a:effectLst>
              </a:rPr>
              <a:t>POLICE</a:t>
            </a:r>
            <a:endParaRPr lang="en-US" sz="2000" b="1" dirty="0">
              <a:solidFill>
                <a:schemeClr val="bg1"/>
              </a:solidFill>
              <a:effectLst>
                <a:glow rad="228600">
                  <a:schemeClr val="accent1">
                    <a:satMod val="175000"/>
                    <a:alpha val="40000"/>
                  </a:schemeClr>
                </a:glow>
              </a:effectLst>
            </a:endParaRPr>
          </a:p>
        </p:txBody>
      </p:sp>
      <p:sp>
        <p:nvSpPr>
          <p:cNvPr id="7" name="Title 1"/>
          <p:cNvSpPr>
            <a:spLocks noGrp="1"/>
          </p:cNvSpPr>
          <p:nvPr>
            <p:ph type="title"/>
          </p:nvPr>
        </p:nvSpPr>
        <p:spPr>
          <a:xfrm>
            <a:off x="588846" y="542073"/>
            <a:ext cx="8034868" cy="1041400"/>
          </a:xfrm>
        </p:spPr>
        <p:txBody>
          <a:bodyPr>
            <a:noAutofit/>
          </a:bodyPr>
          <a:lstStyle/>
          <a:p>
            <a:r>
              <a:rPr lang="en-US" altLang="en-US" sz="4000" dirty="0">
                <a:ea typeface="MS PGothic" charset="-128"/>
              </a:rPr>
              <a:t>Key Aspects of a </a:t>
            </a:r>
            <a:r>
              <a:rPr lang="en-US" altLang="en-US" sz="4000" dirty="0" smtClean="0">
                <a:ea typeface="MS PGothic" charset="-128"/>
              </a:rPr>
              <a:t>Healthy Organization</a:t>
            </a:r>
            <a:endParaRPr lang="en-US" altLang="en-US" sz="4000" dirty="0">
              <a:ea typeface="MS PGothic" charset="-128"/>
            </a:endParaRPr>
          </a:p>
        </p:txBody>
      </p:sp>
    </p:spTree>
    <p:extLst>
      <p:ext uri="{BB962C8B-B14F-4D97-AF65-F5344CB8AC3E}">
        <p14:creationId xmlns:p14="http://schemas.microsoft.com/office/powerpoint/2010/main" xmlns="" val="17957794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867" y="784225"/>
            <a:ext cx="3580133" cy="485775"/>
          </a:xfrm>
        </p:spPr>
        <p:txBody>
          <a:bodyPr>
            <a:normAutofit fontScale="90000"/>
          </a:bodyPr>
          <a:lstStyle/>
          <a:p>
            <a:r>
              <a:rPr lang="en-US" dirty="0" smtClean="0"/>
              <a:t>Organizational</a:t>
            </a:r>
            <a:endParaRPr lang="en-US" dirty="0"/>
          </a:p>
        </p:txBody>
      </p:sp>
      <p:sp>
        <p:nvSpPr>
          <p:cNvPr id="3" name="Content Placeholder 2"/>
          <p:cNvSpPr>
            <a:spLocks noGrp="1"/>
          </p:cNvSpPr>
          <p:nvPr>
            <p:ph sz="half" idx="4294967295"/>
          </p:nvPr>
        </p:nvSpPr>
        <p:spPr>
          <a:xfrm>
            <a:off x="1200148" y="2147889"/>
            <a:ext cx="4754880" cy="3927475"/>
          </a:xfrm>
          <a:prstGeom prst="rect">
            <a:avLst/>
          </a:prstGeom>
        </p:spPr>
        <p:txBody>
          <a:bodyPr>
            <a:normAutofit fontScale="92500"/>
          </a:bodyPr>
          <a:lstStyle/>
          <a:p>
            <a:r>
              <a:rPr lang="en-US" dirty="0"/>
              <a:t>Creating </a:t>
            </a:r>
            <a:r>
              <a:rPr lang="en-US" dirty="0" smtClean="0"/>
              <a:t>a healthy </a:t>
            </a:r>
            <a:r>
              <a:rPr lang="en-US" dirty="0"/>
              <a:t>work environment/organizational culture</a:t>
            </a:r>
          </a:p>
          <a:p>
            <a:r>
              <a:rPr lang="en-US" dirty="0" smtClean="0"/>
              <a:t>Providing supportive </a:t>
            </a:r>
            <a:r>
              <a:rPr lang="en-US" dirty="0"/>
              <a:t>leadership </a:t>
            </a:r>
          </a:p>
          <a:p>
            <a:r>
              <a:rPr lang="en-US" dirty="0"/>
              <a:t>Providing </a:t>
            </a:r>
            <a:r>
              <a:rPr lang="en-US" dirty="0" smtClean="0"/>
              <a:t>quality </a:t>
            </a:r>
            <a:r>
              <a:rPr lang="en-US" dirty="0"/>
              <a:t>supervision</a:t>
            </a:r>
          </a:p>
          <a:p>
            <a:r>
              <a:rPr lang="en-US" dirty="0" smtClean="0"/>
              <a:t>Debriefing staff</a:t>
            </a:r>
            <a:endParaRPr lang="en-US" dirty="0"/>
          </a:p>
          <a:p>
            <a:r>
              <a:rPr lang="en-US" dirty="0" smtClean="0"/>
              <a:t>Hosting staff/team </a:t>
            </a:r>
            <a:r>
              <a:rPr lang="en-US" dirty="0"/>
              <a:t>meetings, retreats, formal and </a:t>
            </a:r>
            <a:r>
              <a:rPr lang="en-US" dirty="0" smtClean="0"/>
              <a:t>informal opportunities to socialize</a:t>
            </a:r>
            <a:endParaRPr lang="en-US" dirty="0"/>
          </a:p>
        </p:txBody>
      </p:sp>
      <p:sp>
        <p:nvSpPr>
          <p:cNvPr id="4" name="Content Placeholder 3"/>
          <p:cNvSpPr>
            <a:spLocks noGrp="1"/>
          </p:cNvSpPr>
          <p:nvPr>
            <p:ph sz="half" idx="4294967295"/>
          </p:nvPr>
        </p:nvSpPr>
        <p:spPr>
          <a:xfrm>
            <a:off x="6197599" y="2147889"/>
            <a:ext cx="4754880" cy="3927475"/>
          </a:xfrm>
          <a:prstGeom prst="rect">
            <a:avLst/>
          </a:prstGeom>
        </p:spPr>
        <p:txBody>
          <a:bodyPr>
            <a:normAutofit fontScale="92500"/>
          </a:bodyPr>
          <a:lstStyle/>
          <a:p>
            <a:r>
              <a:rPr lang="en-US" dirty="0" smtClean="0"/>
              <a:t>Encouraging  formal and informal peer </a:t>
            </a:r>
            <a:r>
              <a:rPr lang="en-US" dirty="0"/>
              <a:t>support </a:t>
            </a:r>
            <a:r>
              <a:rPr lang="en-US" dirty="0" smtClean="0"/>
              <a:t>Acknowledging stress</a:t>
            </a:r>
            <a:r>
              <a:rPr lang="en-US" dirty="0"/>
              <a:t>, STS, </a:t>
            </a:r>
            <a:r>
              <a:rPr lang="en-US" dirty="0" smtClean="0"/>
              <a:t>and VT </a:t>
            </a:r>
            <a:r>
              <a:rPr lang="en-US" dirty="0"/>
              <a:t>as </a:t>
            </a:r>
            <a:r>
              <a:rPr lang="en-US" dirty="0" smtClean="0"/>
              <a:t>real issues</a:t>
            </a:r>
            <a:endParaRPr lang="en-US" dirty="0"/>
          </a:p>
          <a:p>
            <a:r>
              <a:rPr lang="en-US" dirty="0" smtClean="0"/>
              <a:t>Providing training and </a:t>
            </a:r>
            <a:r>
              <a:rPr lang="en-US" dirty="0"/>
              <a:t>education, including orientation to </a:t>
            </a:r>
            <a:r>
              <a:rPr lang="en-US" dirty="0" smtClean="0"/>
              <a:t>the organization and </a:t>
            </a:r>
            <a:r>
              <a:rPr lang="en-US" dirty="0"/>
              <a:t>role</a:t>
            </a:r>
          </a:p>
          <a:p>
            <a:r>
              <a:rPr lang="en-US" dirty="0" smtClean="0"/>
              <a:t>Encouraging staff </a:t>
            </a:r>
            <a:r>
              <a:rPr lang="en-US" dirty="0"/>
              <a:t>health </a:t>
            </a:r>
            <a:r>
              <a:rPr lang="en-US" dirty="0" smtClean="0"/>
              <a:t>and </a:t>
            </a:r>
            <a:r>
              <a:rPr lang="en-US" dirty="0"/>
              <a:t>wellness </a:t>
            </a:r>
            <a:r>
              <a:rPr lang="en-US" dirty="0" smtClean="0"/>
              <a:t>(e.g., practices</a:t>
            </a:r>
            <a:r>
              <a:rPr lang="en-US" dirty="0"/>
              <a:t>, programs, policies)</a:t>
            </a:r>
          </a:p>
        </p:txBody>
      </p:sp>
      <p:pic>
        <p:nvPicPr>
          <p:cNvPr id="5" name="Picture 4"/>
          <p:cNvPicPr>
            <a:picLocks noChangeAspect="1"/>
          </p:cNvPicPr>
          <p:nvPr/>
        </p:nvPicPr>
        <p:blipFill>
          <a:blip r:embed="rId3"/>
          <a:stretch>
            <a:fillRect/>
          </a:stretch>
        </p:blipFill>
        <p:spPr>
          <a:xfrm>
            <a:off x="3911598" y="169861"/>
            <a:ext cx="4921250" cy="1714501"/>
          </a:xfrm>
          <a:prstGeom prst="rect">
            <a:avLst/>
          </a:prstGeom>
        </p:spPr>
      </p:pic>
    </p:spTree>
    <p:extLst>
      <p:ext uri="{BB962C8B-B14F-4D97-AF65-F5344CB8AC3E}">
        <p14:creationId xmlns:p14="http://schemas.microsoft.com/office/powerpoint/2010/main" xmlns="" val="36923783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24345" y="573250"/>
            <a:ext cx="3932237" cy="895427"/>
          </a:xfrm>
        </p:spPr>
        <p:txBody>
          <a:bodyPr>
            <a:normAutofit/>
          </a:bodyPr>
          <a:lstStyle/>
          <a:p>
            <a:r>
              <a:rPr lang="en-US" sz="4400" dirty="0"/>
              <a:t>Peer Support</a:t>
            </a:r>
          </a:p>
        </p:txBody>
      </p:sp>
      <p:sp>
        <p:nvSpPr>
          <p:cNvPr id="5" name="Text Placeholder 4"/>
          <p:cNvSpPr>
            <a:spLocks noGrp="1"/>
          </p:cNvSpPr>
          <p:nvPr>
            <p:ph type="body" sz="half" idx="2"/>
          </p:nvPr>
        </p:nvSpPr>
        <p:spPr>
          <a:xfrm>
            <a:off x="-1" y="1929209"/>
            <a:ext cx="4868388" cy="4471592"/>
          </a:xfrm>
        </p:spPr>
        <p:txBody>
          <a:bodyPr>
            <a:noAutofit/>
          </a:bodyPr>
          <a:lstStyle/>
          <a:p>
            <a:pPr marL="1371600" lvl="2" indent="-457200">
              <a:lnSpc>
                <a:spcPct val="100000"/>
              </a:lnSpc>
              <a:spcBef>
                <a:spcPts val="1200"/>
              </a:spcBef>
              <a:buFont typeface="Arial" charset="0"/>
              <a:buChar char="•"/>
            </a:pPr>
            <a:r>
              <a:rPr lang="en-US" sz="2600" dirty="0">
                <a:ea typeface="MS PGothic" charset="0"/>
              </a:rPr>
              <a:t>Teach effective communication skills</a:t>
            </a:r>
          </a:p>
          <a:p>
            <a:pPr marL="1371600" lvl="2" indent="-457200">
              <a:lnSpc>
                <a:spcPct val="100000"/>
              </a:lnSpc>
              <a:spcBef>
                <a:spcPts val="1200"/>
              </a:spcBef>
              <a:buFont typeface="Arial" charset="0"/>
              <a:buChar char="•"/>
            </a:pPr>
            <a:r>
              <a:rPr lang="en-US" sz="2600" dirty="0">
                <a:ea typeface="MS PGothic" charset="0"/>
              </a:rPr>
              <a:t>Encourage trusting, mutual relationships </a:t>
            </a:r>
          </a:p>
          <a:p>
            <a:pPr marL="1371600" lvl="2" indent="-457200">
              <a:lnSpc>
                <a:spcPct val="100000"/>
              </a:lnSpc>
              <a:spcBef>
                <a:spcPts val="1200"/>
              </a:spcBef>
              <a:buFont typeface="Arial" charset="0"/>
              <a:buChar char="•"/>
            </a:pPr>
            <a:r>
              <a:rPr lang="en-US" sz="2600" dirty="0">
                <a:ea typeface="MS PGothic" charset="0"/>
              </a:rPr>
              <a:t>Model conflict resolution </a:t>
            </a:r>
          </a:p>
          <a:p>
            <a:pPr marL="1371600" lvl="2" indent="-457200">
              <a:lnSpc>
                <a:spcPct val="100000"/>
              </a:lnSpc>
              <a:spcBef>
                <a:spcPts val="1200"/>
              </a:spcBef>
              <a:buFont typeface="Arial" charset="0"/>
              <a:buChar char="•"/>
            </a:pPr>
            <a:r>
              <a:rPr lang="en-US" sz="2600" dirty="0">
                <a:ea typeface="MS PGothic" charset="0"/>
              </a:rPr>
              <a:t>Emphasize collaboration </a:t>
            </a:r>
            <a:r>
              <a:rPr lang="en-US" sz="2600" dirty="0" smtClean="0">
                <a:ea typeface="MS PGothic" charset="0"/>
              </a:rPr>
              <a:t>and </a:t>
            </a:r>
            <a:r>
              <a:rPr lang="en-US" sz="2600" dirty="0">
                <a:ea typeface="MS PGothic" charset="0"/>
              </a:rPr>
              <a:t>teamwork</a:t>
            </a:r>
          </a:p>
          <a:p>
            <a:pPr marL="342900" indent="-342900">
              <a:buFont typeface="Arial" charset="0"/>
              <a:buChar char="•"/>
            </a:pPr>
            <a:endParaRPr lang="en-US" sz="2400" dirty="0"/>
          </a:p>
        </p:txBody>
      </p:sp>
      <p:pic>
        <p:nvPicPr>
          <p:cNvPr id="7" name="Picture 6"/>
          <p:cNvPicPr>
            <a:picLocks noChangeAspect="1"/>
          </p:cNvPicPr>
          <p:nvPr/>
        </p:nvPicPr>
        <p:blipFill>
          <a:blip r:embed="rId3"/>
          <a:stretch>
            <a:fillRect/>
          </a:stretch>
        </p:blipFill>
        <p:spPr>
          <a:xfrm>
            <a:off x="4868387" y="1929208"/>
            <a:ext cx="2921000" cy="2921000"/>
          </a:xfrm>
          <a:prstGeom prst="rect">
            <a:avLst/>
          </a:prstGeom>
        </p:spPr>
      </p:pic>
      <p:pic>
        <p:nvPicPr>
          <p:cNvPr id="8" name="Picture 7"/>
          <p:cNvPicPr>
            <a:picLocks noChangeAspect="1"/>
          </p:cNvPicPr>
          <p:nvPr/>
        </p:nvPicPr>
        <p:blipFill>
          <a:blip r:embed="rId4"/>
          <a:stretch>
            <a:fillRect/>
          </a:stretch>
        </p:blipFill>
        <p:spPr>
          <a:xfrm rot="2284070">
            <a:off x="7960707" y="1435293"/>
            <a:ext cx="4414127" cy="929784"/>
          </a:xfrm>
          <a:prstGeom prst="rect">
            <a:avLst/>
          </a:prstGeom>
        </p:spPr>
      </p:pic>
      <p:pic>
        <p:nvPicPr>
          <p:cNvPr id="9" name="Picture 8"/>
          <p:cNvPicPr>
            <a:picLocks noChangeAspect="1"/>
          </p:cNvPicPr>
          <p:nvPr/>
        </p:nvPicPr>
        <p:blipFill>
          <a:blip r:embed="rId5"/>
          <a:stretch>
            <a:fillRect/>
          </a:stretch>
        </p:blipFill>
        <p:spPr>
          <a:xfrm rot="2333897">
            <a:off x="7442199" y="2288753"/>
            <a:ext cx="3937000" cy="1111707"/>
          </a:xfrm>
          <a:prstGeom prst="rect">
            <a:avLst/>
          </a:prstGeom>
        </p:spPr>
      </p:pic>
      <p:pic>
        <p:nvPicPr>
          <p:cNvPr id="10" name="Picture 9"/>
          <p:cNvPicPr>
            <a:picLocks noChangeAspect="1"/>
          </p:cNvPicPr>
          <p:nvPr/>
        </p:nvPicPr>
        <p:blipFill>
          <a:blip r:embed="rId6"/>
          <a:stretch>
            <a:fillRect/>
          </a:stretch>
        </p:blipFill>
        <p:spPr>
          <a:xfrm>
            <a:off x="7573513" y="4018603"/>
            <a:ext cx="2540000" cy="2540000"/>
          </a:xfrm>
          <a:prstGeom prst="rect">
            <a:avLst/>
          </a:prstGeom>
        </p:spPr>
      </p:pic>
    </p:spTree>
    <p:extLst>
      <p:ext uri="{BB962C8B-B14F-4D97-AF65-F5344CB8AC3E}">
        <p14:creationId xmlns:p14="http://schemas.microsoft.com/office/powerpoint/2010/main" xmlns="" val="1277974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a:xfrm>
            <a:off x="6810702" y="872359"/>
            <a:ext cx="5123329" cy="5614167"/>
          </a:xfrm>
        </p:spPr>
        <p:txBody>
          <a:bodyPr>
            <a:normAutofit/>
          </a:bodyPr>
          <a:lstStyle/>
          <a:p>
            <a:pPr marL="0" indent="0" algn="ctr">
              <a:buNone/>
            </a:pPr>
            <a:r>
              <a:rPr lang="en-US" sz="3600" dirty="0">
                <a:ea typeface="MS PGothic" charset="0"/>
              </a:rPr>
              <a:t>“</a:t>
            </a:r>
            <a:r>
              <a:rPr lang="en-US" altLang="ja-JP" sz="3600" i="1" dirty="0">
                <a:ea typeface="MS PGothic" charset="0"/>
              </a:rPr>
              <a:t>The expectation that we can be immersed in suffering and loss daily and not be touched by it is as unrealistic as expecting to be able to walk through water without getting wet.</a:t>
            </a:r>
            <a:r>
              <a:rPr lang="en-US" sz="3600" dirty="0">
                <a:ea typeface="MS PGothic" charset="0"/>
              </a:rPr>
              <a:t>”</a:t>
            </a:r>
            <a:endParaRPr lang="en-US" altLang="ja-JP" sz="3600" dirty="0">
              <a:ea typeface="MS PGothic" charset="0"/>
            </a:endParaRPr>
          </a:p>
          <a:p>
            <a:pPr marL="0" indent="0" algn="r">
              <a:buNone/>
            </a:pPr>
            <a:r>
              <a:rPr lang="en-US" sz="1800" dirty="0" smtClean="0">
                <a:ea typeface="MS PGothic" charset="0"/>
              </a:rPr>
              <a:t>(</a:t>
            </a:r>
            <a:r>
              <a:rPr lang="en-US" sz="1800" dirty="0" err="1" smtClean="0">
                <a:ea typeface="MS PGothic" charset="0"/>
              </a:rPr>
              <a:t>Remen</a:t>
            </a:r>
            <a:r>
              <a:rPr lang="en-US" sz="1800" dirty="0" smtClean="0">
                <a:ea typeface="MS PGothic" charset="0"/>
              </a:rPr>
              <a:t>,</a:t>
            </a:r>
            <a:r>
              <a:rPr lang="en-US" sz="1800" i="1" dirty="0" smtClean="0">
                <a:ea typeface="MS PGothic" charset="0"/>
              </a:rPr>
              <a:t> </a:t>
            </a:r>
            <a:r>
              <a:rPr lang="en-US" sz="1800" dirty="0" smtClean="0">
                <a:ea typeface="MS PGothic" charset="0"/>
              </a:rPr>
              <a:t>2006)</a:t>
            </a:r>
            <a:endParaRPr lang="en-US" sz="1800" dirty="0">
              <a:ea typeface="MS PGothic" charset="0"/>
            </a:endParaRPr>
          </a:p>
          <a:p>
            <a:pPr marL="0" indent="0" algn="ctr">
              <a:buNone/>
            </a:pPr>
            <a:endParaRPr lang="en-US" sz="1800" dirty="0">
              <a:ea typeface="MS PGothic" charset="0"/>
            </a:endParaRPr>
          </a:p>
        </p:txBody>
      </p:sp>
      <p:pic>
        <p:nvPicPr>
          <p:cNvPr id="5" name="Picture 4"/>
          <p:cNvPicPr>
            <a:picLocks noChangeAspect="1"/>
          </p:cNvPicPr>
          <p:nvPr/>
        </p:nvPicPr>
        <p:blipFill>
          <a:blip r:embed="rId3"/>
          <a:stretch>
            <a:fillRect/>
          </a:stretch>
        </p:blipFill>
        <p:spPr>
          <a:xfrm>
            <a:off x="139700" y="567558"/>
            <a:ext cx="6671002" cy="5045841"/>
          </a:xfrm>
          <a:prstGeom prst="rect">
            <a:avLst/>
          </a:prstGeom>
        </p:spPr>
      </p:pic>
    </p:spTree>
    <p:extLst>
      <p:ext uri="{BB962C8B-B14F-4D97-AF65-F5344CB8AC3E}">
        <p14:creationId xmlns:p14="http://schemas.microsoft.com/office/powerpoint/2010/main" xmlns="" val="2152283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ive-got-your-back1.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961218" y="801688"/>
            <a:ext cx="6896100" cy="527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116562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626336091"/>
              </p:ext>
            </p:extLst>
          </p:nvPr>
        </p:nvGraphicFramePr>
        <p:xfrm>
          <a:off x="2031999" y="0"/>
          <a:ext cx="9934713"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a:xfrm>
            <a:off x="760275" y="496956"/>
            <a:ext cx="3932237" cy="3955773"/>
          </a:xfrm>
        </p:spPr>
        <p:txBody>
          <a:bodyPr>
            <a:normAutofit/>
          </a:bodyPr>
          <a:lstStyle/>
          <a:p>
            <a:r>
              <a:rPr lang="en-US" sz="4400" dirty="0"/>
              <a:t>What Happens When Organizations Don</a:t>
            </a:r>
            <a:r>
              <a:rPr lang="fr-FR" sz="4400" dirty="0"/>
              <a:t>’</a:t>
            </a:r>
            <a:r>
              <a:rPr lang="en-US" sz="4400" dirty="0"/>
              <a:t>t Address Vicarious Trauma?</a:t>
            </a:r>
          </a:p>
        </p:txBody>
      </p:sp>
      <p:sp>
        <p:nvSpPr>
          <p:cNvPr id="3" name="TextBox 2"/>
          <p:cNvSpPr txBox="1"/>
          <p:nvPr/>
        </p:nvSpPr>
        <p:spPr>
          <a:xfrm>
            <a:off x="-5128591" y="799106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xmlns="" val="17149750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CB0857BB-9E4E-064F-A7F9-90773AA8FF80}" type="slidenum">
              <a:rPr lang="en-US" altLang="en-US" sz="1200">
                <a:solidFill>
                  <a:srgbClr val="898989"/>
                </a:solidFill>
                <a:latin typeface="Calibri" charset="0"/>
              </a:rPr>
              <a:pPr/>
              <a:t>42</a:t>
            </a:fld>
            <a:endParaRPr lang="en-US" altLang="en-US" sz="1200">
              <a:solidFill>
                <a:srgbClr val="898989"/>
              </a:solidFill>
              <a:latin typeface="Calibri" charset="0"/>
            </a:endParaRPr>
          </a:p>
        </p:txBody>
      </p:sp>
      <p:sp>
        <p:nvSpPr>
          <p:cNvPr id="4" name="Content Placeholder 3"/>
          <p:cNvSpPr>
            <a:spLocks noGrp="1"/>
          </p:cNvSpPr>
          <p:nvPr>
            <p:ph idx="1"/>
          </p:nvPr>
        </p:nvSpPr>
        <p:spPr>
          <a:xfrm>
            <a:off x="992716" y="1593574"/>
            <a:ext cx="10361084" cy="2311400"/>
          </a:xfrm>
        </p:spPr>
        <p:txBody>
          <a:bodyPr>
            <a:noAutofit/>
          </a:bodyPr>
          <a:lstStyle/>
          <a:p>
            <a:pPr marL="0" indent="0" algn="ctr">
              <a:buNone/>
            </a:pPr>
            <a:r>
              <a:rPr lang="en-US" sz="4800" dirty="0">
                <a:cs typeface="Apple Chancery"/>
              </a:rPr>
              <a:t>“First responders bear witness to damaging and cruel treatment experienced by others, shattering any assumptions of invulnerability</a:t>
            </a:r>
            <a:r>
              <a:rPr lang="en-US" sz="4800" dirty="0" smtClean="0">
                <a:cs typeface="Apple Chancery"/>
              </a:rPr>
              <a:t>.”</a:t>
            </a:r>
          </a:p>
          <a:p>
            <a:pPr marL="0" indent="0" algn="r">
              <a:buNone/>
            </a:pPr>
            <a:endParaRPr lang="en-US" sz="2000" dirty="0" smtClean="0"/>
          </a:p>
          <a:p>
            <a:pPr marL="0" indent="0" algn="r">
              <a:buNone/>
            </a:pPr>
            <a:r>
              <a:rPr lang="en-US" sz="2000" dirty="0" smtClean="0"/>
              <a:t>(</a:t>
            </a:r>
            <a:r>
              <a:rPr lang="en-US" sz="2000" dirty="0" err="1" smtClean="0"/>
              <a:t>Janoff</a:t>
            </a:r>
            <a:r>
              <a:rPr lang="en-US" sz="2000" dirty="0" smtClean="0"/>
              <a:t>-Bulman, 1992)</a:t>
            </a:r>
            <a:endParaRPr lang="en-US" sz="2000" dirty="0"/>
          </a:p>
        </p:txBody>
      </p:sp>
    </p:spTree>
    <p:extLst>
      <p:ext uri="{BB962C8B-B14F-4D97-AF65-F5344CB8AC3E}">
        <p14:creationId xmlns:p14="http://schemas.microsoft.com/office/powerpoint/2010/main" xmlns="" val="25941552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449621" y="202020"/>
            <a:ext cx="4938132" cy="1325563"/>
          </a:xfrm>
        </p:spPr>
        <p:txBody>
          <a:bodyPr/>
          <a:lstStyle/>
          <a:p>
            <a:pPr algn="ctr"/>
            <a:r>
              <a:rPr lang="en-US" dirty="0" smtClean="0"/>
              <a:t>The VTT and VT-ORG</a:t>
            </a:r>
            <a:endParaRPr lang="en-US" dirty="0"/>
          </a:p>
        </p:txBody>
      </p:sp>
      <p:pic>
        <p:nvPicPr>
          <p:cNvPr id="8" name="Content Placeholder 5"/>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8409305" y="4856244"/>
            <a:ext cx="2429680" cy="1577786"/>
          </a:xfrm>
          <a:prstGeom prst="rect">
            <a:avLst/>
          </a:prstGeom>
        </p:spPr>
      </p:pic>
      <p:sp>
        <p:nvSpPr>
          <p:cNvPr id="9" name="Content Placeholder 2"/>
          <p:cNvSpPr>
            <a:spLocks noGrp="1"/>
          </p:cNvSpPr>
          <p:nvPr>
            <p:ph idx="1"/>
          </p:nvPr>
        </p:nvSpPr>
        <p:spPr>
          <a:xfrm>
            <a:off x="998390" y="1527583"/>
            <a:ext cx="9840595" cy="4271105"/>
          </a:xfrm>
        </p:spPr>
        <p:txBody>
          <a:bodyPr>
            <a:normAutofit/>
          </a:bodyPr>
          <a:lstStyle/>
          <a:p>
            <a:pPr marL="0" indent="0">
              <a:buNone/>
            </a:pPr>
            <a:r>
              <a:rPr lang="en-US" sz="2600" dirty="0" smtClean="0"/>
              <a:t>The Vicarious Trauma Toolkit (VTT) is an </a:t>
            </a:r>
            <a:r>
              <a:rPr lang="en-US" sz="2600" dirty="0"/>
              <a:t>online, state-of-the-art, evidence-informed </a:t>
            </a:r>
            <a:r>
              <a:rPr lang="en-US" sz="2600" dirty="0" smtClean="0"/>
              <a:t>toolkit to </a:t>
            </a:r>
            <a:r>
              <a:rPr lang="en-US" sz="2600" dirty="0"/>
              <a:t>support agencies’ responses to vicarious trauma in victim assistance professionals, law enforcement officers, </a:t>
            </a:r>
            <a:r>
              <a:rPr lang="en-US" sz="2600" dirty="0" smtClean="0">
                <a:latin typeface="Calibri" charset="0"/>
                <a:ea typeface="MS PGothic" charset="0"/>
              </a:rPr>
              <a:t>firefighters</a:t>
            </a:r>
            <a:r>
              <a:rPr lang="en-US" sz="2600" dirty="0">
                <a:latin typeface="Calibri" charset="0"/>
                <a:ea typeface="MS PGothic" charset="0"/>
              </a:rPr>
              <a:t>, </a:t>
            </a:r>
            <a:r>
              <a:rPr lang="en-US" sz="2600" dirty="0" smtClean="0">
                <a:latin typeface="Calibri" charset="0"/>
                <a:ea typeface="MS PGothic" charset="0"/>
              </a:rPr>
              <a:t>EMS, </a:t>
            </a:r>
            <a:r>
              <a:rPr lang="en-US" sz="2600" dirty="0">
                <a:latin typeface="Calibri" charset="0"/>
                <a:ea typeface="MS PGothic" charset="0"/>
              </a:rPr>
              <a:t>and other first responders who </a:t>
            </a:r>
            <a:r>
              <a:rPr lang="en-US" sz="2600" dirty="0" smtClean="0">
                <a:latin typeface="Calibri" charset="0"/>
                <a:ea typeface="MS PGothic" charset="0"/>
              </a:rPr>
              <a:t>work with victims of crime.</a:t>
            </a:r>
          </a:p>
          <a:p>
            <a:pPr marL="0" indent="0">
              <a:buNone/>
            </a:pPr>
            <a:endParaRPr lang="en-US" sz="2600" dirty="0" smtClean="0"/>
          </a:p>
          <a:p>
            <a:pPr marL="0" indent="0">
              <a:buNone/>
            </a:pPr>
            <a:r>
              <a:rPr lang="en-US" sz="2600" dirty="0" smtClean="0"/>
              <a:t>Learn more about the VTT and the Vicarious Trauma Organizational Readiness Guide (VT-ORG) at </a:t>
            </a:r>
            <a:r>
              <a:rPr lang="en-US" sz="2600" dirty="0" smtClean="0">
                <a:hlinkClick r:id="rId4"/>
              </a:rPr>
              <a:t>https://vtt.ovc.ojp.gov/</a:t>
            </a:r>
            <a:r>
              <a:rPr lang="en-US" sz="2600" dirty="0" smtClean="0"/>
              <a:t>. </a:t>
            </a:r>
            <a:endParaRPr lang="en-US" sz="2600" dirty="0" smtClean="0"/>
          </a:p>
          <a:p>
            <a:pPr lvl="1"/>
            <a:endParaRPr lang="en-US" i="1" dirty="0"/>
          </a:p>
          <a:p>
            <a:pPr lvl="1"/>
            <a:endParaRPr lang="en-US" dirty="0"/>
          </a:p>
        </p:txBody>
      </p:sp>
    </p:spTree>
    <p:extLst>
      <p:ext uri="{BB962C8B-B14F-4D97-AF65-F5344CB8AC3E}">
        <p14:creationId xmlns:p14="http://schemas.microsoft.com/office/powerpoint/2010/main" xmlns="" val="10007356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7014"/>
            <a:ext cx="10363200" cy="1325563"/>
          </a:xfrm>
        </p:spPr>
        <p:txBody>
          <a:bodyPr>
            <a:normAutofit/>
          </a:bodyPr>
          <a:lstStyle/>
          <a:p>
            <a:r>
              <a:rPr lang="en-US" dirty="0" smtClean="0"/>
              <a:t>References</a:t>
            </a:r>
            <a:endParaRPr lang="en-US" dirty="0"/>
          </a:p>
        </p:txBody>
      </p:sp>
      <p:sp>
        <p:nvSpPr>
          <p:cNvPr id="3" name="Content Placeholder 2"/>
          <p:cNvSpPr>
            <a:spLocks noGrp="1"/>
          </p:cNvSpPr>
          <p:nvPr>
            <p:ph idx="1"/>
          </p:nvPr>
        </p:nvSpPr>
        <p:spPr>
          <a:xfrm>
            <a:off x="685800" y="1327808"/>
            <a:ext cx="11106150" cy="5301592"/>
          </a:xfrm>
        </p:spPr>
        <p:txBody>
          <a:bodyPr>
            <a:normAutofit/>
          </a:bodyPr>
          <a:lstStyle/>
          <a:p>
            <a:r>
              <a:rPr lang="en-US" sz="2400" dirty="0"/>
              <a:t>Bell, Holly, Shanti Kulkarni, and Lisa Dalton. 2003. “Organizational Prevention of Vicarious Trauma.” </a:t>
            </a:r>
            <a:r>
              <a:rPr lang="en-US" sz="2400" i="1" dirty="0"/>
              <a:t>Families in Society: The Journal of Contemporary Social Services</a:t>
            </a:r>
            <a:r>
              <a:rPr lang="en-US" sz="2400" dirty="0"/>
              <a:t> </a:t>
            </a:r>
            <a:r>
              <a:rPr lang="en-US" sz="2400" dirty="0" smtClean="0"/>
              <a:t>84(4): 463–470</a:t>
            </a:r>
            <a:r>
              <a:rPr lang="en-US" sz="2400" dirty="0"/>
              <a:t>. doi:10.1606/1044-3894.131.</a:t>
            </a:r>
          </a:p>
          <a:p>
            <a:r>
              <a:rPr lang="en-US" sz="2400" dirty="0"/>
              <a:t>Berger, William, </a:t>
            </a:r>
            <a:r>
              <a:rPr lang="en-US" sz="2400" dirty="0" err="1"/>
              <a:t>Evandro</a:t>
            </a:r>
            <a:r>
              <a:rPr lang="en-US" sz="2400" dirty="0"/>
              <a:t> </a:t>
            </a:r>
            <a:r>
              <a:rPr lang="en-US" sz="2400" dirty="0" err="1"/>
              <a:t>Coutinho</a:t>
            </a:r>
            <a:r>
              <a:rPr lang="en-US" sz="2400" dirty="0"/>
              <a:t>, Ivan </a:t>
            </a:r>
            <a:r>
              <a:rPr lang="en-US" sz="2400" dirty="0" err="1"/>
              <a:t>Figueira</a:t>
            </a:r>
            <a:r>
              <a:rPr lang="en-US" sz="2400" dirty="0"/>
              <a:t>, Carla Marques-</a:t>
            </a:r>
            <a:r>
              <a:rPr lang="en-US" sz="2400" dirty="0" err="1"/>
              <a:t>Portella</a:t>
            </a:r>
            <a:r>
              <a:rPr lang="en-US" sz="2400" dirty="0"/>
              <a:t>, Mariana </a:t>
            </a:r>
            <a:r>
              <a:rPr lang="en-US" sz="2400" dirty="0" err="1"/>
              <a:t>Pires</a:t>
            </a:r>
            <a:r>
              <a:rPr lang="en-US" sz="2400" dirty="0"/>
              <a:t> Luz, Thomas C. </a:t>
            </a:r>
            <a:r>
              <a:rPr lang="en-US" sz="2400" dirty="0" err="1"/>
              <a:t>Neylan</a:t>
            </a:r>
            <a:r>
              <a:rPr lang="en-US" sz="2400" dirty="0"/>
              <a:t>, Charles R. </a:t>
            </a:r>
            <a:r>
              <a:rPr lang="en-US" sz="2400" dirty="0" err="1"/>
              <a:t>Marmar</a:t>
            </a:r>
            <a:r>
              <a:rPr lang="en-US" sz="2400" dirty="0"/>
              <a:t>, and Mauro </a:t>
            </a:r>
            <a:r>
              <a:rPr lang="en-US" sz="2400" dirty="0" err="1"/>
              <a:t>Vitor</a:t>
            </a:r>
            <a:r>
              <a:rPr lang="en-US" sz="2400" dirty="0"/>
              <a:t> </a:t>
            </a:r>
            <a:r>
              <a:rPr lang="en-US" sz="2400" dirty="0" err="1"/>
              <a:t>Mendlowicz</a:t>
            </a:r>
            <a:r>
              <a:rPr lang="en-US" sz="2400" dirty="0"/>
              <a:t>. 2011. “Rescuers at Risk: A Systematic Review and Meta-Regression Analysis of the Worldwide Current Prevalence and Correlates of PTSD in Rescue Workers.” </a:t>
            </a:r>
            <a:r>
              <a:rPr lang="en-US" sz="2400" i="1" dirty="0"/>
              <a:t>Social Psychiatry and Psychiatric Epidemiology</a:t>
            </a:r>
            <a:r>
              <a:rPr lang="en-US" sz="2400" dirty="0"/>
              <a:t> </a:t>
            </a:r>
            <a:r>
              <a:rPr lang="en-US" sz="2400" dirty="0" smtClean="0"/>
              <a:t>47(6): 1001–1011</a:t>
            </a:r>
            <a:r>
              <a:rPr lang="en-US" sz="2400" dirty="0"/>
              <a:t>. doi:10.1007/s00127-011-0408-2.</a:t>
            </a:r>
          </a:p>
          <a:p>
            <a:r>
              <a:rPr lang="en-US" sz="2400" dirty="0" err="1"/>
              <a:t>Bonach</a:t>
            </a:r>
            <a:r>
              <a:rPr lang="en-US" sz="2400" dirty="0"/>
              <a:t>, Kathryn, and Alex Heckert. 2012. “Predictors of Secondary Traumatic Stress </a:t>
            </a:r>
            <a:r>
              <a:rPr lang="en-US" sz="2400" dirty="0" smtClean="0"/>
              <a:t>Among </a:t>
            </a:r>
            <a:r>
              <a:rPr lang="en-US" sz="2400" dirty="0"/>
              <a:t>Children’s Advocacy Center Forensic Interviewers.” </a:t>
            </a:r>
            <a:r>
              <a:rPr lang="en-US" sz="2400" i="1" dirty="0"/>
              <a:t>Journal of Child Sexual Abuse</a:t>
            </a:r>
            <a:r>
              <a:rPr lang="en-US" sz="2400" dirty="0"/>
              <a:t> </a:t>
            </a:r>
            <a:r>
              <a:rPr lang="en-US" sz="2400" dirty="0" smtClean="0"/>
              <a:t>21(3): 295–314</a:t>
            </a:r>
            <a:r>
              <a:rPr lang="en-US" sz="2400" dirty="0"/>
              <a:t>. doi:10.1080/10538712.2012.647263.</a:t>
            </a:r>
          </a:p>
          <a:p>
            <a:r>
              <a:rPr lang="en-US" sz="2400" dirty="0"/>
              <a:t>Bride, Brian E., Melissa </a:t>
            </a:r>
            <a:r>
              <a:rPr lang="en-US" sz="2400" dirty="0" err="1"/>
              <a:t>Radey</a:t>
            </a:r>
            <a:r>
              <a:rPr lang="en-US" sz="2400" dirty="0"/>
              <a:t>, and Charles R. </a:t>
            </a:r>
            <a:r>
              <a:rPr lang="en-US" sz="2400" dirty="0" err="1"/>
              <a:t>Figley</a:t>
            </a:r>
            <a:r>
              <a:rPr lang="en-US" sz="2400" dirty="0"/>
              <a:t>. 2007. “Measuring Compassion Fatigue.” </a:t>
            </a:r>
            <a:r>
              <a:rPr lang="en-US" sz="2400" i="1" dirty="0"/>
              <a:t>Clinical Social Work Journal</a:t>
            </a:r>
            <a:r>
              <a:rPr lang="en-US" sz="2400" dirty="0"/>
              <a:t> </a:t>
            </a:r>
            <a:r>
              <a:rPr lang="en-US" sz="2400" dirty="0" smtClean="0"/>
              <a:t>35(3): 155–163</a:t>
            </a:r>
            <a:r>
              <a:rPr lang="en-US" sz="2400" dirty="0"/>
              <a:t>. doi:10.1007/s10615-007-0091-7</a:t>
            </a:r>
            <a:r>
              <a:rPr lang="en-US" sz="2400" dirty="0" smtClean="0"/>
              <a:t>.</a:t>
            </a:r>
          </a:p>
          <a:p>
            <a:endParaRPr lang="en-US" sz="2400" dirty="0" smtClean="0"/>
          </a:p>
          <a:p>
            <a:endParaRPr lang="en-US" sz="2400" dirty="0"/>
          </a:p>
        </p:txBody>
      </p:sp>
    </p:spTree>
    <p:extLst>
      <p:ext uri="{BB962C8B-B14F-4D97-AF65-F5344CB8AC3E}">
        <p14:creationId xmlns:p14="http://schemas.microsoft.com/office/powerpoint/2010/main" xmlns="" val="2929414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0174"/>
            <a:ext cx="10515600" cy="1325563"/>
          </a:xfrm>
        </p:spPr>
        <p:txBody>
          <a:bodyPr/>
          <a:lstStyle/>
          <a:p>
            <a:r>
              <a:rPr lang="en-US" dirty="0" smtClean="0"/>
              <a:t>References (cont.)</a:t>
            </a:r>
            <a:endParaRPr lang="en-US" dirty="0"/>
          </a:p>
        </p:txBody>
      </p:sp>
      <p:sp>
        <p:nvSpPr>
          <p:cNvPr id="3" name="Content Placeholder 2"/>
          <p:cNvSpPr>
            <a:spLocks noGrp="1"/>
          </p:cNvSpPr>
          <p:nvPr>
            <p:ph idx="1"/>
          </p:nvPr>
        </p:nvSpPr>
        <p:spPr>
          <a:xfrm>
            <a:off x="685800" y="1276350"/>
            <a:ext cx="11106150" cy="5581650"/>
          </a:xfrm>
        </p:spPr>
        <p:txBody>
          <a:bodyPr>
            <a:normAutofit/>
          </a:bodyPr>
          <a:lstStyle/>
          <a:p>
            <a:r>
              <a:rPr lang="en-US" sz="2400" dirty="0"/>
              <a:t>Conrad, David, and Yvonne </a:t>
            </a:r>
            <a:r>
              <a:rPr lang="en-US" sz="2400" dirty="0" err="1"/>
              <a:t>Kellar</a:t>
            </a:r>
            <a:r>
              <a:rPr lang="en-US" sz="2400" dirty="0"/>
              <a:t>-Guenther. 2006. “Compassion Fatigue, Burnout, and Compassion Satisfaction </a:t>
            </a:r>
            <a:r>
              <a:rPr lang="en-US" sz="2400" dirty="0" smtClean="0"/>
              <a:t>Among </a:t>
            </a:r>
            <a:r>
              <a:rPr lang="en-US" sz="2400" dirty="0"/>
              <a:t>Colorado Child Protection Workers.” </a:t>
            </a:r>
            <a:r>
              <a:rPr lang="en-US" sz="2400" i="1" dirty="0"/>
              <a:t>Child Abuse &amp; Neglect</a:t>
            </a:r>
            <a:r>
              <a:rPr lang="en-US" sz="2400" dirty="0"/>
              <a:t> </a:t>
            </a:r>
            <a:r>
              <a:rPr lang="en-US" sz="2400" dirty="0" smtClean="0"/>
              <a:t>30(10): 1071–1080</a:t>
            </a:r>
            <a:r>
              <a:rPr lang="en-US" sz="2400" dirty="0"/>
              <a:t>. doi:10.1016/j.chiabu.2006.03.009.</a:t>
            </a:r>
          </a:p>
          <a:p>
            <a:r>
              <a:rPr lang="en-US" sz="2400" dirty="0" err="1" smtClean="0"/>
              <a:t>Cornille</a:t>
            </a:r>
            <a:r>
              <a:rPr lang="en-US" sz="2400" dirty="0"/>
              <a:t>, Thomas A., and Tracy Woodard Meyers. 1999. “Secondary Traumatic Stress </a:t>
            </a:r>
            <a:r>
              <a:rPr lang="en-US" sz="2400" dirty="0" smtClean="0"/>
              <a:t>Among </a:t>
            </a:r>
            <a:r>
              <a:rPr lang="en-US" sz="2400" dirty="0"/>
              <a:t>Child Protective Service Workers: Prevalence, Severity and Predictive Factors.” </a:t>
            </a:r>
            <a:r>
              <a:rPr lang="en-US" sz="2400" i="1" dirty="0"/>
              <a:t>Traumatology</a:t>
            </a:r>
            <a:r>
              <a:rPr lang="en-US" sz="2400" dirty="0"/>
              <a:t> </a:t>
            </a:r>
            <a:r>
              <a:rPr lang="en-US" sz="2400" dirty="0" smtClean="0"/>
              <a:t>5(1): 15–31</a:t>
            </a:r>
            <a:r>
              <a:rPr lang="en-US" sz="2400" dirty="0"/>
              <a:t>. doi:10.1177/153476569900500105.</a:t>
            </a:r>
          </a:p>
          <a:p>
            <a:r>
              <a:rPr lang="en-US" sz="2400" dirty="0" err="1"/>
              <a:t>Engstrom</a:t>
            </a:r>
            <a:r>
              <a:rPr lang="en-US" sz="2400" dirty="0"/>
              <a:t>, David, Pilar Hernandez, and David </a:t>
            </a:r>
            <a:r>
              <a:rPr lang="en-US" sz="2400" dirty="0" err="1"/>
              <a:t>Gangsei</a:t>
            </a:r>
            <a:r>
              <a:rPr lang="en-US" sz="2400" dirty="0"/>
              <a:t>. 2008. “Vicarious Resilience: A Qualitative Investigation </a:t>
            </a:r>
            <a:r>
              <a:rPr lang="en-US" sz="2400" dirty="0" smtClean="0"/>
              <a:t>Into </a:t>
            </a:r>
            <a:r>
              <a:rPr lang="en-US" sz="2400" dirty="0"/>
              <a:t>Its Description.” </a:t>
            </a:r>
            <a:r>
              <a:rPr lang="en-US" sz="2400" i="1" dirty="0"/>
              <a:t>Traumatology</a:t>
            </a:r>
            <a:r>
              <a:rPr lang="en-US" sz="2400" dirty="0"/>
              <a:t> </a:t>
            </a:r>
            <a:r>
              <a:rPr lang="en-US" sz="2400" dirty="0" smtClean="0"/>
              <a:t>14(3</a:t>
            </a:r>
            <a:r>
              <a:rPr lang="en-US" sz="2400" dirty="0"/>
              <a:t>): 13–21. doi:10.1177/1534765608319323.</a:t>
            </a:r>
          </a:p>
          <a:p>
            <a:r>
              <a:rPr lang="en-US" sz="2400" dirty="0"/>
              <a:t>Farrell, Graham, and Ken Pease. 1993. </a:t>
            </a:r>
            <a:r>
              <a:rPr lang="en-US" sz="2400" i="1" dirty="0"/>
              <a:t>Once Bitten, Twice Bitten: Repeat </a:t>
            </a:r>
            <a:r>
              <a:rPr lang="en-US" sz="2400" i="1" dirty="0" err="1"/>
              <a:t>Victimisation</a:t>
            </a:r>
            <a:r>
              <a:rPr lang="en-US" sz="2400" i="1" dirty="0"/>
              <a:t> and Its Implications for Crime Prevention.</a:t>
            </a:r>
            <a:r>
              <a:rPr lang="en-US" sz="2400" dirty="0"/>
              <a:t> London: Home Office Police Research Group. </a:t>
            </a:r>
          </a:p>
          <a:p>
            <a:r>
              <a:rPr lang="en-US" sz="2400" dirty="0" err="1"/>
              <a:t>Figley</a:t>
            </a:r>
            <a:r>
              <a:rPr lang="en-US" sz="2400" dirty="0"/>
              <a:t>, Charles R. 1995. </a:t>
            </a:r>
            <a:r>
              <a:rPr lang="en-US" sz="2400" i="1" dirty="0"/>
              <a:t>Compassion Fatigue: Coping With Secondary Traumatic Stress Disorder In Those Who Treat The Traumatized</a:t>
            </a:r>
            <a:r>
              <a:rPr lang="en-US" sz="2400" dirty="0"/>
              <a:t>. 1st edition. New York: Routledge</a:t>
            </a:r>
            <a:r>
              <a:rPr lang="en-US" sz="2400" dirty="0" smtClean="0"/>
              <a:t>.</a:t>
            </a:r>
            <a:endParaRPr lang="en-US" sz="2400" dirty="0"/>
          </a:p>
        </p:txBody>
      </p:sp>
    </p:spTree>
    <p:extLst>
      <p:ext uri="{BB962C8B-B14F-4D97-AF65-F5344CB8AC3E}">
        <p14:creationId xmlns:p14="http://schemas.microsoft.com/office/powerpoint/2010/main" xmlns="" val="41203573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0650"/>
            <a:ext cx="10515600" cy="1325563"/>
          </a:xfrm>
        </p:spPr>
        <p:txBody>
          <a:bodyPr/>
          <a:lstStyle/>
          <a:p>
            <a:r>
              <a:rPr lang="en-US" dirty="0" smtClean="0"/>
              <a:t>References (cont.)</a:t>
            </a:r>
            <a:endParaRPr lang="en-US" dirty="0"/>
          </a:p>
        </p:txBody>
      </p:sp>
      <p:sp>
        <p:nvSpPr>
          <p:cNvPr id="3" name="Content Placeholder 2"/>
          <p:cNvSpPr>
            <a:spLocks noGrp="1"/>
          </p:cNvSpPr>
          <p:nvPr>
            <p:ph idx="1"/>
          </p:nvPr>
        </p:nvSpPr>
        <p:spPr>
          <a:xfrm>
            <a:off x="685800" y="1238251"/>
            <a:ext cx="11201400" cy="5753099"/>
          </a:xfrm>
        </p:spPr>
        <p:txBody>
          <a:bodyPr>
            <a:normAutofit lnSpcReduction="10000"/>
          </a:bodyPr>
          <a:lstStyle/>
          <a:p>
            <a:r>
              <a:rPr lang="en-US" sz="2400" dirty="0" err="1"/>
              <a:t>Gilfus</a:t>
            </a:r>
            <a:r>
              <a:rPr lang="en-US" sz="2400" dirty="0"/>
              <a:t>, Mary E. 1999. “The Price of the Ticket: A Survivor-Centered Appraisal of Trauma Theory.” </a:t>
            </a:r>
            <a:r>
              <a:rPr lang="en-US" sz="2400" i="1" dirty="0"/>
              <a:t>Violence Against Women</a:t>
            </a:r>
            <a:r>
              <a:rPr lang="en-US" sz="2400" dirty="0"/>
              <a:t> </a:t>
            </a:r>
            <a:r>
              <a:rPr lang="en-US" sz="2400" dirty="0" smtClean="0"/>
              <a:t>5(11): 1238–1257</a:t>
            </a:r>
            <a:r>
              <a:rPr lang="en-US" sz="2400" dirty="0"/>
              <a:t>. doi:10.1177/1077801299005011002</a:t>
            </a:r>
          </a:p>
          <a:p>
            <a:r>
              <a:rPr lang="en-US" sz="2400" dirty="0" smtClean="0"/>
              <a:t>Hernández</a:t>
            </a:r>
            <a:r>
              <a:rPr lang="en-US" sz="2400" dirty="0"/>
              <a:t>, Pilar, David </a:t>
            </a:r>
            <a:r>
              <a:rPr lang="en-US" sz="2400" dirty="0" err="1"/>
              <a:t>Gangsei</a:t>
            </a:r>
            <a:r>
              <a:rPr lang="en-US" sz="2400" dirty="0"/>
              <a:t>, and David </a:t>
            </a:r>
            <a:r>
              <a:rPr lang="en-US" sz="2400" dirty="0" err="1"/>
              <a:t>Engstrom</a:t>
            </a:r>
            <a:r>
              <a:rPr lang="en-US" sz="2400" dirty="0"/>
              <a:t>. 2007. “Vicarious Resilience: A New Concept in Work </a:t>
            </a:r>
            <a:r>
              <a:rPr lang="en-US" sz="2400" dirty="0" smtClean="0"/>
              <a:t>With </a:t>
            </a:r>
            <a:r>
              <a:rPr lang="en-US" sz="2400" dirty="0"/>
              <a:t>Those Who Survive Trauma.” </a:t>
            </a:r>
            <a:r>
              <a:rPr lang="en-US" sz="2400" i="1" dirty="0"/>
              <a:t>Family Process</a:t>
            </a:r>
            <a:r>
              <a:rPr lang="en-US" sz="2400" dirty="0"/>
              <a:t> </a:t>
            </a:r>
            <a:r>
              <a:rPr lang="en-US" sz="2400" dirty="0" smtClean="0"/>
              <a:t>46(2): 229–241</a:t>
            </a:r>
            <a:r>
              <a:rPr lang="en-US" sz="2400" dirty="0"/>
              <a:t>. doi:10.1111/j.1545-5300.2007.00206.x.</a:t>
            </a:r>
          </a:p>
          <a:p>
            <a:r>
              <a:rPr lang="en-US" sz="2400" dirty="0" err="1" smtClean="0"/>
              <a:t>Hudnall</a:t>
            </a:r>
            <a:r>
              <a:rPr lang="en-US" sz="2400" dirty="0"/>
              <a:t> , Beth. 2002. “Measuring Compassion Satisfaction as Well as Fatigue: Developmental History of the Compassion Satisfaction and Fatigue Test.” In </a:t>
            </a:r>
            <a:r>
              <a:rPr lang="en-US" sz="2400" i="1" dirty="0"/>
              <a:t>Treating Compassion Fatigue</a:t>
            </a:r>
            <a:r>
              <a:rPr lang="en-US" sz="2400" dirty="0"/>
              <a:t>, 107–19. Psychosocial Stress Series, No. 24. New York, NY, US: Brunner-Routledge.</a:t>
            </a:r>
          </a:p>
          <a:p>
            <a:r>
              <a:rPr lang="en-US" sz="2400" dirty="0" err="1"/>
              <a:t>Janoff</a:t>
            </a:r>
            <a:r>
              <a:rPr lang="en-US" sz="2400" dirty="0"/>
              <a:t>-Bulman, Ronnie. 1992. </a:t>
            </a:r>
            <a:r>
              <a:rPr lang="en-US" sz="2400" i="1" dirty="0"/>
              <a:t>Shattered Assumptions: Towards a New Psychology of Trauma</a:t>
            </a:r>
            <a:r>
              <a:rPr lang="en-US" sz="2400" dirty="0"/>
              <a:t>. New York: Free Press.</a:t>
            </a:r>
          </a:p>
          <a:p>
            <a:r>
              <a:rPr lang="en-US" sz="2400" dirty="0"/>
              <a:t>Kessler, Ronald C., Johan </a:t>
            </a:r>
            <a:r>
              <a:rPr lang="en-US" sz="2400" dirty="0" err="1"/>
              <a:t>Ormel</a:t>
            </a:r>
            <a:r>
              <a:rPr lang="en-US" sz="2400" dirty="0"/>
              <a:t>, Maria </a:t>
            </a:r>
            <a:r>
              <a:rPr lang="en-US" sz="2400" dirty="0" err="1"/>
              <a:t>Petukhova</a:t>
            </a:r>
            <a:r>
              <a:rPr lang="en-US" sz="2400" dirty="0"/>
              <a:t>, Katie A. McLaughlin, Jennifer Greif Green, Leo J. Russo, Dan J. Stein, et al. 2011. “Development of Lifetime Comorbidity in the World Health Organization World Mental Health Surveys.” </a:t>
            </a:r>
            <a:r>
              <a:rPr lang="en-US" sz="2400" i="1" dirty="0"/>
              <a:t>Archives of General Psychiatry</a:t>
            </a:r>
            <a:r>
              <a:rPr lang="en-US" sz="2400" dirty="0"/>
              <a:t> </a:t>
            </a:r>
            <a:r>
              <a:rPr lang="en-US" sz="2400" dirty="0" smtClean="0"/>
              <a:t>68(1): 90–100</a:t>
            </a:r>
            <a:r>
              <a:rPr lang="en-US" sz="2400" dirty="0"/>
              <a:t>. </a:t>
            </a:r>
            <a:r>
              <a:rPr lang="en-US" sz="2400" dirty="0" smtClean="0"/>
              <a:t>doi:10.1001/archgenpsychiatry.2010.180.</a:t>
            </a:r>
          </a:p>
          <a:p>
            <a:pPr marL="0" indent="0">
              <a:buNone/>
            </a:pPr>
            <a:endParaRPr lang="en-US" sz="2400" dirty="0"/>
          </a:p>
        </p:txBody>
      </p:sp>
    </p:spTree>
    <p:extLst>
      <p:ext uri="{BB962C8B-B14F-4D97-AF65-F5344CB8AC3E}">
        <p14:creationId xmlns:p14="http://schemas.microsoft.com/office/powerpoint/2010/main" xmlns="" val="31383911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10363200" cy="1325563"/>
          </a:xfrm>
        </p:spPr>
        <p:txBody>
          <a:bodyPr/>
          <a:lstStyle/>
          <a:p>
            <a:r>
              <a:rPr lang="en-US" dirty="0" smtClean="0"/>
              <a:t>References (cont.)</a:t>
            </a:r>
            <a:endParaRPr lang="en-US" dirty="0"/>
          </a:p>
        </p:txBody>
      </p:sp>
      <p:sp>
        <p:nvSpPr>
          <p:cNvPr id="3" name="Content Placeholder 2"/>
          <p:cNvSpPr>
            <a:spLocks noGrp="1"/>
          </p:cNvSpPr>
          <p:nvPr>
            <p:ph idx="1"/>
          </p:nvPr>
        </p:nvSpPr>
        <p:spPr>
          <a:xfrm>
            <a:off x="762000" y="1325563"/>
            <a:ext cx="10972800" cy="5341937"/>
          </a:xfrm>
        </p:spPr>
        <p:txBody>
          <a:bodyPr>
            <a:normAutofit fontScale="85000" lnSpcReduction="20000"/>
          </a:bodyPr>
          <a:lstStyle/>
          <a:p>
            <a:pPr>
              <a:lnSpc>
                <a:spcPct val="110000"/>
              </a:lnSpc>
            </a:pPr>
            <a:r>
              <a:rPr lang="en-US" dirty="0" smtClean="0"/>
              <a:t>Mathieu</a:t>
            </a:r>
            <a:r>
              <a:rPr lang="en-US" dirty="0"/>
              <a:t>, Françoise. 2012. “Compassion Fatigue.” In </a:t>
            </a:r>
            <a:r>
              <a:rPr lang="en-US" i="1" dirty="0"/>
              <a:t>Encyclopedia of Trauma: An Interdisciplinary Guide</a:t>
            </a:r>
            <a:r>
              <a:rPr lang="en-US" dirty="0"/>
              <a:t>, edited by Charles R. </a:t>
            </a:r>
            <a:r>
              <a:rPr lang="en-US" dirty="0" err="1"/>
              <a:t>Figley</a:t>
            </a:r>
            <a:r>
              <a:rPr lang="en-US" dirty="0"/>
              <a:t>, 1st edition, 904. Thousand Oaks, CA: SAGE Publications, Inc.</a:t>
            </a:r>
          </a:p>
          <a:p>
            <a:pPr>
              <a:lnSpc>
                <a:spcPct val="110000"/>
              </a:lnSpc>
            </a:pPr>
            <a:r>
              <a:rPr lang="en-US" dirty="0" smtClean="0"/>
              <a:t>Munroe</a:t>
            </a:r>
            <a:r>
              <a:rPr lang="en-US" dirty="0"/>
              <a:t>, James F., Jonathan Shay, Lisa Fisher, Christine </a:t>
            </a:r>
            <a:r>
              <a:rPr lang="en-US" dirty="0" err="1"/>
              <a:t>Makary</a:t>
            </a:r>
            <a:r>
              <a:rPr lang="en-US" dirty="0"/>
              <a:t>, Kathryn </a:t>
            </a:r>
            <a:r>
              <a:rPr lang="en-US" dirty="0" err="1"/>
              <a:t>Rapperport</a:t>
            </a:r>
            <a:r>
              <a:rPr lang="en-US" dirty="0"/>
              <a:t>, and Rose </a:t>
            </a:r>
            <a:r>
              <a:rPr lang="en-US" dirty="0" err="1"/>
              <a:t>Zimering</a:t>
            </a:r>
            <a:r>
              <a:rPr lang="en-US" dirty="0"/>
              <a:t>. 1995. “Preventing Compassion Fatigue: A Team Treatment Model.” In </a:t>
            </a:r>
            <a:r>
              <a:rPr lang="en-US" i="1" dirty="0"/>
              <a:t>Compassion Fatigue: Coping with Secondary Traumatic Stress Disorder in Those Who Treat the Traumatized</a:t>
            </a:r>
            <a:r>
              <a:rPr lang="en-US" dirty="0"/>
              <a:t>, edited by Charles R </a:t>
            </a:r>
            <a:r>
              <a:rPr lang="en-US" dirty="0" err="1"/>
              <a:t>Figley</a:t>
            </a:r>
            <a:r>
              <a:rPr lang="en-US" dirty="0"/>
              <a:t>, </a:t>
            </a:r>
            <a:r>
              <a:rPr lang="en-US" dirty="0" smtClean="0"/>
              <a:t>209–231</a:t>
            </a:r>
            <a:r>
              <a:rPr lang="en-US" dirty="0"/>
              <a:t>. New York: Brunner-Routledge.</a:t>
            </a:r>
          </a:p>
          <a:p>
            <a:pPr>
              <a:lnSpc>
                <a:spcPct val="110000"/>
              </a:lnSpc>
            </a:pPr>
            <a:r>
              <a:rPr lang="en-US" dirty="0"/>
              <a:t>Pearlman, Laurie Anne. 2016. “</a:t>
            </a:r>
            <a:r>
              <a:rPr lang="en-US" dirty="0" err="1"/>
              <a:t>Headington</a:t>
            </a:r>
            <a:r>
              <a:rPr lang="en-US" dirty="0"/>
              <a:t> Institute.” </a:t>
            </a:r>
            <a:r>
              <a:rPr lang="en-US" i="1" dirty="0" err="1"/>
              <a:t>Headington</a:t>
            </a:r>
            <a:r>
              <a:rPr lang="en-US" i="1" dirty="0"/>
              <a:t> Institute</a:t>
            </a:r>
            <a:r>
              <a:rPr lang="en-US" dirty="0"/>
              <a:t>. Accessed November </a:t>
            </a:r>
            <a:r>
              <a:rPr lang="en-US" dirty="0" smtClean="0"/>
              <a:t>8, 2016. </a:t>
            </a:r>
            <a:r>
              <a:rPr lang="en-US" dirty="0"/>
              <a:t>www.headington-institute.org/.</a:t>
            </a:r>
          </a:p>
          <a:p>
            <a:pPr>
              <a:lnSpc>
                <a:spcPct val="110000"/>
              </a:lnSpc>
            </a:pPr>
            <a:r>
              <a:rPr lang="en-US" dirty="0" err="1"/>
              <a:t>Remen</a:t>
            </a:r>
            <a:r>
              <a:rPr lang="en-US" dirty="0"/>
              <a:t>, Rachel Naomi. 2006. </a:t>
            </a:r>
            <a:r>
              <a:rPr lang="en-US" i="1" dirty="0"/>
              <a:t>Kitchen Table Wisdom: Stories That Heal, 10th Anniversary Edition</a:t>
            </a:r>
            <a:r>
              <a:rPr lang="en-US" dirty="0"/>
              <a:t>. New York: Riverhead Books.</a:t>
            </a:r>
          </a:p>
          <a:p>
            <a:pPr>
              <a:lnSpc>
                <a:spcPct val="110000"/>
              </a:lnSpc>
            </a:pPr>
            <a:r>
              <a:rPr lang="en-US" dirty="0" err="1"/>
              <a:t>Saakvitne</a:t>
            </a:r>
            <a:r>
              <a:rPr lang="en-US" dirty="0"/>
              <a:t>, Karen W. 1999. </a:t>
            </a:r>
            <a:r>
              <a:rPr lang="en-US" i="1" dirty="0"/>
              <a:t>Risking Connection: A Training Curriculum for Working </a:t>
            </a:r>
            <a:r>
              <a:rPr lang="en-US" i="1" dirty="0" smtClean="0"/>
              <a:t>With </a:t>
            </a:r>
            <a:r>
              <a:rPr lang="en-US" i="1" dirty="0"/>
              <a:t>Survivors of Childhood Abuse</a:t>
            </a:r>
            <a:r>
              <a:rPr lang="en-US" dirty="0"/>
              <a:t>. Lutherville, MD: Sidran Press</a:t>
            </a:r>
            <a:r>
              <a:rPr lang="en-US" dirty="0" smtClean="0"/>
              <a:t>.</a:t>
            </a:r>
          </a:p>
          <a:p>
            <a:pPr>
              <a:lnSpc>
                <a:spcPct val="100000"/>
              </a:lnSpc>
            </a:pPr>
            <a:endParaRPr lang="en-US" dirty="0" smtClean="0"/>
          </a:p>
          <a:p>
            <a:pPr>
              <a:lnSpc>
                <a:spcPct val="100000"/>
              </a:lnSpc>
            </a:pPr>
            <a:endParaRPr lang="en-US" dirty="0"/>
          </a:p>
          <a:p>
            <a:pPr marL="0" indent="0">
              <a:lnSpc>
                <a:spcPct val="100000"/>
              </a:lnSpc>
              <a:buNone/>
            </a:pPr>
            <a:endParaRPr lang="en-US" dirty="0"/>
          </a:p>
        </p:txBody>
      </p:sp>
    </p:spTree>
    <p:extLst>
      <p:ext uri="{BB962C8B-B14F-4D97-AF65-F5344CB8AC3E}">
        <p14:creationId xmlns:p14="http://schemas.microsoft.com/office/powerpoint/2010/main" xmlns="" val="17712528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1"/>
            <a:ext cx="10668000" cy="1462088"/>
          </a:xfrm>
        </p:spPr>
        <p:txBody>
          <a:bodyPr/>
          <a:lstStyle/>
          <a:p>
            <a:r>
              <a:rPr lang="en-US" dirty="0"/>
              <a:t>References (cont.)</a:t>
            </a:r>
          </a:p>
        </p:txBody>
      </p:sp>
      <p:sp>
        <p:nvSpPr>
          <p:cNvPr id="3" name="Content Placeholder 2"/>
          <p:cNvSpPr>
            <a:spLocks noGrp="1"/>
          </p:cNvSpPr>
          <p:nvPr>
            <p:ph idx="1"/>
          </p:nvPr>
        </p:nvSpPr>
        <p:spPr>
          <a:xfrm>
            <a:off x="838200" y="1481138"/>
            <a:ext cx="10934700" cy="2536825"/>
          </a:xfrm>
        </p:spPr>
        <p:txBody>
          <a:bodyPr>
            <a:normAutofit fontScale="85000" lnSpcReduction="20000"/>
          </a:bodyPr>
          <a:lstStyle/>
          <a:p>
            <a:pPr>
              <a:lnSpc>
                <a:spcPct val="110000"/>
              </a:lnSpc>
            </a:pPr>
            <a:r>
              <a:rPr lang="en-US" dirty="0" smtClean="0"/>
              <a:t>Slattery</a:t>
            </a:r>
            <a:r>
              <a:rPr lang="en-US" dirty="0"/>
              <a:t>, Suzanne M., and Lisa A. Goodman. 2009. “Secondary Traumatic Stress Among Domestic Violence Advocates: Workplace Risk and Protective Factors.” </a:t>
            </a:r>
            <a:r>
              <a:rPr lang="en-US" i="1" dirty="0"/>
              <a:t>Violence Against Women</a:t>
            </a:r>
            <a:r>
              <a:rPr lang="en-US" dirty="0"/>
              <a:t> </a:t>
            </a:r>
            <a:r>
              <a:rPr lang="en-US" dirty="0" smtClean="0"/>
              <a:t>1 </a:t>
            </a:r>
            <a:r>
              <a:rPr lang="en-US" dirty="0"/>
              <a:t>(11</a:t>
            </a:r>
            <a:r>
              <a:rPr lang="en-US" dirty="0" smtClean="0"/>
              <a:t>): 1358–1379</a:t>
            </a:r>
            <a:r>
              <a:rPr lang="en-US" dirty="0"/>
              <a:t>. doi:10.1177/1077801209347469.</a:t>
            </a:r>
          </a:p>
          <a:p>
            <a:pPr>
              <a:lnSpc>
                <a:spcPct val="110000"/>
              </a:lnSpc>
            </a:pPr>
            <a:r>
              <a:rPr lang="en-US" dirty="0" err="1"/>
              <a:t>Yassen</a:t>
            </a:r>
            <a:r>
              <a:rPr lang="en-US" dirty="0"/>
              <a:t>, Janet. 1995. “Preventing Secondary Traumatic Stress Disorder.” In </a:t>
            </a:r>
            <a:r>
              <a:rPr lang="en-US" i="1" dirty="0"/>
              <a:t>Compassion Fatigue: Coping With Secondary Traumatic Stress Disorder In Those Who Treat The Traumatized</a:t>
            </a:r>
            <a:r>
              <a:rPr lang="en-US" dirty="0"/>
              <a:t>, edited by Charles R. </a:t>
            </a:r>
            <a:r>
              <a:rPr lang="en-US" dirty="0" err="1"/>
              <a:t>Figley</a:t>
            </a:r>
            <a:r>
              <a:rPr lang="en-US" dirty="0"/>
              <a:t>, 1 edition, 178–208. New York: Routledge.</a:t>
            </a:r>
          </a:p>
          <a:p>
            <a:endParaRPr lang="en-US" dirty="0"/>
          </a:p>
        </p:txBody>
      </p:sp>
    </p:spTree>
    <p:extLst>
      <p:ext uri="{BB962C8B-B14F-4D97-AF65-F5344CB8AC3E}">
        <p14:creationId xmlns:p14="http://schemas.microsoft.com/office/powerpoint/2010/main" xmlns="" val="585792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flipH="1">
            <a:off x="2254469" y="715964"/>
            <a:ext cx="3536731" cy="1036637"/>
          </a:xfrm>
        </p:spPr>
        <p:txBody>
          <a:bodyPr>
            <a:normAutofit/>
          </a:bodyPr>
          <a:lstStyle/>
          <a:p>
            <a:endParaRPr lang="en-US" altLang="en-US" sz="3600" dirty="0">
              <a:ea typeface="MS PGothic" charset="-128"/>
            </a:endParaRPr>
          </a:p>
        </p:txBody>
      </p:sp>
      <p:sp>
        <p:nvSpPr>
          <p:cNvPr id="31746" name="Content Placeholder 2"/>
          <p:cNvSpPr>
            <a:spLocks noGrp="1"/>
          </p:cNvSpPr>
          <p:nvPr>
            <p:ph sz="half" idx="1"/>
          </p:nvPr>
        </p:nvSpPr>
        <p:spPr>
          <a:xfrm>
            <a:off x="2475186" y="2655398"/>
            <a:ext cx="2822028" cy="3611562"/>
          </a:xfrm>
        </p:spPr>
        <p:txBody>
          <a:bodyPr>
            <a:normAutofit/>
          </a:bodyPr>
          <a:lstStyle/>
          <a:p>
            <a:pPr fontAlgn="base">
              <a:lnSpc>
                <a:spcPct val="150000"/>
              </a:lnSpc>
            </a:pPr>
            <a:r>
              <a:rPr lang="en-US" dirty="0">
                <a:solidFill>
                  <a:srgbClr val="0070C0"/>
                </a:solidFill>
              </a:rPr>
              <a:t>Stress​</a:t>
            </a:r>
          </a:p>
          <a:p>
            <a:pPr lvl="1" fontAlgn="base">
              <a:lnSpc>
                <a:spcPct val="150000"/>
              </a:lnSpc>
            </a:pPr>
            <a:r>
              <a:rPr lang="en-US" dirty="0">
                <a:solidFill>
                  <a:srgbClr val="0070C0"/>
                </a:solidFill>
              </a:rPr>
              <a:t>Acute</a:t>
            </a:r>
          </a:p>
          <a:p>
            <a:pPr lvl="1" fontAlgn="base">
              <a:lnSpc>
                <a:spcPct val="150000"/>
              </a:lnSpc>
            </a:pPr>
            <a:r>
              <a:rPr lang="en-US" dirty="0">
                <a:solidFill>
                  <a:srgbClr val="0070C0"/>
                </a:solidFill>
              </a:rPr>
              <a:t>Chronic</a:t>
            </a:r>
          </a:p>
          <a:p>
            <a:pPr fontAlgn="base">
              <a:lnSpc>
                <a:spcPct val="150000"/>
              </a:lnSpc>
            </a:pPr>
            <a:r>
              <a:rPr lang="en-US" dirty="0">
                <a:solidFill>
                  <a:srgbClr val="0070C0"/>
                </a:solidFill>
              </a:rPr>
              <a:t>Traumatic stress</a:t>
            </a:r>
            <a:endParaRPr lang="en-US" sz="2800" dirty="0"/>
          </a:p>
          <a:p>
            <a:pPr marL="0" indent="0">
              <a:buNone/>
              <a:defRPr/>
            </a:pPr>
            <a:endParaRPr lang="en-US" dirty="0">
              <a:ea typeface="MS PGothic" charset="0"/>
            </a:endParaRPr>
          </a:p>
        </p:txBody>
      </p:sp>
      <p:sp>
        <p:nvSpPr>
          <p:cNvPr id="44036"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86C954F1-8751-AB48-8D69-3DE8B5789716}" type="slidenum">
              <a:rPr lang="en-US" altLang="en-US" sz="1200">
                <a:solidFill>
                  <a:srgbClr val="898989"/>
                </a:solidFill>
                <a:latin typeface="Calibri" charset="0"/>
              </a:rPr>
              <a:pPr/>
              <a:t>5</a:t>
            </a:fld>
            <a:endParaRPr lang="en-US" altLang="en-US" sz="1200">
              <a:solidFill>
                <a:srgbClr val="898989"/>
              </a:solidFill>
              <a:latin typeface="Calibri" charset="0"/>
            </a:endParaRPr>
          </a:p>
        </p:txBody>
      </p:sp>
      <p:pic>
        <p:nvPicPr>
          <p:cNvPr id="2" name="Picture 1"/>
          <p:cNvPicPr>
            <a:picLocks noChangeAspect="1"/>
          </p:cNvPicPr>
          <p:nvPr/>
        </p:nvPicPr>
        <p:blipFill>
          <a:blip r:embed="rId3"/>
          <a:stretch>
            <a:fillRect/>
          </a:stretch>
        </p:blipFill>
        <p:spPr>
          <a:xfrm>
            <a:off x="1981200" y="186532"/>
            <a:ext cx="3810000" cy="2095500"/>
          </a:xfrm>
          <a:prstGeom prst="rect">
            <a:avLst/>
          </a:prstGeom>
        </p:spPr>
      </p:pic>
      <p:sp>
        <p:nvSpPr>
          <p:cNvPr id="4" name="TextBox 3"/>
          <p:cNvSpPr txBox="1"/>
          <p:nvPr/>
        </p:nvSpPr>
        <p:spPr>
          <a:xfrm>
            <a:off x="6434958" y="1735933"/>
            <a:ext cx="4918842" cy="3934410"/>
          </a:xfrm>
          <a:prstGeom prst="rect">
            <a:avLst/>
          </a:prstGeom>
          <a:noFill/>
        </p:spPr>
        <p:txBody>
          <a:bodyPr wrap="square" rtlCol="0">
            <a:spAutoFit/>
          </a:bodyPr>
          <a:lstStyle/>
          <a:p>
            <a:pPr marL="457200" indent="-457200" fontAlgn="base">
              <a:lnSpc>
                <a:spcPct val="150000"/>
              </a:lnSpc>
              <a:buFont typeface="Arial" charset="0"/>
              <a:buChar char="•"/>
            </a:pPr>
            <a:r>
              <a:rPr lang="en-US" sz="2800" dirty="0">
                <a:solidFill>
                  <a:srgbClr val="FF0000"/>
                </a:solidFill>
              </a:rPr>
              <a:t>Vicarious </a:t>
            </a:r>
            <a:r>
              <a:rPr lang="en-US" sz="2800" dirty="0" smtClean="0">
                <a:solidFill>
                  <a:srgbClr val="FF0000"/>
                </a:solidFill>
              </a:rPr>
              <a:t>trauma</a:t>
            </a:r>
          </a:p>
          <a:p>
            <a:pPr marL="457200" indent="-457200" fontAlgn="base">
              <a:lnSpc>
                <a:spcPct val="150000"/>
              </a:lnSpc>
              <a:buFont typeface="Arial" charset="0"/>
              <a:buChar char="•"/>
            </a:pPr>
            <a:r>
              <a:rPr lang="en-US" sz="2800" dirty="0" smtClean="0">
                <a:solidFill>
                  <a:srgbClr val="FF0000"/>
                </a:solidFill>
              </a:rPr>
              <a:t>Critical incident </a:t>
            </a:r>
            <a:r>
              <a:rPr lang="en-US" sz="2800" dirty="0">
                <a:solidFill>
                  <a:srgbClr val="FF0000"/>
                </a:solidFill>
              </a:rPr>
              <a:t>s</a:t>
            </a:r>
            <a:r>
              <a:rPr lang="en-US" sz="2800" dirty="0" smtClean="0">
                <a:solidFill>
                  <a:srgbClr val="FF0000"/>
                </a:solidFill>
              </a:rPr>
              <a:t>tress</a:t>
            </a:r>
            <a:endParaRPr lang="en-US" sz="2800" dirty="0">
              <a:solidFill>
                <a:srgbClr val="FF0000"/>
              </a:solidFill>
            </a:endParaRPr>
          </a:p>
          <a:p>
            <a:pPr marL="457200" indent="-457200" fontAlgn="base">
              <a:lnSpc>
                <a:spcPct val="150000"/>
              </a:lnSpc>
              <a:buFont typeface="Arial" charset="0"/>
              <a:buChar char="•"/>
            </a:pPr>
            <a:r>
              <a:rPr lang="en-US" sz="2800" dirty="0">
                <a:solidFill>
                  <a:srgbClr val="FF0000"/>
                </a:solidFill>
              </a:rPr>
              <a:t>Vicarious traumatization</a:t>
            </a:r>
          </a:p>
          <a:p>
            <a:pPr marL="457200" indent="-457200" fontAlgn="base">
              <a:lnSpc>
                <a:spcPct val="150000"/>
              </a:lnSpc>
              <a:buFont typeface="Arial" charset="0"/>
              <a:buChar char="•"/>
            </a:pPr>
            <a:r>
              <a:rPr lang="en-US" sz="2800" dirty="0">
                <a:solidFill>
                  <a:srgbClr val="FF0000"/>
                </a:solidFill>
              </a:rPr>
              <a:t>Secondary traumatic stress</a:t>
            </a:r>
          </a:p>
          <a:p>
            <a:pPr marL="457200" indent="-457200" fontAlgn="base">
              <a:lnSpc>
                <a:spcPct val="150000"/>
              </a:lnSpc>
              <a:buFont typeface="Arial" charset="0"/>
              <a:buChar char="•"/>
            </a:pPr>
            <a:r>
              <a:rPr lang="en-US" sz="2800" dirty="0">
                <a:solidFill>
                  <a:srgbClr val="FF0000"/>
                </a:solidFill>
              </a:rPr>
              <a:t>Compassion </a:t>
            </a:r>
            <a:r>
              <a:rPr lang="en-US" sz="2800" dirty="0" smtClean="0">
                <a:solidFill>
                  <a:srgbClr val="FF0000"/>
                </a:solidFill>
              </a:rPr>
              <a:t>fatigue</a:t>
            </a:r>
          </a:p>
          <a:p>
            <a:pPr marL="457200" indent="-457200" fontAlgn="base">
              <a:lnSpc>
                <a:spcPct val="150000"/>
              </a:lnSpc>
              <a:buFont typeface="Arial" charset="0"/>
              <a:buChar char="•"/>
            </a:pPr>
            <a:r>
              <a:rPr lang="en-US" sz="2800" dirty="0" smtClean="0">
                <a:solidFill>
                  <a:srgbClr val="FF0000"/>
                </a:solidFill>
              </a:rPr>
              <a:t>Burnout</a:t>
            </a:r>
            <a:endParaRPr lang="en-US" sz="2800" dirty="0">
              <a:solidFill>
                <a:srgbClr val="FF0000"/>
              </a:solidFill>
            </a:endParaRPr>
          </a:p>
        </p:txBody>
      </p:sp>
    </p:spTree>
    <p:extLst>
      <p:ext uri="{BB962C8B-B14F-4D97-AF65-F5344CB8AC3E}">
        <p14:creationId xmlns:p14="http://schemas.microsoft.com/office/powerpoint/2010/main" xmlns="" val="8732118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Content Placeholder 3" descr="stress-2.jpg"/>
          <p:cNvPicPr>
            <a:picLocks noGrp="1" noChangeAspect="1"/>
          </p:cNvPicPr>
          <p:nvPr>
            <p:ph idx="4294967295"/>
          </p:nvPr>
        </p:nvPicPr>
        <p:blipFill>
          <a:blip r:embed="rId3">
            <a:extLst>
              <a:ext uri="{28A0092B-C50C-407E-A947-70E740481C1C}">
                <a14:useLocalDpi xmlns:a14="http://schemas.microsoft.com/office/drawing/2010/main" xmlns="" val="0"/>
              </a:ext>
            </a:extLst>
          </a:blip>
          <a:srcRect t="15711" b="15711"/>
          <a:stretch>
            <a:fillRect/>
          </a:stretch>
        </p:blipFill>
        <p:spPr>
          <a:xfrm>
            <a:off x="1947863" y="1227138"/>
            <a:ext cx="8177212" cy="4232275"/>
          </a:xfrm>
        </p:spPr>
      </p:pic>
      <p:pic>
        <p:nvPicPr>
          <p:cNvPr id="2" name="Picture 1"/>
          <p:cNvPicPr>
            <a:picLocks noChangeAspect="1"/>
          </p:cNvPicPr>
          <p:nvPr/>
        </p:nvPicPr>
        <p:blipFill>
          <a:blip r:embed="rId4"/>
          <a:stretch>
            <a:fillRect/>
          </a:stretch>
        </p:blipFill>
        <p:spPr>
          <a:xfrm>
            <a:off x="635000" y="0"/>
            <a:ext cx="10907356" cy="6858000"/>
          </a:xfrm>
          <a:prstGeom prst="rect">
            <a:avLst/>
          </a:prstGeom>
        </p:spPr>
      </p:pic>
    </p:spTree>
    <p:extLst>
      <p:ext uri="{BB962C8B-B14F-4D97-AF65-F5344CB8AC3E}">
        <p14:creationId xmlns:p14="http://schemas.microsoft.com/office/powerpoint/2010/main" xmlns="" val="1265157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 y="271198"/>
            <a:ext cx="10515600" cy="2428255"/>
          </a:xfrm>
        </p:spPr>
        <p:txBody>
          <a:bodyPr>
            <a:normAutofit fontScale="90000"/>
          </a:bodyPr>
          <a:lstStyle/>
          <a:p>
            <a:r>
              <a:rPr lang="en-US" sz="4800" dirty="0" smtClean="0"/>
              <a:t>Stress is </a:t>
            </a:r>
            <a:r>
              <a:rPr lang="en-US" sz="4800" dirty="0" smtClean="0">
                <a:solidFill>
                  <a:srgbClr val="000000"/>
                </a:solidFill>
              </a:rPr>
              <a:t>pressure </a:t>
            </a:r>
            <a:r>
              <a:rPr lang="en-US" sz="4800" dirty="0">
                <a:solidFill>
                  <a:srgbClr val="000000"/>
                </a:solidFill>
              </a:rPr>
              <a:t>exerted upon an object that can either strengthen or weaken it. </a:t>
            </a:r>
            <a:br>
              <a:rPr lang="en-US" sz="4800" dirty="0">
                <a:solidFill>
                  <a:srgbClr val="000000"/>
                </a:solidFill>
              </a:rPr>
            </a:br>
            <a:r>
              <a:rPr lang="en-US" sz="4800" dirty="0" smtClean="0">
                <a:solidFill>
                  <a:srgbClr val="000000"/>
                </a:solidFill>
              </a:rPr>
              <a:t>			</a:t>
            </a:r>
            <a:r>
              <a:rPr lang="en-US" sz="3100" dirty="0">
                <a:solidFill>
                  <a:srgbClr val="000000"/>
                </a:solidFill>
              </a:rPr>
              <a:t>	</a:t>
            </a:r>
            <a:r>
              <a:rPr lang="en-US" sz="3100" dirty="0" smtClean="0">
                <a:solidFill>
                  <a:srgbClr val="000000"/>
                </a:solidFill>
              </a:rPr>
              <a:t>				</a:t>
            </a:r>
            <a:r>
              <a:rPr lang="en-US" sz="2200" dirty="0" smtClean="0">
                <a:solidFill>
                  <a:srgbClr val="000000"/>
                </a:solidFill>
              </a:rPr>
              <a:t>(Webster’s Dictionary)</a:t>
            </a:r>
            <a:r>
              <a:rPr lang="en-US" sz="4000" dirty="0">
                <a:solidFill>
                  <a:srgbClr val="000000"/>
                </a:solidFill>
              </a:rPr>
              <a:t/>
            </a:r>
            <a:br>
              <a:rPr lang="en-US" sz="4000" dirty="0">
                <a:solidFill>
                  <a:srgbClr val="000000"/>
                </a:solidFill>
              </a:rPr>
            </a:br>
            <a:endParaRPr lang="en-US" sz="4800" dirty="0"/>
          </a:p>
        </p:txBody>
      </p:sp>
      <p:graphicFrame>
        <p:nvGraphicFramePr>
          <p:cNvPr id="4" name="Diagram 3"/>
          <p:cNvGraphicFramePr/>
          <p:nvPr>
            <p:extLst>
              <p:ext uri="{D42A27DB-BD31-4B8C-83A1-F6EECF244321}">
                <p14:modId xmlns:p14="http://schemas.microsoft.com/office/powerpoint/2010/main" xmlns="" val="2982062940"/>
              </p:ext>
            </p:extLst>
          </p:nvPr>
        </p:nvGraphicFramePr>
        <p:xfrm>
          <a:off x="2767981" y="1185863"/>
          <a:ext cx="8128000" cy="5553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266700" y="1650380"/>
            <a:ext cx="11612880" cy="5088558"/>
          </a:xfrm>
        </p:spPr>
        <p:txBody>
          <a:bodyPr vert="horz" lIns="91440" tIns="45720" rIns="91440" bIns="45720" rtlCol="0" anchor="t">
            <a:normAutofit/>
          </a:bodyPr>
          <a:lstStyle/>
          <a:p>
            <a:endParaRPr lang="en-US" sz="2800" dirty="0">
              <a:solidFill>
                <a:srgbClr val="000000"/>
              </a:solidFill>
            </a:endParaRPr>
          </a:p>
          <a:p>
            <a:pPr marL="0" indent="0">
              <a:buNone/>
            </a:pPr>
            <a:endParaRPr lang="en-US" sz="3200" dirty="0">
              <a:solidFill>
                <a:srgbClr val="000000"/>
              </a:solidFill>
              <a:latin typeface="Arial"/>
            </a:endParaRPr>
          </a:p>
          <a:p>
            <a:endParaRPr lang="en-US" sz="3200" dirty="0">
              <a:solidFill>
                <a:srgbClr val="000000"/>
              </a:solidFill>
              <a:latin typeface="Arial"/>
            </a:endParaRPr>
          </a:p>
          <a:p>
            <a:pPr lvl="1"/>
            <a:endParaRPr lang="en-US" sz="3200" dirty="0">
              <a:solidFill>
                <a:srgbClr val="000000"/>
              </a:solidFill>
              <a:latin typeface="Arial" charset="0"/>
            </a:endParaRPr>
          </a:p>
          <a:p>
            <a:endParaRPr lang="en-US" sz="3600" dirty="0">
              <a:solidFill>
                <a:srgbClr val="000000"/>
              </a:solidFill>
              <a:latin typeface="Arial" charset="0"/>
            </a:endParaRPr>
          </a:p>
        </p:txBody>
      </p:sp>
    </p:spTree>
    <p:extLst>
      <p:ext uri="{BB962C8B-B14F-4D97-AF65-F5344CB8AC3E}">
        <p14:creationId xmlns:p14="http://schemas.microsoft.com/office/powerpoint/2010/main" xmlns="" val="4114394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a:xfrm>
            <a:off x="2163708" y="314326"/>
            <a:ext cx="8229600" cy="1143000"/>
          </a:xfrm>
        </p:spPr>
        <p:txBody>
          <a:bodyPr anchor="b"/>
          <a:lstStyle/>
          <a:p>
            <a:pPr eaLnBrk="1" hangingPunct="1">
              <a:defRPr/>
            </a:pPr>
            <a:r>
              <a:rPr lang="en-US" dirty="0">
                <a:ea typeface="+mj-ea"/>
                <a:cs typeface="+mj-cs"/>
              </a:rPr>
              <a:t>Stress</a:t>
            </a:r>
          </a:p>
        </p:txBody>
      </p:sp>
      <p:sp>
        <p:nvSpPr>
          <p:cNvPr id="22530" name="Rectangle 3"/>
          <p:cNvSpPr>
            <a:spLocks noGrp="1" noChangeArrowheads="1"/>
          </p:cNvSpPr>
          <p:nvPr>
            <p:ph type="body" idx="4294967295"/>
          </p:nvPr>
        </p:nvSpPr>
        <p:spPr>
          <a:xfrm flipV="1">
            <a:off x="571500" y="6355080"/>
            <a:ext cx="457200" cy="109219"/>
          </a:xfrm>
        </p:spPr>
        <p:txBody>
          <a:bodyPr>
            <a:normAutofit fontScale="25000" lnSpcReduction="20000"/>
          </a:bodyPr>
          <a:lstStyle/>
          <a:p>
            <a:pPr marL="0" marR="0" lvl="0" indent="0" defTabSz="914400" eaLnBrk="1" fontAlgn="auto" latinLnBrk="0" hangingPunct="1">
              <a:lnSpc>
                <a:spcPct val="80000"/>
              </a:lnSpc>
              <a:spcBef>
                <a:spcPts val="0"/>
              </a:spcBef>
              <a:spcAft>
                <a:spcPts val="0"/>
              </a:spcAft>
              <a:buClrTx/>
              <a:buSzTx/>
              <a:buFontTx/>
              <a:buNone/>
              <a:tabLst/>
              <a:defRPr/>
            </a:pPr>
            <a:endParaRPr lang="en-US" altLang="en-US" sz="2400" dirty="0">
              <a:solidFill>
                <a:schemeClr val="bg1"/>
              </a:solidFill>
              <a:ea typeface="MS PGothic" charset="-128"/>
            </a:endParaRPr>
          </a:p>
        </p:txBody>
      </p:sp>
      <p:pic>
        <p:nvPicPr>
          <p:cNvPr id="3" name="Picture 2"/>
          <p:cNvPicPr>
            <a:picLocks noChangeAspect="1"/>
          </p:cNvPicPr>
          <p:nvPr/>
        </p:nvPicPr>
        <p:blipFill>
          <a:blip r:embed="rId3"/>
          <a:stretch>
            <a:fillRect/>
          </a:stretch>
        </p:blipFill>
        <p:spPr>
          <a:xfrm>
            <a:off x="2163708" y="1567180"/>
            <a:ext cx="7864585" cy="5069610"/>
          </a:xfrm>
          <a:prstGeom prst="rect">
            <a:avLst/>
          </a:prstGeom>
        </p:spPr>
      </p:pic>
    </p:spTree>
    <p:extLst>
      <p:ext uri="{BB962C8B-B14F-4D97-AF65-F5344CB8AC3E}">
        <p14:creationId xmlns:p14="http://schemas.microsoft.com/office/powerpoint/2010/main" xmlns="" val="1623615571"/>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900" y="3430325"/>
            <a:ext cx="5911069" cy="3460434"/>
          </a:xfrm>
          <a:prstGeom prst="rect">
            <a:avLst/>
          </a:prstGeom>
        </p:spPr>
        <p:txBody>
          <a:bodyPr wrap="square">
            <a:spAutoFit/>
          </a:bodyPr>
          <a:lstStyle/>
          <a:p>
            <a:pPr>
              <a:defRPr/>
            </a:pPr>
            <a:r>
              <a:rPr lang="en-US" sz="2800" dirty="0">
                <a:cs typeface="MS Pゴシック" charset="0"/>
              </a:rPr>
              <a:t>The brain and body’</a:t>
            </a:r>
            <a:r>
              <a:rPr lang="en-US" altLang="ja-JP" sz="2800" dirty="0">
                <a:cs typeface="MS Pゴシック" charset="0"/>
              </a:rPr>
              <a:t>s alarmed </a:t>
            </a:r>
            <a:r>
              <a:rPr lang="en-US" altLang="ja-JP" sz="2800" dirty="0" smtClean="0">
                <a:cs typeface="MS Pゴシック" charset="0"/>
              </a:rPr>
              <a:t>and </a:t>
            </a:r>
            <a:r>
              <a:rPr lang="en-US" altLang="ja-JP" sz="2800" dirty="0">
                <a:cs typeface="MS Pゴシック" charset="0"/>
              </a:rPr>
              <a:t>alert response to a threatening </a:t>
            </a:r>
            <a:r>
              <a:rPr lang="en-US" altLang="ja-JP" sz="2800" dirty="0" smtClean="0">
                <a:cs typeface="MS Pゴシック" charset="0"/>
              </a:rPr>
              <a:t>situation.</a:t>
            </a:r>
            <a:endParaRPr lang="en-US" sz="2800" dirty="0">
              <a:cs typeface="MS Pゴシック" charset="0"/>
            </a:endParaRPr>
          </a:p>
          <a:p>
            <a:pPr>
              <a:defRPr/>
            </a:pPr>
            <a:endParaRPr lang="en-US" sz="2800" dirty="0"/>
          </a:p>
          <a:p>
            <a:pPr>
              <a:defRPr/>
            </a:pPr>
            <a:r>
              <a:rPr lang="en-US" sz="2800" dirty="0"/>
              <a:t>Integral to the life of every living </a:t>
            </a:r>
            <a:r>
              <a:rPr lang="en-US" sz="2800" dirty="0" smtClean="0"/>
              <a:t>organism.</a:t>
            </a:r>
            <a:endParaRPr lang="en-US" sz="2800" dirty="0"/>
          </a:p>
          <a:p>
            <a:pPr>
              <a:defRPr/>
            </a:pPr>
            <a:endParaRPr lang="en-US" sz="2800" dirty="0"/>
          </a:p>
          <a:p>
            <a:pPr>
              <a:lnSpc>
                <a:spcPct val="90000"/>
              </a:lnSpc>
            </a:pPr>
            <a:r>
              <a:rPr lang="en-US" sz="2800" dirty="0" smtClean="0">
                <a:cs typeface="MS Pゴシック" charset="0"/>
              </a:rPr>
              <a:t>Our </a:t>
            </a:r>
            <a:r>
              <a:rPr lang="en-US" sz="2800" dirty="0">
                <a:cs typeface="MS Pゴシック" charset="0"/>
              </a:rPr>
              <a:t>natural defense against </a:t>
            </a:r>
            <a:r>
              <a:rPr lang="en-US" sz="2800" dirty="0" smtClean="0">
                <a:cs typeface="MS Pゴシック" charset="0"/>
              </a:rPr>
              <a:t>danger.</a:t>
            </a:r>
            <a:endParaRPr lang="en-US" sz="2800" dirty="0">
              <a:cs typeface="MS Pゴシック" charset="0"/>
            </a:endParaRPr>
          </a:p>
          <a:p>
            <a:pPr>
              <a:lnSpc>
                <a:spcPct val="90000"/>
              </a:lnSpc>
            </a:pPr>
            <a:endParaRPr lang="en-US" sz="2800" dirty="0">
              <a:cs typeface="MS Pゴシック" charset="0"/>
            </a:endParaRPr>
          </a:p>
        </p:txBody>
      </p:sp>
      <p:pic>
        <p:nvPicPr>
          <p:cNvPr id="8" name="Picture 7"/>
          <p:cNvPicPr>
            <a:picLocks noChangeAspect="1"/>
          </p:cNvPicPr>
          <p:nvPr/>
        </p:nvPicPr>
        <p:blipFill rotWithShape="1">
          <a:blip r:embed="rId3"/>
          <a:srcRect b="4348"/>
          <a:stretch/>
        </p:blipFill>
        <p:spPr>
          <a:xfrm>
            <a:off x="6253969" y="1553061"/>
            <a:ext cx="5938031" cy="4415939"/>
          </a:xfrm>
          <a:prstGeom prst="rect">
            <a:avLst/>
          </a:prstGeom>
        </p:spPr>
      </p:pic>
      <p:sp>
        <p:nvSpPr>
          <p:cNvPr id="9" name="Rectangle 8"/>
          <p:cNvSpPr/>
          <p:nvPr/>
        </p:nvSpPr>
        <p:spPr>
          <a:xfrm>
            <a:off x="5039187" y="485866"/>
            <a:ext cx="6848011" cy="646331"/>
          </a:xfrm>
          <a:prstGeom prst="rect">
            <a:avLst/>
          </a:prstGeom>
        </p:spPr>
        <p:txBody>
          <a:bodyPr wrap="square">
            <a:spAutoFit/>
          </a:bodyPr>
          <a:lstStyle/>
          <a:p>
            <a:r>
              <a:rPr lang="en-US" sz="3600" dirty="0"/>
              <a:t>The Stress Response</a:t>
            </a:r>
          </a:p>
        </p:txBody>
      </p:sp>
      <p:pic>
        <p:nvPicPr>
          <p:cNvPr id="4" name="Picture 3"/>
          <p:cNvPicPr>
            <a:picLocks noChangeAspect="1"/>
          </p:cNvPicPr>
          <p:nvPr/>
        </p:nvPicPr>
        <p:blipFill>
          <a:blip r:embed="rId4"/>
          <a:stretch>
            <a:fillRect/>
          </a:stretch>
        </p:blipFill>
        <p:spPr>
          <a:xfrm>
            <a:off x="342900" y="130661"/>
            <a:ext cx="4621066" cy="2917340"/>
          </a:xfrm>
          <a:prstGeom prst="rect">
            <a:avLst/>
          </a:prstGeom>
        </p:spPr>
      </p:pic>
    </p:spTree>
    <p:extLst>
      <p:ext uri="{BB962C8B-B14F-4D97-AF65-F5344CB8AC3E}">
        <p14:creationId xmlns:p14="http://schemas.microsoft.com/office/powerpoint/2010/main" xmlns="" val="1603501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ADD8C4B2721440B599F7D3C3FB23ED" ma:contentTypeVersion="1" ma:contentTypeDescription="Create a new document." ma:contentTypeScope="" ma:versionID="e8fca4730ab4bdcd2630f9c2252fb8d4">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279ECEB-F1D3-4A08-97A3-7524731C909C}"/>
</file>

<file path=customXml/itemProps2.xml><?xml version="1.0" encoding="utf-8"?>
<ds:datastoreItem xmlns:ds="http://schemas.openxmlformats.org/officeDocument/2006/customXml" ds:itemID="{874DF697-F42E-453B-AA2B-BCB6E060D204}"/>
</file>

<file path=customXml/itemProps3.xml><?xml version="1.0" encoding="utf-8"?>
<ds:datastoreItem xmlns:ds="http://schemas.openxmlformats.org/officeDocument/2006/customXml" ds:itemID="{BA7779B0-5ACF-481D-BF75-0D3EE37D5895}"/>
</file>

<file path=docProps/app.xml><?xml version="1.0" encoding="utf-8"?>
<Properties xmlns="http://schemas.openxmlformats.org/officeDocument/2006/extended-properties" xmlns:vt="http://schemas.openxmlformats.org/officeDocument/2006/docPropsVTypes">
  <TotalTime>15946</TotalTime>
  <Words>5570</Words>
  <Application>Microsoft Office PowerPoint</Application>
  <PresentationFormat>Custom</PresentationFormat>
  <Paragraphs>522</Paragraphs>
  <Slides>48</Slides>
  <Notes>47</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Instructions for Presenters</vt:lpstr>
      <vt:lpstr>Introduction to Vicarious Trauma  for Law Enforcement</vt:lpstr>
      <vt:lpstr>Today, we will—</vt:lpstr>
      <vt:lpstr>Slide 4</vt:lpstr>
      <vt:lpstr>Slide 5</vt:lpstr>
      <vt:lpstr>Slide 6</vt:lpstr>
      <vt:lpstr>Stress is pressure exerted upon an object that can either strengthen or weaken it.          (Webster’s Dictionary) </vt:lpstr>
      <vt:lpstr>Stress</vt:lpstr>
      <vt:lpstr>Slide 9</vt:lpstr>
      <vt:lpstr> Cumulative Stress</vt:lpstr>
      <vt:lpstr>Taking a Closer Look…</vt:lpstr>
      <vt:lpstr>Slide 12</vt:lpstr>
      <vt:lpstr>What Makes an Event Traumatic?</vt:lpstr>
      <vt:lpstr>Defining Traumatic Stress </vt:lpstr>
      <vt:lpstr>Work-Related Trauma Exposure: How Does it Affect Us?</vt:lpstr>
      <vt:lpstr>Understanding the Difference Between Traumatic Stress  and  Vicarious Traumatization</vt:lpstr>
      <vt:lpstr>Work-Related Trauma Exposure</vt:lpstr>
      <vt:lpstr>Vicarious Trauma Toolkit Model</vt:lpstr>
      <vt:lpstr>Change in World View</vt:lpstr>
      <vt:lpstr> It’s the shift in how we view the world, view others, and sense danger around us…  </vt:lpstr>
      <vt:lpstr>Prevalence of Vicarious Traumatization Among Law Enforcement </vt:lpstr>
      <vt:lpstr>Secondary Traumatic Stress (STS)</vt:lpstr>
      <vt:lpstr>Compassion Fatigue</vt:lpstr>
      <vt:lpstr>What About Burnout?</vt:lpstr>
      <vt:lpstr>Examples of Vicarious Traumatization: Personal </vt:lpstr>
      <vt:lpstr>Examples of Vicarious Traumatization: Professional</vt:lpstr>
      <vt:lpstr>Contemplating the Effects</vt:lpstr>
      <vt:lpstr>   Risk Factors</vt:lpstr>
      <vt:lpstr>What is Self-Care?</vt:lpstr>
      <vt:lpstr>Slide 30</vt:lpstr>
      <vt:lpstr>What is  </vt:lpstr>
      <vt:lpstr>Vicarious Resilience</vt:lpstr>
      <vt:lpstr>Impact of Vicarious Resilience</vt:lpstr>
      <vt:lpstr>Acknowledging the Positive:</vt:lpstr>
      <vt:lpstr>Self-Care Isn’t Everything…</vt:lpstr>
      <vt:lpstr>Vicarious Trauma-Informed Organization</vt:lpstr>
      <vt:lpstr>Key Aspects of a Healthy Organization</vt:lpstr>
      <vt:lpstr>Organizational</vt:lpstr>
      <vt:lpstr>Peer Support</vt:lpstr>
      <vt:lpstr>Slide 40</vt:lpstr>
      <vt:lpstr>What Happens When Organizations Don’t Address Vicarious Trauma?</vt:lpstr>
      <vt:lpstr>Slide 42</vt:lpstr>
      <vt:lpstr>The VTT and VT-ORG</vt:lpstr>
      <vt:lpstr>References</vt:lpstr>
      <vt:lpstr>References (cont.)</vt:lpstr>
      <vt:lpstr>References (cont.)</vt:lpstr>
      <vt:lpstr>References (cont.)</vt:lpstr>
      <vt:lpstr>References (cont.)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Manners</dc:creator>
  <cp:lastModifiedBy>Karen</cp:lastModifiedBy>
  <cp:revision>427</cp:revision>
  <dcterms:created xsi:type="dcterms:W3CDTF">2016-04-07T15:04:31Z</dcterms:created>
  <dcterms:modified xsi:type="dcterms:W3CDTF">2017-03-06T21:35:17Z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M SIP Document Sensitivity">
    <vt:lpwstr/>
  </property>
  <property fmtid="{D5CDD505-2E9C-101B-9397-08002B2CF9AE}" pid="3" name="Document Author">
    <vt:lpwstr>ACCT04\keisenhu</vt:lpwstr>
  </property>
  <property fmtid="{D5CDD505-2E9C-101B-9397-08002B2CF9AE}" pid="4" name="Document Sensitivity">
    <vt:lpwstr>1</vt:lpwstr>
  </property>
  <property fmtid="{D5CDD505-2E9C-101B-9397-08002B2CF9AE}" pid="5" name="ThirdParty">
    <vt:lpwstr/>
  </property>
  <property fmtid="{D5CDD505-2E9C-101B-9397-08002B2CF9AE}" pid="6" name="OCI Restriction">
    <vt:bool>false</vt:bool>
  </property>
  <property fmtid="{D5CDD505-2E9C-101B-9397-08002B2CF9AE}" pid="7" name="OCI Additional Info">
    <vt:lpwstr/>
  </property>
  <property fmtid="{D5CDD505-2E9C-101B-9397-08002B2CF9AE}" pid="8" name="Allow Header Overwrite">
    <vt:bool>false</vt:bool>
  </property>
  <property fmtid="{D5CDD505-2E9C-101B-9397-08002B2CF9AE}" pid="9" name="Allow Footer Overwrite">
    <vt:bool>false</vt:bool>
  </property>
  <property fmtid="{D5CDD505-2E9C-101B-9397-08002B2CF9AE}" pid="10" name="Multiple Selected">
    <vt:lpwstr>-1</vt:lpwstr>
  </property>
  <property fmtid="{D5CDD505-2E9C-101B-9397-08002B2CF9AE}" pid="11" name="SIPLongWording">
    <vt:lpwstr/>
  </property>
  <property fmtid="{D5CDD505-2E9C-101B-9397-08002B2CF9AE}" pid="12" name="checkedProgramsCount">
    <vt:i4>0</vt:i4>
  </property>
  <property fmtid="{D5CDD505-2E9C-101B-9397-08002B2CF9AE}" pid="13" name="ExpCountry">
    <vt:lpwstr/>
  </property>
  <property fmtid="{D5CDD505-2E9C-101B-9397-08002B2CF9AE}" pid="14" name="ContentTypeId">
    <vt:lpwstr>0x0101000FADD8C4B2721440B599F7D3C3FB23ED</vt:lpwstr>
  </property>
  <property fmtid="{D5CDD505-2E9C-101B-9397-08002B2CF9AE}" pid="15" name="ojpProgramOfficeConsumerTags">
    <vt:lpwstr>2323;#vtt.gov|15974e5e-adb4-45f5-8ed5-4694bc893be4</vt:lpwstr>
  </property>
  <property fmtid="{D5CDD505-2E9C-101B-9397-08002B2CF9AE}" pid="17" name="ojpAudienceTags">
    <vt:lpwstr/>
  </property>
  <property fmtid="{D5CDD505-2E9C-101B-9397-08002B2CF9AE}" pid="18" name="ojpProgramOfficeOwnerTags">
    <vt:lpwstr>2323;#vtt.gov|15974e5e-adb4-45f5-8ed5-4694bc893be4</vt:lpwstr>
  </property>
  <property fmtid="{D5CDD505-2E9C-101B-9397-08002B2CF9AE}" pid="19" name="ojpRelatedItemTags">
    <vt:lpwstr/>
  </property>
  <property fmtid="{D5CDD505-2E9C-101B-9397-08002B2CF9AE}" pid="20" name="ojpSemaphoreTags">
    <vt:lpwstr>1459;#Trauma|21de002d-a134-4fdf-bdd8-249fad9fcde6</vt:lpwstr>
  </property>
  <property fmtid="{D5CDD505-2E9C-101B-9397-08002B2CF9AE}" pid="21" name="d3e3e4f103314d7c900af07363af0f31">
    <vt:lpwstr>Trauma|21de002d-a134-4fdf-bdd8-249fad9fcde6</vt:lpwstr>
  </property>
  <property fmtid="{D5CDD505-2E9C-101B-9397-08002B2CF9AE}" pid="23" name="Semaphore.Score.Field:14d2e7c1-fecf-46a5-a6f1-e4bec55afc85">
    <vt:lpwstr>[{"Id":"21de002d-a134-4fdf-bdd8-249fad9fcde6","Name":"Trauma","Score":63}]</vt:lpwstr>
  </property>
  <property fmtid="{D5CDD505-2E9C-101B-9397-08002B2CF9AE}" pid="24" name="Semaphore.Score.Field:d3e3e4f1-0331-4d7c-900a-f07363af0f31">
    <vt:lpwstr>[{"Id":"21de002d-a134-4fdf-bdd8-249fad9fcde6","Name":"Trauma","Score":63}]</vt:lpwstr>
  </property>
  <property fmtid="{D5CDD505-2E9C-101B-9397-08002B2CF9AE}" pid="26" name="ojpEnterpriseTagsSemaphoreLCField">
    <vt:filetime>2018-08-04T07:20:27Z</vt:filetime>
  </property>
  <property fmtid="{D5CDD505-2E9C-101B-9397-08002B2CF9AE}" pid="27" name="ojpEnterpriseTagsTaxHTField">
    <vt:lpwstr>Trauma|21de002d-a134-4fdf-bdd8-249fad9fcde6</vt:lpwstr>
  </property>
  <property fmtid="{D5CDD505-2E9C-101B-9397-08002B2CF9AE}" pid="28" name="ojpEnterpriseTags">
    <vt:lpwstr>1459;#Trauma</vt:lpwstr>
  </property>
  <property fmtid="{D5CDD505-2E9C-101B-9397-08002B2CF9AE}" pid="29" name="ojpEnterpriseTagsSemaphoreHTField">
    <vt:lpwstr>{"LastError":null,"LastSessionId":"00000000-0000-0000-0000-000000000000","ManuallyEdited":null,"Nodes":[{"Class":null,"DescendentResultCount":null,"FacetNames":["OJP Taxonomy","Trauma"],"HasChildren":true,"IsAvailableForTagging":true,"IsRoot":false,"ModelId":"2bea1d6f-3dbb-57fd-a01d-779405b81b21","Name":"Trauma","Query":"semid:\"021de002d-a134-4fdf-bdd8-249fad9fcde6\"","QueryIncludingDescendents":"semid:\"21de002d-a134-4fdf-bdd8-249fad9fcde6\"","ResultCount":null,"RulebaseClass":{"Text":"Generic","Value":"Generic"},"Score":0.63,"SemaphoreId":"21de002d-a134-4fdf-bdd8-249fad9fcde6","TermAndPath":"GP0|#21de002d-a134-4fdf-bdd8-249fad9fcde6;L0|#021de002d-a134-4fdf-bdd8-249fad9fcde6|Trauma;GPP|#5e79c272-d163-5768-8769-721575613b77;GPP|#78145683-7076-5d2c-9b1e-803f9a7273a7;GPP|#7a8ee7c2-8fc9-4d2b-a78a-5464138d3d92;GTSet|#4472dc6b-2be4-48c2-addc-51f1f7bbccaf;","TermstoreId":"21de002d-a134-4fdf-bdd8-249fad9fcde6"}]}</vt:lpwstr>
  </property>
  <property fmtid="{D5CDD505-2E9C-101B-9397-08002B2CF9AE}" pid="30" name="p2f24b63d80c4c07913ca09f5befd9a6">
    <vt:lpwstr/>
  </property>
  <property fmtid="{D5CDD505-2E9C-101B-9397-08002B2CF9AE}" pid="31" name="ojpTaxonomyTags">
    <vt:lpwstr/>
  </property>
  <property fmtid="{D5CDD505-2E9C-101B-9397-08002B2CF9AE}" pid="32" name="ojpPlatformNavigation">
    <vt:lpwstr/>
  </property>
  <property fmtid="{D5CDD505-2E9C-101B-9397-08002B2CF9AE}" pid="33" name="ojpResourceType">
    <vt:lpwstr/>
  </property>
</Properties>
</file>