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4" r:id="rId1"/>
  </p:sldMasterIdLst>
  <p:notesMasterIdLst>
    <p:notesMasterId r:id="rId22"/>
  </p:notesMasterIdLst>
  <p:handoutMasterIdLst>
    <p:handoutMasterId r:id="rId23"/>
  </p:handoutMasterIdLst>
  <p:sldIdLst>
    <p:sldId id="501" r:id="rId2"/>
    <p:sldId id="499" r:id="rId3"/>
    <p:sldId id="356" r:id="rId4"/>
    <p:sldId id="375" r:id="rId5"/>
    <p:sldId id="411" r:id="rId6"/>
    <p:sldId id="409" r:id="rId7"/>
    <p:sldId id="410" r:id="rId8"/>
    <p:sldId id="407" r:id="rId9"/>
    <p:sldId id="416" r:id="rId10"/>
    <p:sldId id="408" r:id="rId11"/>
    <p:sldId id="464" r:id="rId12"/>
    <p:sldId id="420" r:id="rId13"/>
    <p:sldId id="433" r:id="rId14"/>
    <p:sldId id="440" r:id="rId15"/>
    <p:sldId id="447" r:id="rId16"/>
    <p:sldId id="473" r:id="rId17"/>
    <p:sldId id="449" r:id="rId18"/>
    <p:sldId id="482" r:id="rId19"/>
    <p:sldId id="490" r:id="rId20"/>
    <p:sldId id="500" r:id="rId21"/>
  </p:sldIdLst>
  <p:sldSz cx="9144000" cy="6858000" type="screen4x3"/>
  <p:notesSz cx="7077075" cy="90519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11" autoAdjust="0"/>
    <p:restoredTop sz="72487" autoAdjust="0"/>
  </p:normalViewPr>
  <p:slideViewPr>
    <p:cSldViewPr>
      <p:cViewPr varScale="1">
        <p:scale>
          <a:sx n="52" d="100"/>
          <a:sy n="52" d="100"/>
        </p:scale>
        <p:origin x="-166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7C7960-4047-46D3-AFC8-E4B7D093B43B}"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C691BFDC-10DF-46BA-A504-7E6D7F52D3A3}">
      <dgm:prSet phldrT="[Text]" custT="1"/>
      <dgm:spPr>
        <a:solidFill>
          <a:srgbClr val="66FFFF"/>
        </a:solidFill>
        <a:scene3d>
          <a:camera prst="orthographicFront"/>
          <a:lightRig rig="threePt" dir="t"/>
        </a:scene3d>
        <a:sp3d extrusionH="76200">
          <a:extrusionClr>
            <a:schemeClr val="bg1"/>
          </a:extrusionClr>
        </a:sp3d>
      </dgm:spPr>
      <dgm:t>
        <a:bodyPr/>
        <a:lstStyle/>
        <a:p>
          <a:r>
            <a:rPr lang="en-US" sz="2400" dirty="0">
              <a:solidFill>
                <a:schemeClr val="tx1"/>
              </a:solidFill>
            </a:rPr>
            <a:t>Professional Quality of Life</a:t>
          </a:r>
        </a:p>
      </dgm:t>
    </dgm:pt>
    <dgm:pt modelId="{6D151E91-3628-4E79-B6C5-C68E1229513C}" type="parTrans" cxnId="{E5292A4F-8851-4EC5-9FA8-FB5A318673F2}">
      <dgm:prSet/>
      <dgm:spPr/>
      <dgm:t>
        <a:bodyPr/>
        <a:lstStyle/>
        <a:p>
          <a:endParaRPr lang="en-US" sz="2400"/>
        </a:p>
      </dgm:t>
    </dgm:pt>
    <dgm:pt modelId="{39D9673B-1D3C-488D-8559-6B1FA1461B74}" type="sibTrans" cxnId="{E5292A4F-8851-4EC5-9FA8-FB5A318673F2}">
      <dgm:prSet/>
      <dgm:spPr/>
      <dgm:t>
        <a:bodyPr/>
        <a:lstStyle/>
        <a:p>
          <a:endParaRPr lang="en-US" sz="2400"/>
        </a:p>
      </dgm:t>
    </dgm:pt>
    <dgm:pt modelId="{46565B41-B75A-4C9B-B816-94BA48B2177A}">
      <dgm:prSet phldrT="[Text]" custT="1"/>
      <dgm:spPr>
        <a:solidFill>
          <a:srgbClr val="00B050"/>
        </a:solidFill>
        <a:scene3d>
          <a:camera prst="orthographicFront"/>
          <a:lightRig rig="threePt" dir="t"/>
        </a:scene3d>
        <a:sp3d extrusionH="76200">
          <a:extrusionClr>
            <a:schemeClr val="bg1"/>
          </a:extrusionClr>
        </a:sp3d>
      </dgm:spPr>
      <dgm:t>
        <a:bodyPr/>
        <a:lstStyle/>
        <a:p>
          <a:r>
            <a:rPr lang="en-US" sz="2400" dirty="0"/>
            <a:t>Compassion Satisfaction</a:t>
          </a:r>
        </a:p>
      </dgm:t>
    </dgm:pt>
    <dgm:pt modelId="{8FFA8A3C-BD48-48F1-81CD-6AC2A5A53D0B}" type="parTrans" cxnId="{43AF183B-C19B-409A-B9B7-04BF6C6C1AC4}">
      <dgm:prSet/>
      <dgm:spPr>
        <a:scene3d>
          <a:camera prst="orthographicFront"/>
          <a:lightRig rig="threePt" dir="t"/>
        </a:scene3d>
        <a:sp3d extrusionH="76200">
          <a:extrusionClr>
            <a:schemeClr val="bg1"/>
          </a:extrusionClr>
        </a:sp3d>
      </dgm:spPr>
      <dgm:t>
        <a:bodyPr/>
        <a:lstStyle/>
        <a:p>
          <a:endParaRPr lang="en-US" sz="2400"/>
        </a:p>
      </dgm:t>
    </dgm:pt>
    <dgm:pt modelId="{95FC827F-374C-41CF-904C-62BA69F49B5F}" type="sibTrans" cxnId="{43AF183B-C19B-409A-B9B7-04BF6C6C1AC4}">
      <dgm:prSet/>
      <dgm:spPr/>
      <dgm:t>
        <a:bodyPr/>
        <a:lstStyle/>
        <a:p>
          <a:endParaRPr lang="en-US" sz="2400"/>
        </a:p>
      </dgm:t>
    </dgm:pt>
    <dgm:pt modelId="{54AA1C5D-B6C2-4B25-A250-21D6D2A99690}">
      <dgm:prSet phldrT="[Text]" custT="1"/>
      <dgm:spPr>
        <a:solidFill>
          <a:srgbClr val="FFFF00"/>
        </a:solidFill>
        <a:scene3d>
          <a:camera prst="orthographicFront"/>
          <a:lightRig rig="threePt" dir="t"/>
        </a:scene3d>
        <a:sp3d extrusionH="76200">
          <a:extrusionClr>
            <a:schemeClr val="bg1"/>
          </a:extrusionClr>
        </a:sp3d>
      </dgm:spPr>
      <dgm:t>
        <a:bodyPr/>
        <a:lstStyle/>
        <a:p>
          <a:r>
            <a:rPr lang="en-US" sz="2400" dirty="0">
              <a:solidFill>
                <a:schemeClr val="tx1"/>
              </a:solidFill>
            </a:rPr>
            <a:t>Compassion Fatigue</a:t>
          </a:r>
        </a:p>
      </dgm:t>
    </dgm:pt>
    <dgm:pt modelId="{6978F54D-49E0-416F-9860-6B16FFFB3831}" type="parTrans" cxnId="{E069FC93-1E85-49D6-BE37-CF3B1D9E701D}">
      <dgm:prSet/>
      <dgm:spPr>
        <a:scene3d>
          <a:camera prst="orthographicFront"/>
          <a:lightRig rig="threePt" dir="t"/>
        </a:scene3d>
        <a:sp3d extrusionH="76200">
          <a:extrusionClr>
            <a:schemeClr val="bg1"/>
          </a:extrusionClr>
        </a:sp3d>
      </dgm:spPr>
      <dgm:t>
        <a:bodyPr/>
        <a:lstStyle/>
        <a:p>
          <a:endParaRPr lang="en-US" sz="2400"/>
        </a:p>
      </dgm:t>
    </dgm:pt>
    <dgm:pt modelId="{A0E47D1D-4014-41D8-9D62-0059CFA31281}" type="sibTrans" cxnId="{E069FC93-1E85-49D6-BE37-CF3B1D9E701D}">
      <dgm:prSet/>
      <dgm:spPr/>
      <dgm:t>
        <a:bodyPr/>
        <a:lstStyle/>
        <a:p>
          <a:endParaRPr lang="en-US" sz="2400"/>
        </a:p>
      </dgm:t>
    </dgm:pt>
    <dgm:pt modelId="{68B8707A-18EF-455E-96AC-105027D13C8F}">
      <dgm:prSet phldrT="[Text]" custT="1"/>
      <dgm:spPr>
        <a:solidFill>
          <a:schemeClr val="bg1">
            <a:lumMod val="50000"/>
          </a:schemeClr>
        </a:solidFill>
        <a:scene3d>
          <a:camera prst="orthographicFront"/>
          <a:lightRig rig="threePt" dir="t"/>
        </a:scene3d>
        <a:sp3d extrusionH="76200">
          <a:extrusionClr>
            <a:schemeClr val="bg1"/>
          </a:extrusionClr>
        </a:sp3d>
      </dgm:spPr>
      <dgm:t>
        <a:bodyPr/>
        <a:lstStyle/>
        <a:p>
          <a:r>
            <a:rPr lang="en-US" sz="2400" dirty="0"/>
            <a:t>Burnout</a:t>
          </a:r>
        </a:p>
      </dgm:t>
    </dgm:pt>
    <dgm:pt modelId="{A2E0BD7E-3D93-427E-A278-868B8DE8B1BC}" type="parTrans" cxnId="{2FAA25DA-59D4-4202-A487-D82C2078742E}">
      <dgm:prSet/>
      <dgm:spPr>
        <a:scene3d>
          <a:camera prst="orthographicFront"/>
          <a:lightRig rig="threePt" dir="t"/>
        </a:scene3d>
        <a:sp3d extrusionH="76200">
          <a:extrusionClr>
            <a:schemeClr val="bg1"/>
          </a:extrusionClr>
        </a:sp3d>
      </dgm:spPr>
      <dgm:t>
        <a:bodyPr/>
        <a:lstStyle/>
        <a:p>
          <a:endParaRPr lang="en-US" sz="2400"/>
        </a:p>
      </dgm:t>
    </dgm:pt>
    <dgm:pt modelId="{16312767-48D2-4635-8270-0DFA84CC9007}" type="sibTrans" cxnId="{2FAA25DA-59D4-4202-A487-D82C2078742E}">
      <dgm:prSet/>
      <dgm:spPr/>
      <dgm:t>
        <a:bodyPr/>
        <a:lstStyle/>
        <a:p>
          <a:endParaRPr lang="en-US" sz="2400"/>
        </a:p>
      </dgm:t>
    </dgm:pt>
    <dgm:pt modelId="{746C97A4-A5AC-45F0-B707-A85B25D78564}">
      <dgm:prSet phldrT="[Text]" custT="1"/>
      <dgm:spPr>
        <a:solidFill>
          <a:srgbClr val="FF0000"/>
        </a:solidFill>
        <a:scene3d>
          <a:camera prst="orthographicFront"/>
          <a:lightRig rig="threePt" dir="t"/>
        </a:scene3d>
        <a:sp3d extrusionH="76200">
          <a:extrusionClr>
            <a:schemeClr val="bg1"/>
          </a:extrusionClr>
        </a:sp3d>
      </dgm:spPr>
      <dgm:t>
        <a:bodyPr/>
        <a:lstStyle/>
        <a:p>
          <a:r>
            <a:rPr lang="en-US" sz="2400" dirty="0"/>
            <a:t>Secondary Trauma</a:t>
          </a:r>
        </a:p>
      </dgm:t>
    </dgm:pt>
    <dgm:pt modelId="{D9D48B72-F00A-4C21-BABA-5F0AA536969F}" type="parTrans" cxnId="{A18E941C-9DAF-4C08-A4D2-A508B25CFE18}">
      <dgm:prSet/>
      <dgm:spPr>
        <a:scene3d>
          <a:camera prst="orthographicFront"/>
          <a:lightRig rig="threePt" dir="t"/>
        </a:scene3d>
        <a:sp3d extrusionH="76200">
          <a:extrusionClr>
            <a:schemeClr val="bg1"/>
          </a:extrusionClr>
        </a:sp3d>
      </dgm:spPr>
      <dgm:t>
        <a:bodyPr/>
        <a:lstStyle/>
        <a:p>
          <a:endParaRPr lang="en-US" sz="2400"/>
        </a:p>
      </dgm:t>
    </dgm:pt>
    <dgm:pt modelId="{E7C23FDF-94D5-445D-BF06-85A648826DB2}" type="sibTrans" cxnId="{A18E941C-9DAF-4C08-A4D2-A508B25CFE18}">
      <dgm:prSet/>
      <dgm:spPr/>
      <dgm:t>
        <a:bodyPr/>
        <a:lstStyle/>
        <a:p>
          <a:endParaRPr lang="en-US" sz="2400"/>
        </a:p>
      </dgm:t>
    </dgm:pt>
    <dgm:pt modelId="{020C8D83-1D2B-4452-A5D8-2C460F5E0758}" type="pres">
      <dgm:prSet presAssocID="{1E7C7960-4047-46D3-AFC8-E4B7D093B43B}" presName="mainComposite" presStyleCnt="0">
        <dgm:presLayoutVars>
          <dgm:chPref val="1"/>
          <dgm:dir/>
          <dgm:animOne val="branch"/>
          <dgm:animLvl val="lvl"/>
          <dgm:resizeHandles val="exact"/>
        </dgm:presLayoutVars>
      </dgm:prSet>
      <dgm:spPr/>
      <dgm:t>
        <a:bodyPr/>
        <a:lstStyle/>
        <a:p>
          <a:endParaRPr lang="en-US"/>
        </a:p>
      </dgm:t>
    </dgm:pt>
    <dgm:pt modelId="{7FB26216-0AFE-4B76-B690-83D610B541ED}" type="pres">
      <dgm:prSet presAssocID="{1E7C7960-4047-46D3-AFC8-E4B7D093B43B}" presName="hierFlow" presStyleCnt="0"/>
      <dgm:spPr/>
    </dgm:pt>
    <dgm:pt modelId="{690A3FC6-9C2C-435C-A069-5AB3346B0835}" type="pres">
      <dgm:prSet presAssocID="{1E7C7960-4047-46D3-AFC8-E4B7D093B43B}" presName="hierChild1" presStyleCnt="0">
        <dgm:presLayoutVars>
          <dgm:chPref val="1"/>
          <dgm:animOne val="branch"/>
          <dgm:animLvl val="lvl"/>
        </dgm:presLayoutVars>
      </dgm:prSet>
      <dgm:spPr/>
    </dgm:pt>
    <dgm:pt modelId="{A08CC3B5-EAD2-4FB1-8460-F3A2EBF23AE1}" type="pres">
      <dgm:prSet presAssocID="{C691BFDC-10DF-46BA-A504-7E6D7F52D3A3}" presName="Name14" presStyleCnt="0"/>
      <dgm:spPr/>
    </dgm:pt>
    <dgm:pt modelId="{EC3544C4-7599-4200-8EF4-1286B48097F7}" type="pres">
      <dgm:prSet presAssocID="{C691BFDC-10DF-46BA-A504-7E6D7F52D3A3}" presName="level1Shape" presStyleLbl="node0" presStyleIdx="0" presStyleCnt="1" custScaleX="294189" custLinFactNeighborX="369" custLinFactNeighborY="-445">
        <dgm:presLayoutVars>
          <dgm:chPref val="3"/>
        </dgm:presLayoutVars>
      </dgm:prSet>
      <dgm:spPr/>
      <dgm:t>
        <a:bodyPr/>
        <a:lstStyle/>
        <a:p>
          <a:endParaRPr lang="en-US"/>
        </a:p>
      </dgm:t>
    </dgm:pt>
    <dgm:pt modelId="{0A2C60EF-E3CC-4BA2-B174-6323E4D7EE09}" type="pres">
      <dgm:prSet presAssocID="{C691BFDC-10DF-46BA-A504-7E6D7F52D3A3}" presName="hierChild2" presStyleCnt="0"/>
      <dgm:spPr/>
    </dgm:pt>
    <dgm:pt modelId="{FBC4CF9D-A33A-4CA6-BF4C-3A8E33711ADF}" type="pres">
      <dgm:prSet presAssocID="{8FFA8A3C-BD48-48F1-81CD-6AC2A5A53D0B}" presName="Name19" presStyleLbl="parChTrans1D2" presStyleIdx="0" presStyleCnt="2"/>
      <dgm:spPr/>
      <dgm:t>
        <a:bodyPr/>
        <a:lstStyle/>
        <a:p>
          <a:endParaRPr lang="en-US"/>
        </a:p>
      </dgm:t>
    </dgm:pt>
    <dgm:pt modelId="{C316FC76-B98F-4329-84B5-24B35F59235E}" type="pres">
      <dgm:prSet presAssocID="{46565B41-B75A-4C9B-B816-94BA48B2177A}" presName="Name21" presStyleCnt="0"/>
      <dgm:spPr/>
    </dgm:pt>
    <dgm:pt modelId="{31769D1D-7247-4D23-9E06-D2EAB54AAEB4}" type="pres">
      <dgm:prSet presAssocID="{46565B41-B75A-4C9B-B816-94BA48B2177A}" presName="level2Shape" presStyleLbl="node2" presStyleIdx="0" presStyleCnt="2" custScaleX="121314" custLinFactNeighborX="-54462" custLinFactNeighborY="9855"/>
      <dgm:spPr/>
      <dgm:t>
        <a:bodyPr/>
        <a:lstStyle/>
        <a:p>
          <a:endParaRPr lang="en-US"/>
        </a:p>
      </dgm:t>
    </dgm:pt>
    <dgm:pt modelId="{7D1165C4-64F5-4F3A-9289-F304932DDB9C}" type="pres">
      <dgm:prSet presAssocID="{46565B41-B75A-4C9B-B816-94BA48B2177A}" presName="hierChild3" presStyleCnt="0"/>
      <dgm:spPr/>
    </dgm:pt>
    <dgm:pt modelId="{E572BFC5-0EE1-429D-9E63-EA4FA9FF326F}" type="pres">
      <dgm:prSet presAssocID="{6978F54D-49E0-416F-9860-6B16FFFB3831}" presName="Name19" presStyleLbl="parChTrans1D2" presStyleIdx="1" presStyleCnt="2"/>
      <dgm:spPr/>
      <dgm:t>
        <a:bodyPr/>
        <a:lstStyle/>
        <a:p>
          <a:endParaRPr lang="en-US"/>
        </a:p>
      </dgm:t>
    </dgm:pt>
    <dgm:pt modelId="{7CFD772F-2E86-4985-8901-E7BE6EA255CD}" type="pres">
      <dgm:prSet presAssocID="{54AA1C5D-B6C2-4B25-A250-21D6D2A99690}" presName="Name21" presStyleCnt="0"/>
      <dgm:spPr/>
    </dgm:pt>
    <dgm:pt modelId="{9EAE0CF6-04C1-42DD-A245-2EF461E88D1D}" type="pres">
      <dgm:prSet presAssocID="{54AA1C5D-B6C2-4B25-A250-21D6D2A99690}" presName="level2Shape" presStyleLbl="node2" presStyleIdx="1" presStyleCnt="2" custScaleX="116908" custLinFactNeighborX="46807" custLinFactNeighborY="11348"/>
      <dgm:spPr/>
      <dgm:t>
        <a:bodyPr/>
        <a:lstStyle/>
        <a:p>
          <a:endParaRPr lang="en-US"/>
        </a:p>
      </dgm:t>
    </dgm:pt>
    <dgm:pt modelId="{4AF03DE5-2A1B-40D1-A64E-63E42C7340EA}" type="pres">
      <dgm:prSet presAssocID="{54AA1C5D-B6C2-4B25-A250-21D6D2A99690}" presName="hierChild3" presStyleCnt="0"/>
      <dgm:spPr/>
    </dgm:pt>
    <dgm:pt modelId="{B26F7F9E-A29B-4170-9BC7-00FC2F0AA017}" type="pres">
      <dgm:prSet presAssocID="{A2E0BD7E-3D93-427E-A278-868B8DE8B1BC}" presName="Name19" presStyleLbl="parChTrans1D3" presStyleIdx="0" presStyleCnt="2"/>
      <dgm:spPr/>
      <dgm:t>
        <a:bodyPr/>
        <a:lstStyle/>
        <a:p>
          <a:endParaRPr lang="en-US"/>
        </a:p>
      </dgm:t>
    </dgm:pt>
    <dgm:pt modelId="{BEA483BB-DA76-4E46-81DF-ACA085FCF939}" type="pres">
      <dgm:prSet presAssocID="{68B8707A-18EF-455E-96AC-105027D13C8F}" presName="Name21" presStyleCnt="0"/>
      <dgm:spPr/>
    </dgm:pt>
    <dgm:pt modelId="{C4FAF03C-E1F6-4292-A9FC-66F1787B2BCB}" type="pres">
      <dgm:prSet presAssocID="{68B8707A-18EF-455E-96AC-105027D13C8F}" presName="level2Shape" presStyleLbl="node3" presStyleIdx="0" presStyleCnt="2" custLinFactNeighborX="46807" custLinFactNeighborY="84"/>
      <dgm:spPr/>
      <dgm:t>
        <a:bodyPr/>
        <a:lstStyle/>
        <a:p>
          <a:endParaRPr lang="en-US"/>
        </a:p>
      </dgm:t>
    </dgm:pt>
    <dgm:pt modelId="{C6817DEE-DE38-4084-AE4A-275A61F12691}" type="pres">
      <dgm:prSet presAssocID="{68B8707A-18EF-455E-96AC-105027D13C8F}" presName="hierChild3" presStyleCnt="0"/>
      <dgm:spPr/>
    </dgm:pt>
    <dgm:pt modelId="{46791D12-394B-4401-8F71-11EB09278EA0}" type="pres">
      <dgm:prSet presAssocID="{D9D48B72-F00A-4C21-BABA-5F0AA536969F}" presName="Name19" presStyleLbl="parChTrans1D3" presStyleIdx="1" presStyleCnt="2"/>
      <dgm:spPr/>
      <dgm:t>
        <a:bodyPr/>
        <a:lstStyle/>
        <a:p>
          <a:endParaRPr lang="en-US"/>
        </a:p>
      </dgm:t>
    </dgm:pt>
    <dgm:pt modelId="{82017BDC-2D83-4D00-8B09-A56EB074E165}" type="pres">
      <dgm:prSet presAssocID="{746C97A4-A5AC-45F0-B707-A85B25D78564}" presName="Name21" presStyleCnt="0"/>
      <dgm:spPr/>
    </dgm:pt>
    <dgm:pt modelId="{DEA1772A-34B8-458E-A927-6FD9494D4D3E}" type="pres">
      <dgm:prSet presAssocID="{746C97A4-A5AC-45F0-B707-A85B25D78564}" presName="level2Shape" presStyleLbl="node3" presStyleIdx="1" presStyleCnt="2" custLinFactNeighborX="46807" custLinFactNeighborY="84"/>
      <dgm:spPr/>
      <dgm:t>
        <a:bodyPr/>
        <a:lstStyle/>
        <a:p>
          <a:endParaRPr lang="en-US"/>
        </a:p>
      </dgm:t>
    </dgm:pt>
    <dgm:pt modelId="{3E4D4AD3-7AD1-4795-A0AF-ECD0F695F2A7}" type="pres">
      <dgm:prSet presAssocID="{746C97A4-A5AC-45F0-B707-A85B25D78564}" presName="hierChild3" presStyleCnt="0"/>
      <dgm:spPr/>
    </dgm:pt>
    <dgm:pt modelId="{017E45CB-568E-4BC1-BFBB-7EC4992833D8}" type="pres">
      <dgm:prSet presAssocID="{1E7C7960-4047-46D3-AFC8-E4B7D093B43B}" presName="bgShapesFlow" presStyleCnt="0"/>
      <dgm:spPr/>
    </dgm:pt>
  </dgm:ptLst>
  <dgm:cxnLst>
    <dgm:cxn modelId="{8697C2D4-B17A-4984-A0AC-8B228FBEB182}" type="presOf" srcId="{46565B41-B75A-4C9B-B816-94BA48B2177A}" destId="{31769D1D-7247-4D23-9E06-D2EAB54AAEB4}" srcOrd="0" destOrd="0" presId="urn:microsoft.com/office/officeart/2005/8/layout/hierarchy6"/>
    <dgm:cxn modelId="{E2B17B09-1F0D-44B5-9006-98514DA7CC8F}" type="presOf" srcId="{54AA1C5D-B6C2-4B25-A250-21D6D2A99690}" destId="{9EAE0CF6-04C1-42DD-A245-2EF461E88D1D}" srcOrd="0" destOrd="0" presId="urn:microsoft.com/office/officeart/2005/8/layout/hierarchy6"/>
    <dgm:cxn modelId="{E9BA4F87-8221-4F3F-8E95-E40DAE6D358B}" type="presOf" srcId="{D9D48B72-F00A-4C21-BABA-5F0AA536969F}" destId="{46791D12-394B-4401-8F71-11EB09278EA0}" srcOrd="0" destOrd="0" presId="urn:microsoft.com/office/officeart/2005/8/layout/hierarchy6"/>
    <dgm:cxn modelId="{EBBC130E-8848-4B4A-A2B4-E46ED709C5A6}" type="presOf" srcId="{746C97A4-A5AC-45F0-B707-A85B25D78564}" destId="{DEA1772A-34B8-458E-A927-6FD9494D4D3E}" srcOrd="0" destOrd="0" presId="urn:microsoft.com/office/officeart/2005/8/layout/hierarchy6"/>
    <dgm:cxn modelId="{43AF183B-C19B-409A-B9B7-04BF6C6C1AC4}" srcId="{C691BFDC-10DF-46BA-A504-7E6D7F52D3A3}" destId="{46565B41-B75A-4C9B-B816-94BA48B2177A}" srcOrd="0" destOrd="0" parTransId="{8FFA8A3C-BD48-48F1-81CD-6AC2A5A53D0B}" sibTransId="{95FC827F-374C-41CF-904C-62BA69F49B5F}"/>
    <dgm:cxn modelId="{DEF778A1-3794-4488-BBF6-5450FB2E895E}" type="presOf" srcId="{C691BFDC-10DF-46BA-A504-7E6D7F52D3A3}" destId="{EC3544C4-7599-4200-8EF4-1286B48097F7}" srcOrd="0" destOrd="0" presId="urn:microsoft.com/office/officeart/2005/8/layout/hierarchy6"/>
    <dgm:cxn modelId="{0DE4288A-7C6B-4203-AFFE-32A870401B96}" type="presOf" srcId="{A2E0BD7E-3D93-427E-A278-868B8DE8B1BC}" destId="{B26F7F9E-A29B-4170-9BC7-00FC2F0AA017}" srcOrd="0" destOrd="0" presId="urn:microsoft.com/office/officeart/2005/8/layout/hierarchy6"/>
    <dgm:cxn modelId="{2FAA25DA-59D4-4202-A487-D82C2078742E}" srcId="{54AA1C5D-B6C2-4B25-A250-21D6D2A99690}" destId="{68B8707A-18EF-455E-96AC-105027D13C8F}" srcOrd="0" destOrd="0" parTransId="{A2E0BD7E-3D93-427E-A278-868B8DE8B1BC}" sibTransId="{16312767-48D2-4635-8270-0DFA84CC9007}"/>
    <dgm:cxn modelId="{263530BC-600F-4680-AC21-905FBD010207}" type="presOf" srcId="{8FFA8A3C-BD48-48F1-81CD-6AC2A5A53D0B}" destId="{FBC4CF9D-A33A-4CA6-BF4C-3A8E33711ADF}" srcOrd="0" destOrd="0" presId="urn:microsoft.com/office/officeart/2005/8/layout/hierarchy6"/>
    <dgm:cxn modelId="{39F3D2DB-CF14-4E7C-8D2A-0EFC28A9CD13}" type="presOf" srcId="{1E7C7960-4047-46D3-AFC8-E4B7D093B43B}" destId="{020C8D83-1D2B-4452-A5D8-2C460F5E0758}" srcOrd="0" destOrd="0" presId="urn:microsoft.com/office/officeart/2005/8/layout/hierarchy6"/>
    <dgm:cxn modelId="{E5292A4F-8851-4EC5-9FA8-FB5A318673F2}" srcId="{1E7C7960-4047-46D3-AFC8-E4B7D093B43B}" destId="{C691BFDC-10DF-46BA-A504-7E6D7F52D3A3}" srcOrd="0" destOrd="0" parTransId="{6D151E91-3628-4E79-B6C5-C68E1229513C}" sibTransId="{39D9673B-1D3C-488D-8559-6B1FA1461B74}"/>
    <dgm:cxn modelId="{E069FC93-1E85-49D6-BE37-CF3B1D9E701D}" srcId="{C691BFDC-10DF-46BA-A504-7E6D7F52D3A3}" destId="{54AA1C5D-B6C2-4B25-A250-21D6D2A99690}" srcOrd="1" destOrd="0" parTransId="{6978F54D-49E0-416F-9860-6B16FFFB3831}" sibTransId="{A0E47D1D-4014-41D8-9D62-0059CFA31281}"/>
    <dgm:cxn modelId="{5DCEFDB1-757B-4012-AE6D-030179C6CA24}" type="presOf" srcId="{6978F54D-49E0-416F-9860-6B16FFFB3831}" destId="{E572BFC5-0EE1-429D-9E63-EA4FA9FF326F}" srcOrd="0" destOrd="0" presId="urn:microsoft.com/office/officeart/2005/8/layout/hierarchy6"/>
    <dgm:cxn modelId="{A18E941C-9DAF-4C08-A4D2-A508B25CFE18}" srcId="{54AA1C5D-B6C2-4B25-A250-21D6D2A99690}" destId="{746C97A4-A5AC-45F0-B707-A85B25D78564}" srcOrd="1" destOrd="0" parTransId="{D9D48B72-F00A-4C21-BABA-5F0AA536969F}" sibTransId="{E7C23FDF-94D5-445D-BF06-85A648826DB2}"/>
    <dgm:cxn modelId="{757A69D3-05D7-4146-807D-675E0919A76F}" type="presOf" srcId="{68B8707A-18EF-455E-96AC-105027D13C8F}" destId="{C4FAF03C-E1F6-4292-A9FC-66F1787B2BCB}" srcOrd="0" destOrd="0" presId="urn:microsoft.com/office/officeart/2005/8/layout/hierarchy6"/>
    <dgm:cxn modelId="{995521C9-749F-4F7C-A5C3-9C5DB599D3D3}" type="presParOf" srcId="{020C8D83-1D2B-4452-A5D8-2C460F5E0758}" destId="{7FB26216-0AFE-4B76-B690-83D610B541ED}" srcOrd="0" destOrd="0" presId="urn:microsoft.com/office/officeart/2005/8/layout/hierarchy6"/>
    <dgm:cxn modelId="{D1F0BEAB-E894-4483-9324-304612BD9298}" type="presParOf" srcId="{7FB26216-0AFE-4B76-B690-83D610B541ED}" destId="{690A3FC6-9C2C-435C-A069-5AB3346B0835}" srcOrd="0" destOrd="0" presId="urn:microsoft.com/office/officeart/2005/8/layout/hierarchy6"/>
    <dgm:cxn modelId="{47F8F37B-C5C9-4AC6-A9F8-3CCFD72DBABA}" type="presParOf" srcId="{690A3FC6-9C2C-435C-A069-5AB3346B0835}" destId="{A08CC3B5-EAD2-4FB1-8460-F3A2EBF23AE1}" srcOrd="0" destOrd="0" presId="urn:microsoft.com/office/officeart/2005/8/layout/hierarchy6"/>
    <dgm:cxn modelId="{45ADFCDF-2B2F-4596-9215-8D843C490679}" type="presParOf" srcId="{A08CC3B5-EAD2-4FB1-8460-F3A2EBF23AE1}" destId="{EC3544C4-7599-4200-8EF4-1286B48097F7}" srcOrd="0" destOrd="0" presId="urn:microsoft.com/office/officeart/2005/8/layout/hierarchy6"/>
    <dgm:cxn modelId="{3BE74A3D-3012-4123-B9A8-C9A454EC9627}" type="presParOf" srcId="{A08CC3B5-EAD2-4FB1-8460-F3A2EBF23AE1}" destId="{0A2C60EF-E3CC-4BA2-B174-6323E4D7EE09}" srcOrd="1" destOrd="0" presId="urn:microsoft.com/office/officeart/2005/8/layout/hierarchy6"/>
    <dgm:cxn modelId="{4068E1B2-0616-495E-BE8C-7477A7B2CB9E}" type="presParOf" srcId="{0A2C60EF-E3CC-4BA2-B174-6323E4D7EE09}" destId="{FBC4CF9D-A33A-4CA6-BF4C-3A8E33711ADF}" srcOrd="0" destOrd="0" presId="urn:microsoft.com/office/officeart/2005/8/layout/hierarchy6"/>
    <dgm:cxn modelId="{94968A82-5055-4D28-BD36-FB95C17BD6A9}" type="presParOf" srcId="{0A2C60EF-E3CC-4BA2-B174-6323E4D7EE09}" destId="{C316FC76-B98F-4329-84B5-24B35F59235E}" srcOrd="1" destOrd="0" presId="urn:microsoft.com/office/officeart/2005/8/layout/hierarchy6"/>
    <dgm:cxn modelId="{1C36B765-F042-4B74-9C22-39F19364B3C2}" type="presParOf" srcId="{C316FC76-B98F-4329-84B5-24B35F59235E}" destId="{31769D1D-7247-4D23-9E06-D2EAB54AAEB4}" srcOrd="0" destOrd="0" presId="urn:microsoft.com/office/officeart/2005/8/layout/hierarchy6"/>
    <dgm:cxn modelId="{6B594C7C-A1E3-49DB-A741-14F309D3B2FD}" type="presParOf" srcId="{C316FC76-B98F-4329-84B5-24B35F59235E}" destId="{7D1165C4-64F5-4F3A-9289-F304932DDB9C}" srcOrd="1" destOrd="0" presId="urn:microsoft.com/office/officeart/2005/8/layout/hierarchy6"/>
    <dgm:cxn modelId="{143344CE-D7C4-47BE-AA71-E641A1285B57}" type="presParOf" srcId="{0A2C60EF-E3CC-4BA2-B174-6323E4D7EE09}" destId="{E572BFC5-0EE1-429D-9E63-EA4FA9FF326F}" srcOrd="2" destOrd="0" presId="urn:microsoft.com/office/officeart/2005/8/layout/hierarchy6"/>
    <dgm:cxn modelId="{BCE0D7B7-DB42-402F-8FB3-F8C0308FF16A}" type="presParOf" srcId="{0A2C60EF-E3CC-4BA2-B174-6323E4D7EE09}" destId="{7CFD772F-2E86-4985-8901-E7BE6EA255CD}" srcOrd="3" destOrd="0" presId="urn:microsoft.com/office/officeart/2005/8/layout/hierarchy6"/>
    <dgm:cxn modelId="{097B59A2-914A-4D94-A59C-BCF5AA3FF39B}" type="presParOf" srcId="{7CFD772F-2E86-4985-8901-E7BE6EA255CD}" destId="{9EAE0CF6-04C1-42DD-A245-2EF461E88D1D}" srcOrd="0" destOrd="0" presId="urn:microsoft.com/office/officeart/2005/8/layout/hierarchy6"/>
    <dgm:cxn modelId="{C7F73448-5ED8-4FC7-9748-25876645535E}" type="presParOf" srcId="{7CFD772F-2E86-4985-8901-E7BE6EA255CD}" destId="{4AF03DE5-2A1B-40D1-A64E-63E42C7340EA}" srcOrd="1" destOrd="0" presId="urn:microsoft.com/office/officeart/2005/8/layout/hierarchy6"/>
    <dgm:cxn modelId="{BDBFEFF7-C1F7-4BCF-9CCA-789ACBDE0FE4}" type="presParOf" srcId="{4AF03DE5-2A1B-40D1-A64E-63E42C7340EA}" destId="{B26F7F9E-A29B-4170-9BC7-00FC2F0AA017}" srcOrd="0" destOrd="0" presId="urn:microsoft.com/office/officeart/2005/8/layout/hierarchy6"/>
    <dgm:cxn modelId="{42BF68B8-C676-4EEE-8572-F63B6F881FE8}" type="presParOf" srcId="{4AF03DE5-2A1B-40D1-A64E-63E42C7340EA}" destId="{BEA483BB-DA76-4E46-81DF-ACA085FCF939}" srcOrd="1" destOrd="0" presId="urn:microsoft.com/office/officeart/2005/8/layout/hierarchy6"/>
    <dgm:cxn modelId="{2580B947-D7C3-41E6-91EA-68A716F8DE88}" type="presParOf" srcId="{BEA483BB-DA76-4E46-81DF-ACA085FCF939}" destId="{C4FAF03C-E1F6-4292-A9FC-66F1787B2BCB}" srcOrd="0" destOrd="0" presId="urn:microsoft.com/office/officeart/2005/8/layout/hierarchy6"/>
    <dgm:cxn modelId="{247CC27F-1755-4A15-B69D-CFB6B730C240}" type="presParOf" srcId="{BEA483BB-DA76-4E46-81DF-ACA085FCF939}" destId="{C6817DEE-DE38-4084-AE4A-275A61F12691}" srcOrd="1" destOrd="0" presId="urn:microsoft.com/office/officeart/2005/8/layout/hierarchy6"/>
    <dgm:cxn modelId="{60F0E7EE-8DD0-4968-A35D-674A69AC1394}" type="presParOf" srcId="{4AF03DE5-2A1B-40D1-A64E-63E42C7340EA}" destId="{46791D12-394B-4401-8F71-11EB09278EA0}" srcOrd="2" destOrd="0" presId="urn:microsoft.com/office/officeart/2005/8/layout/hierarchy6"/>
    <dgm:cxn modelId="{B84DFEC6-5E24-46C4-AC47-80ED95811FEB}" type="presParOf" srcId="{4AF03DE5-2A1B-40D1-A64E-63E42C7340EA}" destId="{82017BDC-2D83-4D00-8B09-A56EB074E165}" srcOrd="3" destOrd="0" presId="urn:microsoft.com/office/officeart/2005/8/layout/hierarchy6"/>
    <dgm:cxn modelId="{5B1F7551-B2AE-43D9-ADC0-B02648AE6980}" type="presParOf" srcId="{82017BDC-2D83-4D00-8B09-A56EB074E165}" destId="{DEA1772A-34B8-458E-A927-6FD9494D4D3E}" srcOrd="0" destOrd="0" presId="urn:microsoft.com/office/officeart/2005/8/layout/hierarchy6"/>
    <dgm:cxn modelId="{11CAC244-D29A-44AF-BA5D-99320FC72CCA}" type="presParOf" srcId="{82017BDC-2D83-4D00-8B09-A56EB074E165}" destId="{3E4D4AD3-7AD1-4795-A0AF-ECD0F695F2A7}" srcOrd="1" destOrd="0" presId="urn:microsoft.com/office/officeart/2005/8/layout/hierarchy6"/>
    <dgm:cxn modelId="{AA3C16C9-AFD1-4844-A386-9ED002272C1F}" type="presParOf" srcId="{020C8D83-1D2B-4452-A5D8-2C460F5E0758}" destId="{017E45CB-568E-4BC1-BFBB-7EC4992833D8}" srcOrd="1" destOrd="0" presId="urn:microsoft.com/office/officeart/2005/8/layout/hierarchy6"/>
  </dgm:cxnLst>
  <dgm:bg>
    <a:effect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3544C4-7599-4200-8EF4-1286B48097F7}">
      <dsp:nvSpPr>
        <dsp:cNvPr id="0" name=""/>
        <dsp:cNvSpPr/>
      </dsp:nvSpPr>
      <dsp:spPr>
        <a:xfrm>
          <a:off x="1382091" y="0"/>
          <a:ext cx="5042011" cy="1142578"/>
        </a:xfrm>
        <a:prstGeom prst="roundRect">
          <a:avLst>
            <a:gd name="adj" fmla="val 10000"/>
          </a:avLst>
        </a:prstGeom>
        <a:solidFill>
          <a:srgbClr val="66FFFF"/>
        </a:solidFill>
        <a:ln w="25400" cap="flat" cmpd="sng" algn="ctr">
          <a:solidFill>
            <a:schemeClr val="lt1">
              <a:hueOff val="0"/>
              <a:satOff val="0"/>
              <a:lumOff val="0"/>
              <a:alphaOff val="0"/>
            </a:schemeClr>
          </a:solidFill>
          <a:prstDash val="solid"/>
        </a:ln>
        <a:effectLst/>
        <a:scene3d>
          <a:camera prst="orthographicFront"/>
          <a:lightRig rig="threePt" dir="t"/>
        </a:scene3d>
        <a:sp3d extrusionH="76200">
          <a:extrusionClr>
            <a:schemeClr val="bg1"/>
          </a:extrusion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solidFill>
                <a:schemeClr val="tx1"/>
              </a:solidFill>
            </a:rPr>
            <a:t>Professional Quality of Life</a:t>
          </a:r>
        </a:p>
      </dsp:txBody>
      <dsp:txXfrm>
        <a:off x="1382091" y="0"/>
        <a:ext cx="5042011" cy="1142578"/>
      </dsp:txXfrm>
    </dsp:sp>
    <dsp:sp modelId="{FBC4CF9D-A33A-4CA6-BF4C-3A8E33711ADF}">
      <dsp:nvSpPr>
        <dsp:cNvPr id="0" name=""/>
        <dsp:cNvSpPr/>
      </dsp:nvSpPr>
      <dsp:spPr>
        <a:xfrm>
          <a:off x="1704461" y="1142578"/>
          <a:ext cx="2198635" cy="570432"/>
        </a:xfrm>
        <a:custGeom>
          <a:avLst/>
          <a:gdLst/>
          <a:ahLst/>
          <a:cxnLst/>
          <a:rect l="0" t="0" r="0" b="0"/>
          <a:pathLst>
            <a:path>
              <a:moveTo>
                <a:pt x="2198635" y="0"/>
              </a:moveTo>
              <a:lnTo>
                <a:pt x="2198635" y="285216"/>
              </a:lnTo>
              <a:lnTo>
                <a:pt x="0" y="285216"/>
              </a:lnTo>
              <a:lnTo>
                <a:pt x="0" y="570432"/>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scene3d>
        <a:sp3d extrusionH="76200">
          <a:extrusionClr>
            <a:schemeClr val="bg1"/>
          </a:extrusionClr>
        </a:sp3d>
      </dsp:spPr>
      <dsp:style>
        <a:lnRef idx="2">
          <a:scrgbClr r="0" g="0" b="0"/>
        </a:lnRef>
        <a:fillRef idx="0">
          <a:scrgbClr r="0" g="0" b="0"/>
        </a:fillRef>
        <a:effectRef idx="0">
          <a:scrgbClr r="0" g="0" b="0"/>
        </a:effectRef>
        <a:fontRef idx="minor"/>
      </dsp:style>
    </dsp:sp>
    <dsp:sp modelId="{31769D1D-7247-4D23-9E06-D2EAB54AAEB4}">
      <dsp:nvSpPr>
        <dsp:cNvPr id="0" name=""/>
        <dsp:cNvSpPr/>
      </dsp:nvSpPr>
      <dsp:spPr>
        <a:xfrm>
          <a:off x="664880" y="1713011"/>
          <a:ext cx="2079162" cy="1142578"/>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a:scene3d>
          <a:camera prst="orthographicFront"/>
          <a:lightRig rig="threePt" dir="t"/>
        </a:scene3d>
        <a:sp3d extrusionH="76200">
          <a:extrusionClr>
            <a:schemeClr val="bg1"/>
          </a:extrusion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Compassion Satisfaction</a:t>
          </a:r>
        </a:p>
      </dsp:txBody>
      <dsp:txXfrm>
        <a:off x="664880" y="1713011"/>
        <a:ext cx="2079162" cy="1142578"/>
      </dsp:txXfrm>
    </dsp:sp>
    <dsp:sp modelId="{E572BFC5-0EE1-429D-9E63-EA4FA9FF326F}">
      <dsp:nvSpPr>
        <dsp:cNvPr id="0" name=""/>
        <dsp:cNvSpPr/>
      </dsp:nvSpPr>
      <dsp:spPr>
        <a:xfrm>
          <a:off x="3903097" y="1142578"/>
          <a:ext cx="2092547" cy="587491"/>
        </a:xfrm>
        <a:custGeom>
          <a:avLst/>
          <a:gdLst/>
          <a:ahLst/>
          <a:cxnLst/>
          <a:rect l="0" t="0" r="0" b="0"/>
          <a:pathLst>
            <a:path>
              <a:moveTo>
                <a:pt x="0" y="0"/>
              </a:moveTo>
              <a:lnTo>
                <a:pt x="0" y="293745"/>
              </a:lnTo>
              <a:lnTo>
                <a:pt x="2092547" y="293745"/>
              </a:lnTo>
              <a:lnTo>
                <a:pt x="2092547" y="587491"/>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scene3d>
        <a:sp3d extrusionH="76200">
          <a:extrusionClr>
            <a:schemeClr val="bg1"/>
          </a:extrusionClr>
        </a:sp3d>
      </dsp:spPr>
      <dsp:style>
        <a:lnRef idx="2">
          <a:scrgbClr r="0" g="0" b="0"/>
        </a:lnRef>
        <a:fillRef idx="0">
          <a:scrgbClr r="0" g="0" b="0"/>
        </a:fillRef>
        <a:effectRef idx="0">
          <a:scrgbClr r="0" g="0" b="0"/>
        </a:effectRef>
        <a:fontRef idx="minor"/>
      </dsp:style>
    </dsp:sp>
    <dsp:sp modelId="{9EAE0CF6-04C1-42DD-A245-2EF461E88D1D}">
      <dsp:nvSpPr>
        <dsp:cNvPr id="0" name=""/>
        <dsp:cNvSpPr/>
      </dsp:nvSpPr>
      <dsp:spPr>
        <a:xfrm>
          <a:off x="4993820" y="1730070"/>
          <a:ext cx="2003649" cy="1142578"/>
        </a:xfrm>
        <a:prstGeom prst="roundRect">
          <a:avLst>
            <a:gd name="adj" fmla="val 10000"/>
          </a:avLst>
        </a:prstGeom>
        <a:solidFill>
          <a:srgbClr val="FFFF00"/>
        </a:solidFill>
        <a:ln w="25400" cap="flat" cmpd="sng" algn="ctr">
          <a:solidFill>
            <a:schemeClr val="lt1">
              <a:hueOff val="0"/>
              <a:satOff val="0"/>
              <a:lumOff val="0"/>
              <a:alphaOff val="0"/>
            </a:schemeClr>
          </a:solidFill>
          <a:prstDash val="solid"/>
        </a:ln>
        <a:effectLst/>
        <a:scene3d>
          <a:camera prst="orthographicFront"/>
          <a:lightRig rig="threePt" dir="t"/>
        </a:scene3d>
        <a:sp3d extrusionH="76200">
          <a:extrusionClr>
            <a:schemeClr val="bg1"/>
          </a:extrusion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solidFill>
                <a:schemeClr val="tx1"/>
              </a:solidFill>
            </a:rPr>
            <a:t>Compassion Fatigue</a:t>
          </a:r>
        </a:p>
      </dsp:txBody>
      <dsp:txXfrm>
        <a:off x="4993820" y="1730070"/>
        <a:ext cx="2003649" cy="1142578"/>
      </dsp:txXfrm>
    </dsp:sp>
    <dsp:sp modelId="{B26F7F9E-A29B-4170-9BC7-00FC2F0AA017}">
      <dsp:nvSpPr>
        <dsp:cNvPr id="0" name=""/>
        <dsp:cNvSpPr/>
      </dsp:nvSpPr>
      <dsp:spPr>
        <a:xfrm>
          <a:off x="4881630" y="2872649"/>
          <a:ext cx="1114014" cy="328171"/>
        </a:xfrm>
        <a:custGeom>
          <a:avLst/>
          <a:gdLst/>
          <a:ahLst/>
          <a:cxnLst/>
          <a:rect l="0" t="0" r="0" b="0"/>
          <a:pathLst>
            <a:path>
              <a:moveTo>
                <a:pt x="1114014" y="0"/>
              </a:moveTo>
              <a:lnTo>
                <a:pt x="1114014" y="164085"/>
              </a:lnTo>
              <a:lnTo>
                <a:pt x="0" y="164085"/>
              </a:lnTo>
              <a:lnTo>
                <a:pt x="0" y="32817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scene3d>
        <a:sp3d extrusionH="76200">
          <a:extrusionClr>
            <a:schemeClr val="bg1"/>
          </a:extrusionClr>
        </a:sp3d>
      </dsp:spPr>
      <dsp:style>
        <a:lnRef idx="2">
          <a:scrgbClr r="0" g="0" b="0"/>
        </a:lnRef>
        <a:fillRef idx="0">
          <a:scrgbClr r="0" g="0" b="0"/>
        </a:fillRef>
        <a:effectRef idx="0">
          <a:scrgbClr r="0" g="0" b="0"/>
        </a:effectRef>
        <a:fontRef idx="minor"/>
      </dsp:style>
    </dsp:sp>
    <dsp:sp modelId="{C4FAF03C-E1F6-4292-A9FC-66F1787B2BCB}">
      <dsp:nvSpPr>
        <dsp:cNvPr id="0" name=""/>
        <dsp:cNvSpPr/>
      </dsp:nvSpPr>
      <dsp:spPr>
        <a:xfrm>
          <a:off x="4024696" y="3200821"/>
          <a:ext cx="1713868" cy="1142578"/>
        </a:xfrm>
        <a:prstGeom prst="roundRect">
          <a:avLst>
            <a:gd name="adj" fmla="val 10000"/>
          </a:avLst>
        </a:prstGeom>
        <a:solidFill>
          <a:schemeClr val="bg1">
            <a:lumMod val="50000"/>
          </a:schemeClr>
        </a:solidFill>
        <a:ln w="25400" cap="flat" cmpd="sng" algn="ctr">
          <a:solidFill>
            <a:schemeClr val="lt1">
              <a:hueOff val="0"/>
              <a:satOff val="0"/>
              <a:lumOff val="0"/>
              <a:alphaOff val="0"/>
            </a:schemeClr>
          </a:solidFill>
          <a:prstDash val="solid"/>
        </a:ln>
        <a:effectLst/>
        <a:scene3d>
          <a:camera prst="orthographicFront"/>
          <a:lightRig rig="threePt" dir="t"/>
        </a:scene3d>
        <a:sp3d extrusionH="76200">
          <a:extrusionClr>
            <a:schemeClr val="bg1"/>
          </a:extrusion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Burnout</a:t>
          </a:r>
        </a:p>
      </dsp:txBody>
      <dsp:txXfrm>
        <a:off x="4024696" y="3200821"/>
        <a:ext cx="1713868" cy="1142578"/>
      </dsp:txXfrm>
    </dsp:sp>
    <dsp:sp modelId="{46791D12-394B-4401-8F71-11EB09278EA0}">
      <dsp:nvSpPr>
        <dsp:cNvPr id="0" name=""/>
        <dsp:cNvSpPr/>
      </dsp:nvSpPr>
      <dsp:spPr>
        <a:xfrm>
          <a:off x="5995645" y="2872649"/>
          <a:ext cx="1114014" cy="328171"/>
        </a:xfrm>
        <a:custGeom>
          <a:avLst/>
          <a:gdLst/>
          <a:ahLst/>
          <a:cxnLst/>
          <a:rect l="0" t="0" r="0" b="0"/>
          <a:pathLst>
            <a:path>
              <a:moveTo>
                <a:pt x="0" y="0"/>
              </a:moveTo>
              <a:lnTo>
                <a:pt x="0" y="164085"/>
              </a:lnTo>
              <a:lnTo>
                <a:pt x="1114014" y="164085"/>
              </a:lnTo>
              <a:lnTo>
                <a:pt x="1114014" y="328171"/>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scene3d>
        <a:sp3d extrusionH="76200">
          <a:extrusionClr>
            <a:schemeClr val="bg1"/>
          </a:extrusionClr>
        </a:sp3d>
      </dsp:spPr>
      <dsp:style>
        <a:lnRef idx="2">
          <a:scrgbClr r="0" g="0" b="0"/>
        </a:lnRef>
        <a:fillRef idx="0">
          <a:scrgbClr r="0" g="0" b="0"/>
        </a:fillRef>
        <a:effectRef idx="0">
          <a:scrgbClr r="0" g="0" b="0"/>
        </a:effectRef>
        <a:fontRef idx="minor"/>
      </dsp:style>
    </dsp:sp>
    <dsp:sp modelId="{DEA1772A-34B8-458E-A927-6FD9494D4D3E}">
      <dsp:nvSpPr>
        <dsp:cNvPr id="0" name=""/>
        <dsp:cNvSpPr/>
      </dsp:nvSpPr>
      <dsp:spPr>
        <a:xfrm>
          <a:off x="6252725" y="3200821"/>
          <a:ext cx="1713868" cy="1142578"/>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a:scene3d>
          <a:camera prst="orthographicFront"/>
          <a:lightRig rig="threePt" dir="t"/>
        </a:scene3d>
        <a:sp3d extrusionH="76200">
          <a:extrusionClr>
            <a:schemeClr val="bg1"/>
          </a:extrusionClr>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Secondary Trauma</a:t>
          </a:r>
        </a:p>
      </dsp:txBody>
      <dsp:txXfrm>
        <a:off x="6252725" y="3200821"/>
        <a:ext cx="1713868" cy="114257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2438"/>
          </a:xfrm>
          <a:prstGeom prst="rect">
            <a:avLst/>
          </a:prstGeom>
        </p:spPr>
        <p:txBody>
          <a:bodyPr vert="horz" lIns="87179" tIns="43589" rIns="87179" bIns="43589" rtlCol="0"/>
          <a:lstStyle>
            <a:lvl1pPr algn="l" fontAlgn="auto">
              <a:spcBef>
                <a:spcPts val="0"/>
              </a:spcBef>
              <a:spcAft>
                <a:spcPts val="0"/>
              </a:spcAft>
              <a:defRPr sz="1100">
                <a:latin typeface="+mn-lt"/>
              </a:defRPr>
            </a:lvl1pPr>
          </a:lstStyle>
          <a:p>
            <a:pPr>
              <a:defRPr/>
            </a:pPr>
            <a:endParaRPr lang="en-US"/>
          </a:p>
        </p:txBody>
      </p:sp>
      <p:sp>
        <p:nvSpPr>
          <p:cNvPr id="3" name="Date Placeholder 2"/>
          <p:cNvSpPr>
            <a:spLocks noGrp="1"/>
          </p:cNvSpPr>
          <p:nvPr>
            <p:ph type="dt" sz="quarter" idx="1"/>
          </p:nvPr>
        </p:nvSpPr>
        <p:spPr>
          <a:xfrm>
            <a:off x="4008438" y="0"/>
            <a:ext cx="3067050" cy="452438"/>
          </a:xfrm>
          <a:prstGeom prst="rect">
            <a:avLst/>
          </a:prstGeom>
        </p:spPr>
        <p:txBody>
          <a:bodyPr vert="horz" lIns="87179" tIns="43589" rIns="87179" bIns="43589" rtlCol="0"/>
          <a:lstStyle>
            <a:lvl1pPr algn="r" fontAlgn="auto">
              <a:spcBef>
                <a:spcPts val="0"/>
              </a:spcBef>
              <a:spcAft>
                <a:spcPts val="0"/>
              </a:spcAft>
              <a:defRPr sz="1100" smtClean="0">
                <a:latin typeface="+mn-lt"/>
              </a:defRPr>
            </a:lvl1pPr>
          </a:lstStyle>
          <a:p>
            <a:pPr>
              <a:defRPr/>
            </a:pPr>
            <a:fld id="{15DD3129-6B3A-4FFB-B3BE-CDA83D260032}" type="datetimeFigureOut">
              <a:rPr lang="en-US"/>
              <a:pPr>
                <a:defRPr/>
              </a:pPr>
              <a:t>1/24/2017</a:t>
            </a:fld>
            <a:endParaRPr lang="en-US"/>
          </a:p>
        </p:txBody>
      </p:sp>
      <p:sp>
        <p:nvSpPr>
          <p:cNvPr id="4" name="Footer Placeholder 3"/>
          <p:cNvSpPr>
            <a:spLocks noGrp="1"/>
          </p:cNvSpPr>
          <p:nvPr>
            <p:ph type="ftr" sz="quarter" idx="2"/>
          </p:nvPr>
        </p:nvSpPr>
        <p:spPr>
          <a:xfrm>
            <a:off x="0" y="8597900"/>
            <a:ext cx="3067050" cy="452438"/>
          </a:xfrm>
          <a:prstGeom prst="rect">
            <a:avLst/>
          </a:prstGeom>
        </p:spPr>
        <p:txBody>
          <a:bodyPr vert="horz" lIns="87179" tIns="43589" rIns="87179" bIns="43589" rtlCol="0" anchor="b"/>
          <a:lstStyle>
            <a:lvl1pPr algn="l" fontAlgn="auto">
              <a:spcBef>
                <a:spcPts val="0"/>
              </a:spcBef>
              <a:spcAft>
                <a:spcPts val="0"/>
              </a:spcAft>
              <a:defRPr sz="1100">
                <a:latin typeface="+mn-lt"/>
              </a:defRPr>
            </a:lvl1pPr>
          </a:lstStyle>
          <a:p>
            <a:pPr>
              <a:defRPr/>
            </a:pPr>
            <a:endParaRPr lang="en-US"/>
          </a:p>
        </p:txBody>
      </p:sp>
      <p:sp>
        <p:nvSpPr>
          <p:cNvPr id="5" name="Slide Number Placeholder 4"/>
          <p:cNvSpPr>
            <a:spLocks noGrp="1"/>
          </p:cNvSpPr>
          <p:nvPr>
            <p:ph type="sldNum" sz="quarter" idx="3"/>
          </p:nvPr>
        </p:nvSpPr>
        <p:spPr>
          <a:xfrm>
            <a:off x="4008438" y="8597900"/>
            <a:ext cx="3067050" cy="452438"/>
          </a:xfrm>
          <a:prstGeom prst="rect">
            <a:avLst/>
          </a:prstGeom>
        </p:spPr>
        <p:txBody>
          <a:bodyPr vert="horz" lIns="87179" tIns="43589" rIns="87179" bIns="43589" rtlCol="0" anchor="b"/>
          <a:lstStyle>
            <a:lvl1pPr algn="r" fontAlgn="auto">
              <a:spcBef>
                <a:spcPts val="0"/>
              </a:spcBef>
              <a:spcAft>
                <a:spcPts val="0"/>
              </a:spcAft>
              <a:defRPr sz="1100" smtClean="0">
                <a:latin typeface="+mn-lt"/>
              </a:defRPr>
            </a:lvl1pPr>
          </a:lstStyle>
          <a:p>
            <a:pPr>
              <a:defRPr/>
            </a:pPr>
            <a:fld id="{80289B3F-9E98-41D6-A41E-75C25BE27AC7}" type="slidenum">
              <a:rPr lang="en-US"/>
              <a:pPr>
                <a:defRPr/>
              </a:pPr>
              <a:t>‹#›</a:t>
            </a:fld>
            <a:endParaRPr lang="en-US"/>
          </a:p>
        </p:txBody>
      </p:sp>
    </p:spTree>
    <p:extLst>
      <p:ext uri="{BB962C8B-B14F-4D97-AF65-F5344CB8AC3E}">
        <p14:creationId xmlns:p14="http://schemas.microsoft.com/office/powerpoint/2010/main" xmlns="" val="2356236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52438"/>
          </a:xfrm>
          <a:prstGeom prst="rect">
            <a:avLst/>
          </a:prstGeom>
        </p:spPr>
        <p:txBody>
          <a:bodyPr vert="horz" lIns="92157" tIns="46079" rIns="92157" bIns="4607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4008438" y="0"/>
            <a:ext cx="3067050" cy="452438"/>
          </a:xfrm>
          <a:prstGeom prst="rect">
            <a:avLst/>
          </a:prstGeom>
        </p:spPr>
        <p:txBody>
          <a:bodyPr vert="horz" lIns="92157" tIns="46079" rIns="92157" bIns="46079" rtlCol="0"/>
          <a:lstStyle>
            <a:lvl1pPr algn="r" fontAlgn="auto">
              <a:spcBef>
                <a:spcPts val="0"/>
              </a:spcBef>
              <a:spcAft>
                <a:spcPts val="0"/>
              </a:spcAft>
              <a:defRPr sz="1200" smtClean="0">
                <a:latin typeface="+mn-lt"/>
              </a:defRPr>
            </a:lvl1pPr>
          </a:lstStyle>
          <a:p>
            <a:pPr>
              <a:defRPr/>
            </a:pPr>
            <a:fld id="{52D205D0-7411-437E-837C-D39F9E7C97D7}" type="datetimeFigureOut">
              <a:rPr lang="en-US"/>
              <a:pPr>
                <a:defRPr/>
              </a:pPr>
              <a:t>1/24/2017</a:t>
            </a:fld>
            <a:endParaRPr lang="en-US"/>
          </a:p>
        </p:txBody>
      </p:sp>
      <p:sp>
        <p:nvSpPr>
          <p:cNvPr id="4" name="Slide Image Placeholder 3"/>
          <p:cNvSpPr>
            <a:spLocks noGrp="1" noRot="1" noChangeAspect="1"/>
          </p:cNvSpPr>
          <p:nvPr>
            <p:ph type="sldImg" idx="2"/>
          </p:nvPr>
        </p:nvSpPr>
        <p:spPr>
          <a:xfrm>
            <a:off x="1276350" y="679450"/>
            <a:ext cx="4524375" cy="3394075"/>
          </a:xfrm>
          <a:prstGeom prst="rect">
            <a:avLst/>
          </a:prstGeom>
          <a:noFill/>
          <a:ln w="12700">
            <a:solidFill>
              <a:prstClr val="black"/>
            </a:solidFill>
          </a:ln>
        </p:spPr>
        <p:txBody>
          <a:bodyPr vert="horz" lIns="92157" tIns="46079" rIns="92157" bIns="46079" rtlCol="0" anchor="ctr"/>
          <a:lstStyle/>
          <a:p>
            <a:pPr lvl="0"/>
            <a:endParaRPr lang="en-US" noProof="0"/>
          </a:p>
        </p:txBody>
      </p:sp>
      <p:sp>
        <p:nvSpPr>
          <p:cNvPr id="5" name="Notes Placeholder 4"/>
          <p:cNvSpPr>
            <a:spLocks noGrp="1"/>
          </p:cNvSpPr>
          <p:nvPr>
            <p:ph type="body" sz="quarter" idx="3"/>
          </p:nvPr>
        </p:nvSpPr>
        <p:spPr>
          <a:xfrm>
            <a:off x="708025" y="4298950"/>
            <a:ext cx="5661025" cy="4073525"/>
          </a:xfrm>
          <a:prstGeom prst="rect">
            <a:avLst/>
          </a:prstGeom>
        </p:spPr>
        <p:txBody>
          <a:bodyPr vert="horz" lIns="92157" tIns="46079" rIns="92157" bIns="4607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597900"/>
            <a:ext cx="3067050" cy="452438"/>
          </a:xfrm>
          <a:prstGeom prst="rect">
            <a:avLst/>
          </a:prstGeom>
        </p:spPr>
        <p:txBody>
          <a:bodyPr vert="horz" lIns="92157" tIns="46079" rIns="92157" bIns="4607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4008438" y="8597900"/>
            <a:ext cx="3067050" cy="452438"/>
          </a:xfrm>
          <a:prstGeom prst="rect">
            <a:avLst/>
          </a:prstGeom>
        </p:spPr>
        <p:txBody>
          <a:bodyPr vert="horz" lIns="92157" tIns="46079" rIns="92157" bIns="46079" rtlCol="0" anchor="b"/>
          <a:lstStyle>
            <a:lvl1pPr algn="r" fontAlgn="auto">
              <a:spcBef>
                <a:spcPts val="0"/>
              </a:spcBef>
              <a:spcAft>
                <a:spcPts val="0"/>
              </a:spcAft>
              <a:defRPr sz="1200" smtClean="0">
                <a:latin typeface="+mn-lt"/>
              </a:defRPr>
            </a:lvl1pPr>
          </a:lstStyle>
          <a:p>
            <a:pPr>
              <a:defRPr/>
            </a:pPr>
            <a:fld id="{E2458501-0579-4896-B02A-B97897315FB4}" type="slidenum">
              <a:rPr lang="en-US"/>
              <a:pPr>
                <a:defRPr/>
              </a:pPr>
              <a:t>‹#›</a:t>
            </a:fld>
            <a:endParaRPr lang="en-US"/>
          </a:p>
        </p:txBody>
      </p:sp>
    </p:spTree>
    <p:extLst>
      <p:ext uri="{BB962C8B-B14F-4D97-AF65-F5344CB8AC3E}">
        <p14:creationId xmlns:p14="http://schemas.microsoft.com/office/powerpoint/2010/main" xmlns="" val="29572616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27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10FD881-CFEF-4930-BA36-836785C76966}" type="slidenum">
              <a:rPr lang="en-US"/>
              <a:pPr fontAlgn="base">
                <a:spcBef>
                  <a:spcPct val="0"/>
                </a:spcBef>
                <a:spcAft>
                  <a:spcPct val="0"/>
                </a:spcAft>
              </a:pPr>
              <a:t>2</a:t>
            </a:fld>
            <a:endParaRPr lang="en-US"/>
          </a:p>
        </p:txBody>
      </p:sp>
    </p:spTree>
    <p:extLst>
      <p:ext uri="{BB962C8B-B14F-4D97-AF65-F5344CB8AC3E}">
        <p14:creationId xmlns:p14="http://schemas.microsoft.com/office/powerpoint/2010/main" xmlns="" val="1849383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DA838E-5017-4EA8-9752-900964D78D5E}" type="slidenum">
              <a:rPr lang="en-US"/>
              <a:pPr fontAlgn="base">
                <a:spcBef>
                  <a:spcPct val="0"/>
                </a:spcBef>
                <a:spcAft>
                  <a:spcPct val="0"/>
                </a:spcAft>
              </a:pPr>
              <a:t>15</a:t>
            </a:fld>
            <a:endParaRPr lang="en-US"/>
          </a:p>
        </p:txBody>
      </p:sp>
    </p:spTree>
    <p:extLst>
      <p:ext uri="{BB962C8B-B14F-4D97-AF65-F5344CB8AC3E}">
        <p14:creationId xmlns:p14="http://schemas.microsoft.com/office/powerpoint/2010/main" xmlns="" val="3080464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Same photo on both CS and CF page, both feelings can exist in the same situation</a:t>
            </a:r>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C8769A1-9DDA-4A6E-A88D-2295CB0DBEDE}" type="slidenum">
              <a:rPr lang="en-US"/>
              <a:pPr fontAlgn="base">
                <a:spcBef>
                  <a:spcPct val="0"/>
                </a:spcBef>
                <a:spcAft>
                  <a:spcPct val="0"/>
                </a:spcAft>
              </a:pPr>
              <a:t>16</a:t>
            </a:fld>
            <a:endParaRPr lang="en-US"/>
          </a:p>
        </p:txBody>
      </p:sp>
    </p:spTree>
    <p:extLst>
      <p:ext uri="{BB962C8B-B14F-4D97-AF65-F5344CB8AC3E}">
        <p14:creationId xmlns:p14="http://schemas.microsoft.com/office/powerpoint/2010/main" xmlns="" val="2784735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B94487-5610-4B0A-94F7-618492B4855A}" type="slidenum">
              <a:rPr lang="en-US"/>
              <a:pPr fontAlgn="base">
                <a:spcBef>
                  <a:spcPct val="0"/>
                </a:spcBef>
                <a:spcAft>
                  <a:spcPct val="0"/>
                </a:spcAft>
              </a:pPr>
              <a:t>17</a:t>
            </a:fld>
            <a:endParaRPr lang="en-US"/>
          </a:p>
        </p:txBody>
      </p:sp>
    </p:spTree>
    <p:extLst>
      <p:ext uri="{BB962C8B-B14F-4D97-AF65-F5344CB8AC3E}">
        <p14:creationId xmlns:p14="http://schemas.microsoft.com/office/powerpoint/2010/main" xmlns="" val="27392763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Same photo on both CS and CF page, both feelings can exist in the same situation</a:t>
            </a:r>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B22697-7F1D-4878-B6B8-825C4AC0DDF0}" type="slidenum">
              <a:rPr lang="en-US"/>
              <a:pPr fontAlgn="base">
                <a:spcBef>
                  <a:spcPct val="0"/>
                </a:spcBef>
                <a:spcAft>
                  <a:spcPct val="0"/>
                </a:spcAft>
              </a:pPr>
              <a:t>18</a:t>
            </a:fld>
            <a:endParaRPr lang="en-US"/>
          </a:p>
        </p:txBody>
      </p:sp>
    </p:spTree>
    <p:extLst>
      <p:ext uri="{BB962C8B-B14F-4D97-AF65-F5344CB8AC3E}">
        <p14:creationId xmlns:p14="http://schemas.microsoft.com/office/powerpoint/2010/main" xmlns="" val="1759130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05F7E8E-EDE2-4A5D-90FE-EB228362AE09}" type="slidenum">
              <a:rPr lang="en-US"/>
              <a:pPr fontAlgn="base">
                <a:spcBef>
                  <a:spcPct val="0"/>
                </a:spcBef>
                <a:spcAft>
                  <a:spcPct val="0"/>
                </a:spcAft>
              </a:pPr>
              <a:t>19</a:t>
            </a:fld>
            <a:endParaRPr lang="en-US"/>
          </a:p>
        </p:txBody>
      </p:sp>
    </p:spTree>
    <p:extLst>
      <p:ext uri="{BB962C8B-B14F-4D97-AF65-F5344CB8AC3E}">
        <p14:creationId xmlns:p14="http://schemas.microsoft.com/office/powerpoint/2010/main" xmlns="" val="2284557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3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75B47B8-2152-45AA-947C-3FCAD5F7C64F}" type="slidenum">
              <a:rPr lang="en-US"/>
              <a:pPr fontAlgn="base">
                <a:spcBef>
                  <a:spcPct val="0"/>
                </a:spcBef>
                <a:spcAft>
                  <a:spcPct val="0"/>
                </a:spcAft>
              </a:pPr>
              <a:t>3</a:t>
            </a:fld>
            <a:endParaRPr lang="en-US"/>
          </a:p>
        </p:txBody>
      </p:sp>
    </p:spTree>
    <p:extLst>
      <p:ext uri="{BB962C8B-B14F-4D97-AF65-F5344CB8AC3E}">
        <p14:creationId xmlns:p14="http://schemas.microsoft.com/office/powerpoint/2010/main" xmlns="" val="920959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4182D47-E09F-4F5E-87C7-C6559FD7981E}" type="slidenum">
              <a:rPr lang="en-US"/>
              <a:pPr fontAlgn="base">
                <a:spcBef>
                  <a:spcPct val="0"/>
                </a:spcBef>
                <a:spcAft>
                  <a:spcPct val="0"/>
                </a:spcAft>
              </a:pPr>
              <a:t>4</a:t>
            </a:fld>
            <a:endParaRPr lang="en-US"/>
          </a:p>
        </p:txBody>
      </p:sp>
    </p:spTree>
    <p:extLst>
      <p:ext uri="{BB962C8B-B14F-4D97-AF65-F5344CB8AC3E}">
        <p14:creationId xmlns:p14="http://schemas.microsoft.com/office/powerpoint/2010/main" xmlns="" val="1843948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F26997E-C858-4B69-9495-1007A91C8D23}" type="slidenum">
              <a:rPr lang="en-US"/>
              <a:pPr fontAlgn="base">
                <a:spcBef>
                  <a:spcPct val="0"/>
                </a:spcBef>
                <a:spcAft>
                  <a:spcPct val="0"/>
                </a:spcAft>
              </a:pPr>
              <a:t>6</a:t>
            </a:fld>
            <a:endParaRPr lang="en-US"/>
          </a:p>
        </p:txBody>
      </p:sp>
    </p:spTree>
    <p:extLst>
      <p:ext uri="{BB962C8B-B14F-4D97-AF65-F5344CB8AC3E}">
        <p14:creationId xmlns:p14="http://schemas.microsoft.com/office/powerpoint/2010/main" xmlns="" val="2209323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D035268-EF4F-402C-B042-2B7A92BECD33}" type="slidenum">
              <a:rPr lang="en-US"/>
              <a:pPr fontAlgn="base">
                <a:spcBef>
                  <a:spcPct val="0"/>
                </a:spcBef>
                <a:spcAft>
                  <a:spcPct val="0"/>
                </a:spcAft>
              </a:pPr>
              <a:t>7</a:t>
            </a:fld>
            <a:endParaRPr lang="en-US"/>
          </a:p>
        </p:txBody>
      </p:sp>
    </p:spTree>
    <p:extLst>
      <p:ext uri="{BB962C8B-B14F-4D97-AF65-F5344CB8AC3E}">
        <p14:creationId xmlns:p14="http://schemas.microsoft.com/office/powerpoint/2010/main" xmlns="" val="602201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98D2E1-B6F4-4917-8EB8-C5A79777A2F5}" type="slidenum">
              <a:rPr lang="en-US"/>
              <a:pPr fontAlgn="base">
                <a:spcBef>
                  <a:spcPct val="0"/>
                </a:spcBef>
                <a:spcAft>
                  <a:spcPct val="0"/>
                </a:spcAft>
              </a:pPr>
              <a:t>11</a:t>
            </a:fld>
            <a:endParaRPr lang="en-US"/>
          </a:p>
        </p:txBody>
      </p:sp>
    </p:spTree>
    <p:extLst>
      <p:ext uri="{BB962C8B-B14F-4D97-AF65-F5344CB8AC3E}">
        <p14:creationId xmlns:p14="http://schemas.microsoft.com/office/powerpoint/2010/main" xmlns="" val="2696900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1963823-635E-4430-94AC-E21670B9A7F2}" type="slidenum">
              <a:rPr lang="en-US"/>
              <a:pPr fontAlgn="base">
                <a:spcBef>
                  <a:spcPct val="0"/>
                </a:spcBef>
                <a:spcAft>
                  <a:spcPct val="0"/>
                </a:spcAft>
              </a:pPr>
              <a:t>12</a:t>
            </a:fld>
            <a:endParaRPr lang="en-US"/>
          </a:p>
        </p:txBody>
      </p:sp>
    </p:spTree>
    <p:extLst>
      <p:ext uri="{BB962C8B-B14F-4D97-AF65-F5344CB8AC3E}">
        <p14:creationId xmlns:p14="http://schemas.microsoft.com/office/powerpoint/2010/main" xmlns="" val="359230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6EA627A-3462-483C-891E-E5B18C338193}" type="slidenum">
              <a:rPr lang="en-US"/>
              <a:pPr fontAlgn="base">
                <a:spcBef>
                  <a:spcPct val="0"/>
                </a:spcBef>
                <a:spcAft>
                  <a:spcPct val="0"/>
                </a:spcAft>
              </a:pPr>
              <a:t>13</a:t>
            </a:fld>
            <a:endParaRPr lang="en-US"/>
          </a:p>
        </p:txBody>
      </p:sp>
    </p:spTree>
    <p:extLst>
      <p:ext uri="{BB962C8B-B14F-4D97-AF65-F5344CB8AC3E}">
        <p14:creationId xmlns:p14="http://schemas.microsoft.com/office/powerpoint/2010/main" xmlns="" val="739843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8339573-A74C-4207-BA9F-426187794710}" type="slidenum">
              <a:rPr lang="en-US"/>
              <a:pPr fontAlgn="base">
                <a:spcBef>
                  <a:spcPct val="0"/>
                </a:spcBef>
                <a:spcAft>
                  <a:spcPct val="0"/>
                </a:spcAft>
              </a:pPr>
              <a:t>14</a:t>
            </a:fld>
            <a:endParaRPr lang="en-US"/>
          </a:p>
        </p:txBody>
      </p:sp>
    </p:spTree>
    <p:extLst>
      <p:ext uri="{BB962C8B-B14F-4D97-AF65-F5344CB8AC3E}">
        <p14:creationId xmlns:p14="http://schemas.microsoft.com/office/powerpoint/2010/main" xmlns="" val="1186328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0" y="6424613"/>
            <a:ext cx="3713163" cy="338137"/>
          </a:xfrm>
          <a:prstGeom prst="rect">
            <a:avLst/>
          </a:prstGeom>
        </p:spPr>
        <p:txBody>
          <a:bodyPr wrap="none">
            <a:spAutoFit/>
          </a:bodyPr>
          <a:lstStyle/>
          <a:p>
            <a:pPr fontAlgn="auto">
              <a:spcBef>
                <a:spcPts val="0"/>
              </a:spcBef>
              <a:spcAft>
                <a:spcPts val="0"/>
              </a:spcAft>
              <a:defRPr/>
            </a:pPr>
            <a:r>
              <a:rPr lang="en-US" sz="1600" dirty="0">
                <a:latin typeface="+mn-lt"/>
              </a:rPr>
              <a:t>For more information see www.proqol.org</a:t>
            </a:r>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lgn="ctr">
              <a:defRPr>
                <a:solidFill>
                  <a:schemeClr val="tx1">
                    <a:tint val="75000"/>
                  </a:schemeClr>
                </a:solidFill>
              </a:defRPr>
            </a:lvl1pPr>
          </a:lstStyle>
          <a:p>
            <a:pPr>
              <a:defRPr/>
            </a:pPr>
            <a:fld id="{02255E5D-BFD5-443F-A614-5B1094307ACA}" type="datetime8">
              <a:rPr lang="en-US"/>
              <a:pPr>
                <a:defRPr/>
              </a:pPr>
              <a:t>1/24/2017 12:53 PM</a:t>
            </a:fld>
            <a:endParaRPr lang="en-US" sz="2000" dirty="0">
              <a:solidFill>
                <a:srgbClr val="FFFFFF"/>
              </a:solidFill>
            </a:endParaRPr>
          </a:p>
        </p:txBody>
      </p:sp>
      <p:sp>
        <p:nvSpPr>
          <p:cNvPr id="6" name="Footer Placeholder 4"/>
          <p:cNvSpPr>
            <a:spLocks noGrp="1"/>
          </p:cNvSpPr>
          <p:nvPr>
            <p:ph type="ftr" sz="quarter" idx="11"/>
          </p:nvPr>
        </p:nvSpPr>
        <p:spPr/>
        <p:txBody>
          <a:bodyPr/>
          <a:lstStyle>
            <a:lvl1pPr>
              <a:defRPr sz="1200"/>
            </a:lvl1pPr>
          </a:lstStyle>
          <a:p>
            <a:pPr>
              <a:defRPr/>
            </a:pPr>
            <a:endParaRPr lang="en-US"/>
          </a:p>
        </p:txBody>
      </p:sp>
      <p:sp>
        <p:nvSpPr>
          <p:cNvPr id="7" name="Slide Number Placeholder 5"/>
          <p:cNvSpPr>
            <a:spLocks noGrp="1"/>
          </p:cNvSpPr>
          <p:nvPr>
            <p:ph type="sldNum" sz="quarter" idx="12"/>
          </p:nvPr>
        </p:nvSpPr>
        <p:spPr/>
        <p:txBody>
          <a:bodyPr/>
          <a:lstStyle>
            <a:lvl1pPr algn="r">
              <a:defRPr>
                <a:solidFill>
                  <a:schemeClr val="tx1">
                    <a:tint val="75000"/>
                  </a:schemeClr>
                </a:solidFill>
              </a:defRPr>
            </a:lvl1pPr>
          </a:lstStyle>
          <a:p>
            <a:pPr>
              <a:defRPr/>
            </a:pPr>
            <a:fld id="{C15F47D6-8401-4067-9E4E-9F452A134DB8}"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B4A2CA6-195F-4EEA-85AA-59CA5CDDFC94}" type="datetime8">
              <a:rPr lang="en-US"/>
              <a:pPr>
                <a:defRPr/>
              </a:pPr>
              <a:t>1/24/2017 12:53 PM</a:t>
            </a:fld>
            <a:endParaRPr lang="en-US" sz="1400"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1C7A77-020E-4C12-972A-1116B874BFA6}" type="slidenum">
              <a:rPr lang="en-US"/>
              <a:pPr>
                <a:defRPr/>
              </a:pPr>
              <a:t>‹#›</a:t>
            </a:fld>
            <a:endParaRPr lang="en-US" sz="1400" b="1" dirty="0">
              <a:solidFill>
                <a:srgbClr val="FFFFFF"/>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F9C9FEC-19A1-4146-8887-FAD12E09E082}" type="datetime8">
              <a:rPr lang="en-US"/>
              <a:pPr>
                <a:defRPr/>
              </a:pPr>
              <a:t>1/24/2017 12:53 PM</a:t>
            </a:fld>
            <a:endParaRPr lang="en-US" sz="1400"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70AECCB-97D9-49B6-BF20-A16414236396}" type="slidenum">
              <a:rPr lang="en-US"/>
              <a:pPr>
                <a:defRPr/>
              </a:pPr>
              <a:t>‹#›</a:t>
            </a:fld>
            <a:endParaRPr lang="en-US" sz="1400" b="1" dirty="0">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4" name="Picture 7" descr="sm_book.png"/>
          <p:cNvPicPr>
            <a:picLocks noChangeAspect="1"/>
          </p:cNvPicPr>
          <p:nvPr userDrawn="1"/>
        </p:nvPicPr>
        <p:blipFill>
          <a:blip r:embed="rId2" cstate="print">
            <a:lum bright="10000" contrast="10000"/>
          </a:blip>
          <a:srcRect/>
          <a:stretch>
            <a:fillRect/>
          </a:stretch>
        </p:blipFill>
        <p:spPr bwMode="auto">
          <a:xfrm>
            <a:off x="565150" y="1970088"/>
            <a:ext cx="1706563" cy="1281112"/>
          </a:xfrm>
          <a:prstGeom prst="rect">
            <a:avLst/>
          </a:prstGeom>
          <a:noFill/>
          <a:ln w="50800" cap="sq" cmpd="dbl">
            <a:solidFill>
              <a:schemeClr val="accent2"/>
            </a:solidFill>
            <a:miter lim="800000"/>
            <a:headEnd/>
            <a:tailEnd/>
          </a:ln>
        </p:spPr>
      </p:pic>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dirty="0"/>
          </a:p>
        </p:txBody>
      </p:sp>
      <p:sp>
        <p:nvSpPr>
          <p:cNvPr id="9" name="Content Placeholder 8"/>
          <p:cNvSpPr>
            <a:spLocks noGrp="1"/>
          </p:cNvSpPr>
          <p:nvPr>
            <p:ph sz="quarter" idx="1"/>
          </p:nvPr>
        </p:nvSpPr>
        <p:spPr>
          <a:xfrm>
            <a:off x="2362200" y="1752600"/>
            <a:ext cx="6400800" cy="4419600"/>
          </a:xfrm>
        </p:spPr>
        <p:txBody>
          <a:bodyPr/>
          <a:lstStyle>
            <a:lvl1pPr>
              <a:defRPr b="1"/>
            </a:lvl1pPr>
            <a:lvl2pPr>
              <a:defRPr sz="3200"/>
            </a:lvl2pPr>
            <a:lvl3pPr>
              <a:defRPr sz="2800"/>
            </a:lvl3pPr>
            <a:lvl4pPr>
              <a:defRPr sz="2800"/>
            </a:lvl4pPr>
            <a:lvl5pPr>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lvl1pPr>
              <a:defRPr>
                <a:solidFill>
                  <a:schemeClr val="tx1">
                    <a:tint val="75000"/>
                  </a:schemeClr>
                </a:solidFill>
              </a:defRPr>
            </a:lvl1pPr>
          </a:lstStyle>
          <a:p>
            <a:pPr>
              <a:defRPr/>
            </a:pPr>
            <a:fld id="{876A8E50-7BB4-4DCE-95E5-90BECB966656}" type="datetime8">
              <a:rPr lang="en-US"/>
              <a:pPr>
                <a:defRPr/>
              </a:pPr>
              <a:t>1/24/2017 12:53 PM</a:t>
            </a:fld>
            <a:endParaRPr lang="en-US"/>
          </a:p>
        </p:txBody>
      </p:sp>
      <p:sp>
        <p:nvSpPr>
          <p:cNvPr id="6" name="Footer Placeholder 5"/>
          <p:cNvSpPr>
            <a:spLocks noGrp="1"/>
          </p:cNvSpPr>
          <p:nvPr>
            <p:ph type="ftr" sz="quarter" idx="11"/>
          </p:nvPr>
        </p:nvSpPr>
        <p:spPr/>
        <p:txBody>
          <a:bodyPr/>
          <a:lstStyle>
            <a:lvl1pPr algn="ctr">
              <a:defRPr sz="1200">
                <a:solidFill>
                  <a:schemeClr val="tx1">
                    <a:tint val="75000"/>
                  </a:schemeClr>
                </a:solidFill>
              </a:defRPr>
            </a:lvl1pPr>
          </a:lstStyle>
          <a:p>
            <a:pPr>
              <a:defRPr/>
            </a:pPr>
            <a:endParaRPr lang="en-US"/>
          </a:p>
        </p:txBody>
      </p:sp>
      <p:sp>
        <p:nvSpPr>
          <p:cNvPr id="7" name="Slide Number Placeholder 6"/>
          <p:cNvSpPr>
            <a:spLocks noGrp="1"/>
          </p:cNvSpPr>
          <p:nvPr>
            <p:ph type="sldNum" sz="quarter" idx="12"/>
          </p:nvPr>
        </p:nvSpPr>
        <p:spPr/>
        <p:txBody>
          <a:bodyPr/>
          <a:lstStyle>
            <a:lvl1pPr algn="r">
              <a:defRPr smtClean="0">
                <a:solidFill>
                  <a:srgbClr val="FFFFFF"/>
                </a:solidFill>
              </a:defRPr>
            </a:lvl1pPr>
          </a:lstStyle>
          <a:p>
            <a:pPr>
              <a:defRPr/>
            </a:pPr>
            <a:fld id="{44272690-37FF-4B95-9917-BCAB5AFAC8A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p:nvPr userDrawn="1"/>
        </p:nvSpPr>
        <p:spPr>
          <a:xfrm>
            <a:off x="0" y="6642100"/>
            <a:ext cx="3505200" cy="215900"/>
          </a:xfrm>
          <a:prstGeom prst="rect">
            <a:avLst/>
          </a:prstGeom>
          <a:noFill/>
        </p:spPr>
        <p:txBody>
          <a:bodyPr>
            <a:spAutoFit/>
          </a:bodyPr>
          <a:lstStyle/>
          <a:p>
            <a:pPr fontAlgn="auto">
              <a:spcBef>
                <a:spcPts val="0"/>
              </a:spcBef>
              <a:spcAft>
                <a:spcPts val="0"/>
              </a:spcAft>
              <a:defRPr/>
            </a:pPr>
            <a:r>
              <a:rPr lang="en-US" sz="800" dirty="0">
                <a:latin typeface="+mn-lt"/>
              </a:rPr>
              <a:t>© Beth Hudnall Stamm, 2009.  </a:t>
            </a:r>
            <a:r>
              <a:rPr lang="en-US" sz="800" dirty="0" err="1">
                <a:latin typeface="+mn-lt"/>
              </a:rPr>
              <a:t>www.ProQOL.org</a:t>
            </a:r>
            <a:endParaRPr lang="en-US" sz="800" dirty="0">
              <a:latin typeface="+mn-lt"/>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solidFill>
                  <a:schemeClr val="tx1">
                    <a:tint val="75000"/>
                  </a:schemeClr>
                </a:solidFill>
              </a:defRPr>
            </a:lvl1pPr>
          </a:lstStyle>
          <a:p>
            <a:pPr>
              <a:defRPr/>
            </a:pPr>
            <a:fld id="{1222CC92-D54E-43CC-80D5-80D1CBABF7B2}" type="datetime8">
              <a:rPr lang="en-US"/>
              <a:pPr>
                <a:defRPr/>
              </a:pPr>
              <a:t>1/24/2017 12:53 PM</a:t>
            </a:fld>
            <a:endParaRPr lang="en-US" dirty="0"/>
          </a:p>
        </p:txBody>
      </p:sp>
      <p:sp>
        <p:nvSpPr>
          <p:cNvPr id="6" name="Footer Placeholder 4"/>
          <p:cNvSpPr>
            <a:spLocks noGrp="1"/>
          </p:cNvSpPr>
          <p:nvPr>
            <p:ph type="ftr" sz="quarter" idx="11"/>
          </p:nvPr>
        </p:nvSpPr>
        <p:spPr/>
        <p:txBody>
          <a:bodyPr/>
          <a:lstStyle>
            <a:lvl1pPr algn="ctr">
              <a:defRPr sz="1200">
                <a:solidFill>
                  <a:schemeClr val="tx1">
                    <a:tint val="75000"/>
                  </a:schemeClr>
                </a:solidFill>
              </a:defRPr>
            </a:lvl1pPr>
          </a:lstStyle>
          <a:p>
            <a:pPr>
              <a:defRPr/>
            </a:pPr>
            <a:endParaRPr lang="en-US"/>
          </a:p>
        </p:txBody>
      </p:sp>
      <p:sp>
        <p:nvSpPr>
          <p:cNvPr id="7" name="Slide Number Placeholder 5"/>
          <p:cNvSpPr>
            <a:spLocks noGrp="1"/>
          </p:cNvSpPr>
          <p:nvPr>
            <p:ph type="sldNum" sz="quarter" idx="12"/>
          </p:nvPr>
        </p:nvSpPr>
        <p:spPr/>
        <p:txBody>
          <a:bodyPr/>
          <a:lstStyle>
            <a:lvl1pPr algn="r">
              <a:defRPr>
                <a:solidFill>
                  <a:schemeClr val="tx1">
                    <a:tint val="75000"/>
                  </a:schemeClr>
                </a:solidFill>
              </a:defRPr>
            </a:lvl1pPr>
          </a:lstStyle>
          <a:p>
            <a:pPr>
              <a:defRPr/>
            </a:pPr>
            <a:fld id="{818A7D8C-DA1A-4E86-9452-C822E9DAE355}" type="slidenum">
              <a:rPr lang="en-US"/>
              <a:pPr>
                <a:defRPr/>
              </a:pPr>
              <a:t>‹#›</a:t>
            </a:fld>
            <a:endParaRPr lang="en-US"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3"/>
          <p:cNvSpPr txBox="1"/>
          <p:nvPr userDrawn="1"/>
        </p:nvSpPr>
        <p:spPr>
          <a:xfrm>
            <a:off x="0" y="6642100"/>
            <a:ext cx="3505200" cy="215900"/>
          </a:xfrm>
          <a:prstGeom prst="rect">
            <a:avLst/>
          </a:prstGeom>
          <a:noFill/>
        </p:spPr>
        <p:txBody>
          <a:bodyPr>
            <a:spAutoFit/>
          </a:bodyPr>
          <a:lstStyle/>
          <a:p>
            <a:pPr fontAlgn="auto">
              <a:spcBef>
                <a:spcPts val="0"/>
              </a:spcBef>
              <a:spcAft>
                <a:spcPts val="0"/>
              </a:spcAft>
              <a:defRPr/>
            </a:pPr>
            <a:r>
              <a:rPr lang="en-US" sz="800" dirty="0">
                <a:latin typeface="+mn-lt"/>
              </a:rPr>
              <a:t>© Beth Hudnall Stamm, 2009.  </a:t>
            </a:r>
            <a:r>
              <a:rPr lang="en-US" sz="800" dirty="0" err="1">
                <a:latin typeface="+mn-lt"/>
              </a:rPr>
              <a:t>www.ProQOL.org</a:t>
            </a:r>
            <a:endParaRPr lang="en-US" sz="800" dirty="0">
              <a:latin typeface="+mn-lt"/>
            </a:endParaRPr>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solidFill>
                  <a:schemeClr val="tx1">
                    <a:tint val="75000"/>
                  </a:schemeClr>
                </a:solidFill>
              </a:defRPr>
            </a:lvl1pPr>
          </a:lstStyle>
          <a:p>
            <a:pPr>
              <a:defRPr/>
            </a:pPr>
            <a:fld id="{AF3D91B5-03EB-44B5-A1A0-F0CC6687B83A}" type="datetime8">
              <a:rPr lang="en-US"/>
              <a:pPr>
                <a:defRPr/>
              </a:pPr>
              <a:t>1/24/2017 12:53 PM</a:t>
            </a:fld>
            <a:endParaRPr lang="en-US"/>
          </a:p>
        </p:txBody>
      </p:sp>
      <p:sp>
        <p:nvSpPr>
          <p:cNvPr id="6" name="Footer Placeholder 4"/>
          <p:cNvSpPr>
            <a:spLocks noGrp="1"/>
          </p:cNvSpPr>
          <p:nvPr>
            <p:ph type="ftr" sz="quarter" idx="11"/>
          </p:nvPr>
        </p:nvSpPr>
        <p:spPr/>
        <p:txBody>
          <a:bodyPr/>
          <a:lstStyle>
            <a:lvl1pPr algn="ctr">
              <a:defRPr sz="1200">
                <a:solidFill>
                  <a:schemeClr val="tx1">
                    <a:tint val="75000"/>
                  </a:schemeClr>
                </a:solidFill>
              </a:defRPr>
            </a:lvl1pPr>
          </a:lstStyle>
          <a:p>
            <a:pPr>
              <a:defRPr/>
            </a:pPr>
            <a:endParaRPr lang="en-US"/>
          </a:p>
        </p:txBody>
      </p:sp>
      <p:sp>
        <p:nvSpPr>
          <p:cNvPr id="7" name="Slide Number Placeholder 5"/>
          <p:cNvSpPr>
            <a:spLocks noGrp="1"/>
          </p:cNvSpPr>
          <p:nvPr>
            <p:ph type="sldNum" sz="quarter" idx="12"/>
          </p:nvPr>
        </p:nvSpPr>
        <p:spPr/>
        <p:txBody>
          <a:bodyPr/>
          <a:lstStyle>
            <a:lvl1pPr>
              <a:defRPr>
                <a:solidFill>
                  <a:schemeClr val="tx1">
                    <a:tint val="75000"/>
                  </a:schemeClr>
                </a:solidFill>
              </a:defRPr>
            </a:lvl1pPr>
          </a:lstStyle>
          <a:p>
            <a:pPr>
              <a:defRPr/>
            </a:pPr>
            <a:fld id="{E2DF5C9E-7D93-41D7-89F8-69DCF50153BF}" type="slidenum">
              <a:rPr lang="en-US"/>
              <a:pPr>
                <a:defRPr/>
              </a:pPr>
              <a:t>‹#›</a:t>
            </a:fld>
            <a:endParaRPr lang="en-US" sz="2400" dirty="0">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TextBox 4"/>
          <p:cNvSpPr txBox="1"/>
          <p:nvPr userDrawn="1"/>
        </p:nvSpPr>
        <p:spPr>
          <a:xfrm>
            <a:off x="0" y="6642100"/>
            <a:ext cx="3505200" cy="215900"/>
          </a:xfrm>
          <a:prstGeom prst="rect">
            <a:avLst/>
          </a:prstGeom>
          <a:noFill/>
        </p:spPr>
        <p:txBody>
          <a:bodyPr>
            <a:spAutoFit/>
          </a:bodyPr>
          <a:lstStyle/>
          <a:p>
            <a:pPr fontAlgn="auto">
              <a:spcBef>
                <a:spcPts val="0"/>
              </a:spcBef>
              <a:spcAft>
                <a:spcPts val="0"/>
              </a:spcAft>
              <a:defRPr/>
            </a:pPr>
            <a:r>
              <a:rPr lang="en-US" sz="800" dirty="0">
                <a:latin typeface="+mn-lt"/>
              </a:rPr>
              <a:t>© Beth Hudnall Stamm, 2009.  </a:t>
            </a:r>
            <a:r>
              <a:rPr lang="en-US" sz="800" dirty="0" err="1">
                <a:latin typeface="+mn-lt"/>
              </a:rPr>
              <a:t>www.ProQOL.org</a:t>
            </a:r>
            <a:endParaRPr lang="en-US" sz="800" dirty="0">
              <a:latin typeface="+mn-lt"/>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p:txBody>
          <a:bodyPr/>
          <a:lstStyle>
            <a:lvl1pPr>
              <a:defRPr>
                <a:solidFill>
                  <a:schemeClr val="tx1">
                    <a:tint val="75000"/>
                  </a:schemeClr>
                </a:solidFill>
              </a:defRPr>
            </a:lvl1pPr>
          </a:lstStyle>
          <a:p>
            <a:pPr>
              <a:defRPr/>
            </a:pPr>
            <a:fld id="{47E9EC7A-763A-44D5-804F-6CBCAC4E2A5E}" type="datetime8">
              <a:rPr lang="en-US"/>
              <a:pPr>
                <a:defRPr/>
              </a:pPr>
              <a:t>1/24/2017 12:53 PM</a:t>
            </a:fld>
            <a:endParaRPr lang="en-US"/>
          </a:p>
        </p:txBody>
      </p:sp>
      <p:sp>
        <p:nvSpPr>
          <p:cNvPr id="7" name="Footer Placeholder 5"/>
          <p:cNvSpPr>
            <a:spLocks noGrp="1"/>
          </p:cNvSpPr>
          <p:nvPr>
            <p:ph type="ftr" sz="quarter" idx="11"/>
          </p:nvPr>
        </p:nvSpPr>
        <p:spPr/>
        <p:txBody>
          <a:bodyPr/>
          <a:lstStyle>
            <a:lvl1pPr algn="ctr">
              <a:defRPr sz="1200">
                <a:solidFill>
                  <a:schemeClr val="tx1">
                    <a:tint val="75000"/>
                  </a:schemeClr>
                </a:solidFill>
              </a:defRPr>
            </a:lvl1pPr>
          </a:lstStyle>
          <a:p>
            <a:pPr>
              <a:defRPr/>
            </a:pPr>
            <a:endParaRPr lang="en-US"/>
          </a:p>
        </p:txBody>
      </p:sp>
      <p:sp>
        <p:nvSpPr>
          <p:cNvPr id="8" name="Slide Number Placeholder 6"/>
          <p:cNvSpPr>
            <a:spLocks noGrp="1"/>
          </p:cNvSpPr>
          <p:nvPr>
            <p:ph type="sldNum" sz="quarter" idx="12"/>
          </p:nvPr>
        </p:nvSpPr>
        <p:spPr/>
        <p:txBody>
          <a:bodyPr/>
          <a:lstStyle>
            <a:lvl1pPr>
              <a:defRPr>
                <a:solidFill>
                  <a:schemeClr val="tx1">
                    <a:tint val="75000"/>
                  </a:schemeClr>
                </a:solidFill>
              </a:defRPr>
            </a:lvl1pPr>
          </a:lstStyle>
          <a:p>
            <a:pPr>
              <a:defRPr/>
            </a:pPr>
            <a:fld id="{AA40B9EC-7919-40D1-8D51-58ED39AEF50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solidFill>
                  <a:schemeClr val="tx1">
                    <a:tint val="75000"/>
                  </a:schemeClr>
                </a:solidFill>
              </a:defRPr>
            </a:lvl1pPr>
          </a:lstStyle>
          <a:p>
            <a:pPr>
              <a:defRPr/>
            </a:pPr>
            <a:fld id="{90C1EEC6-C281-4BDA-85A8-FA4A0B71F0F2}" type="datetime8">
              <a:rPr lang="en-US"/>
              <a:pPr>
                <a:defRPr/>
              </a:pPr>
              <a:t>1/24/2017 12:53 PM</a:t>
            </a:fld>
            <a:endParaRPr lang="en-US"/>
          </a:p>
        </p:txBody>
      </p:sp>
      <p:sp>
        <p:nvSpPr>
          <p:cNvPr id="8" name="Footer Placeholder 7"/>
          <p:cNvSpPr>
            <a:spLocks noGrp="1"/>
          </p:cNvSpPr>
          <p:nvPr>
            <p:ph type="ftr" sz="quarter" idx="11"/>
          </p:nvPr>
        </p:nvSpPr>
        <p:spPr/>
        <p:txBody>
          <a:bodyPr/>
          <a:lstStyle>
            <a:lvl1pPr algn="ctr">
              <a:defRPr sz="1200">
                <a:solidFill>
                  <a:schemeClr val="tx1">
                    <a:tint val="75000"/>
                  </a:schemeClr>
                </a:solidFill>
              </a:defRPr>
            </a:lvl1pPr>
          </a:lstStyle>
          <a:p>
            <a:pPr>
              <a:defRPr/>
            </a:pPr>
            <a:endParaRPr lang="en-US"/>
          </a:p>
        </p:txBody>
      </p:sp>
      <p:sp>
        <p:nvSpPr>
          <p:cNvPr id="9" name="Slide Number Placeholder 8"/>
          <p:cNvSpPr>
            <a:spLocks noGrp="1"/>
          </p:cNvSpPr>
          <p:nvPr>
            <p:ph type="sldNum" sz="quarter" idx="12"/>
          </p:nvPr>
        </p:nvSpPr>
        <p:spPr/>
        <p:txBody>
          <a:bodyPr/>
          <a:lstStyle>
            <a:lvl1pPr>
              <a:defRPr>
                <a:solidFill>
                  <a:schemeClr val="tx1">
                    <a:tint val="75000"/>
                  </a:schemeClr>
                </a:solidFill>
              </a:defRPr>
            </a:lvl1pPr>
          </a:lstStyle>
          <a:p>
            <a:pPr>
              <a:defRPr/>
            </a:pPr>
            <a:fld id="{FFDE385F-09FB-4A73-9E4C-C396DCD7580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tint val="75000"/>
                  </a:schemeClr>
                </a:solidFill>
              </a:defRPr>
            </a:lvl1pPr>
          </a:lstStyle>
          <a:p>
            <a:pPr>
              <a:defRPr/>
            </a:pPr>
            <a:fld id="{EE584A16-FF72-4334-8F92-82BF1C1452D4}" type="datetime8">
              <a:rPr lang="en-US"/>
              <a:pPr>
                <a:defRPr/>
              </a:pPr>
              <a:t>1/24/2017 12:53 PM</a:t>
            </a:fld>
            <a:endParaRPr lang="en-US"/>
          </a:p>
        </p:txBody>
      </p:sp>
      <p:sp>
        <p:nvSpPr>
          <p:cNvPr id="4" name="Footer Placeholder 3"/>
          <p:cNvSpPr>
            <a:spLocks noGrp="1"/>
          </p:cNvSpPr>
          <p:nvPr>
            <p:ph type="ftr" sz="quarter" idx="11"/>
          </p:nvPr>
        </p:nvSpPr>
        <p:spPr/>
        <p:txBody>
          <a:bodyPr/>
          <a:lstStyle>
            <a:lvl1pPr algn="ctr">
              <a:defRPr sz="1200">
                <a:solidFill>
                  <a:schemeClr val="tx1">
                    <a:tint val="75000"/>
                  </a:schemeClr>
                </a:solidFill>
              </a:defRPr>
            </a:lvl1pPr>
          </a:lstStyle>
          <a:p>
            <a:pPr>
              <a:defRPr/>
            </a:pPr>
            <a:endParaRPr lang="en-US"/>
          </a:p>
        </p:txBody>
      </p:sp>
      <p:sp>
        <p:nvSpPr>
          <p:cNvPr id="5" name="Slide Number Placeholder 4"/>
          <p:cNvSpPr>
            <a:spLocks noGrp="1"/>
          </p:cNvSpPr>
          <p:nvPr>
            <p:ph type="sldNum" sz="quarter" idx="12"/>
          </p:nvPr>
        </p:nvSpPr>
        <p:spPr/>
        <p:txBody>
          <a:bodyPr/>
          <a:lstStyle>
            <a:lvl1pPr algn="r">
              <a:defRPr>
                <a:solidFill>
                  <a:schemeClr val="tx1">
                    <a:tint val="75000"/>
                  </a:schemeClr>
                </a:solidFill>
              </a:defRPr>
            </a:lvl1pPr>
          </a:lstStyle>
          <a:p>
            <a:pPr>
              <a:defRPr/>
            </a:pPr>
            <a:fld id="{96C1AB4A-DF1D-437B-828F-C687330546B9}" type="slidenum">
              <a:rPr lang="en-US"/>
              <a:pPr>
                <a:defRPr/>
              </a:pPr>
              <a:t>‹#›</a:t>
            </a:fld>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tint val="75000"/>
                  </a:schemeClr>
                </a:solidFill>
              </a:defRPr>
            </a:lvl1pPr>
          </a:lstStyle>
          <a:p>
            <a:pPr>
              <a:defRPr/>
            </a:pPr>
            <a:fld id="{CA415E49-9A05-41DC-B885-64881F9AE373}" type="datetime8">
              <a:rPr lang="en-US"/>
              <a:pPr>
                <a:defRPr/>
              </a:pPr>
              <a:t>1/24/2017 12:53 PM</a:t>
            </a:fld>
            <a:endParaRPr lang="en-US"/>
          </a:p>
        </p:txBody>
      </p:sp>
      <p:sp>
        <p:nvSpPr>
          <p:cNvPr id="3" name="Footer Placeholder 2"/>
          <p:cNvSpPr>
            <a:spLocks noGrp="1"/>
          </p:cNvSpPr>
          <p:nvPr>
            <p:ph type="ftr" sz="quarter" idx="11"/>
          </p:nvPr>
        </p:nvSpPr>
        <p:spPr/>
        <p:txBody>
          <a:bodyPr/>
          <a:lstStyle>
            <a:lvl1pPr algn="ctr">
              <a:defRPr sz="1200">
                <a:solidFill>
                  <a:schemeClr val="tx1">
                    <a:tint val="75000"/>
                  </a:schemeClr>
                </a:solidFill>
              </a:defRPr>
            </a:lvl1pPr>
          </a:lstStyle>
          <a:p>
            <a:pPr>
              <a:defRPr/>
            </a:pPr>
            <a:endParaRPr lang="en-US"/>
          </a:p>
        </p:txBody>
      </p:sp>
      <p:sp>
        <p:nvSpPr>
          <p:cNvPr id="4" name="Slide Number Placeholder 3"/>
          <p:cNvSpPr>
            <a:spLocks noGrp="1"/>
          </p:cNvSpPr>
          <p:nvPr>
            <p:ph type="sldNum" sz="quarter" idx="12"/>
          </p:nvPr>
        </p:nvSpPr>
        <p:spPr/>
        <p:txBody>
          <a:bodyPr/>
          <a:lstStyle>
            <a:lvl1pPr algn="r">
              <a:defRPr>
                <a:solidFill>
                  <a:schemeClr val="tx1">
                    <a:tint val="75000"/>
                  </a:schemeClr>
                </a:solidFill>
              </a:defRPr>
            </a:lvl1pPr>
          </a:lstStyle>
          <a:p>
            <a:pPr>
              <a:defRPr/>
            </a:pPr>
            <a:fld id="{9797389C-4645-4FD7-A21F-B580C21E3F74}"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0B3F99B-EFAC-46CE-ADE0-9470E5121D6F}" type="datetime8">
              <a:rPr lang="en-US"/>
              <a:pPr>
                <a:defRPr/>
              </a:pPr>
              <a:t>1/24/2017 12:53 PM</a:t>
            </a:fld>
            <a:endParaRPr lang="en-US" sz="1400"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E0FFEC-E26D-485A-81CE-61A250FB94CE}" type="slidenum">
              <a:rPr lang="en-US"/>
              <a:pPr>
                <a:defRPr/>
              </a:pPr>
              <a:t>‹#›</a:t>
            </a:fld>
            <a:endParaRPr lang="en-US" sz="1400" b="1" dirty="0">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tx1">
                    <a:tint val="75000"/>
                  </a:schemeClr>
                </a:solidFill>
              </a:defRPr>
            </a:lvl1pPr>
          </a:lstStyle>
          <a:p>
            <a:pPr>
              <a:defRPr/>
            </a:pPr>
            <a:fld id="{F2E19F1C-CC09-4D83-9B8D-2B65003E064E}" type="datetime8">
              <a:rPr lang="en-US"/>
              <a:pPr>
                <a:defRPr/>
              </a:pPr>
              <a:t>1/24/2017 12:53 PM</a:t>
            </a:fld>
            <a:endParaRPr lang="en-US"/>
          </a:p>
        </p:txBody>
      </p:sp>
      <p:sp>
        <p:nvSpPr>
          <p:cNvPr id="6" name="Footer Placeholder 5"/>
          <p:cNvSpPr>
            <a:spLocks noGrp="1"/>
          </p:cNvSpPr>
          <p:nvPr>
            <p:ph type="ftr" sz="quarter" idx="11"/>
          </p:nvPr>
        </p:nvSpPr>
        <p:spPr/>
        <p:txBody>
          <a:bodyPr/>
          <a:lstStyle>
            <a:lvl1pPr algn="ctr">
              <a:defRPr sz="1200">
                <a:solidFill>
                  <a:schemeClr val="tx1">
                    <a:tint val="75000"/>
                  </a:schemeClr>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tint val="75000"/>
                  </a:schemeClr>
                </a:solidFill>
              </a:defRPr>
            </a:lvl1pPr>
          </a:lstStyle>
          <a:p>
            <a:pPr>
              <a:defRPr/>
            </a:pPr>
            <a:fld id="{954D0763-7022-42FF-A7F8-6EDE19C82861}" type="slidenum">
              <a:rPr lang="en-US"/>
              <a:pPr>
                <a:defRPr/>
              </a:pPr>
              <a:t>‹#›</a:t>
            </a:fld>
            <a:endParaRPr lang="en-US" sz="280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2"/>
                </a:solidFill>
                <a:latin typeface="+mn-lt"/>
              </a:defRPr>
            </a:lvl1pPr>
          </a:lstStyle>
          <a:p>
            <a:pPr>
              <a:defRPr/>
            </a:pPr>
            <a:fld id="{16D4CE4C-DE9E-4505-9ACD-EA6F7EB89F41}" type="datetime8">
              <a:rPr lang="en-US"/>
              <a:pPr>
                <a:defRPr/>
              </a:pPr>
              <a:t>1/24/2017 12:53 PM</a:t>
            </a:fld>
            <a:endParaRPr lang="en-US" sz="1400"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r" fontAlgn="auto">
              <a:spcBef>
                <a:spcPts val="0"/>
              </a:spcBef>
              <a:spcAft>
                <a:spcPts val="0"/>
              </a:spcAft>
              <a:defRPr sz="1400" dirty="0">
                <a:solidFill>
                  <a:schemeClr val="tx2"/>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2"/>
                </a:solidFill>
                <a:latin typeface="+mn-lt"/>
              </a:defRPr>
            </a:lvl1pPr>
          </a:lstStyle>
          <a:p>
            <a:pPr>
              <a:defRPr/>
            </a:pPr>
            <a:fld id="{9A45F3DC-8813-4D55-BF60-4F30104A7DA8}" type="slidenum">
              <a:rPr lang="en-US"/>
              <a:pPr>
                <a:defRPr/>
              </a:pPr>
              <a:t>‹#›</a:t>
            </a:fld>
            <a:endParaRPr lang="en-US" sz="1400" b="1" dirty="0">
              <a:solidFill>
                <a:srgbClr val="FFFFFF"/>
              </a:solidFill>
            </a:endParaRPr>
          </a:p>
        </p:txBody>
      </p:sp>
      <p:sp>
        <p:nvSpPr>
          <p:cNvPr id="7" name="TextBox 6"/>
          <p:cNvSpPr txBox="1"/>
          <p:nvPr userDrawn="1"/>
        </p:nvSpPr>
        <p:spPr>
          <a:xfrm>
            <a:off x="0" y="6642100"/>
            <a:ext cx="3505200" cy="215900"/>
          </a:xfrm>
          <a:prstGeom prst="rect">
            <a:avLst/>
          </a:prstGeom>
          <a:noFill/>
        </p:spPr>
        <p:txBody>
          <a:bodyPr>
            <a:spAutoFit/>
          </a:bodyPr>
          <a:lstStyle/>
          <a:p>
            <a:pPr fontAlgn="auto">
              <a:spcBef>
                <a:spcPts val="0"/>
              </a:spcBef>
              <a:spcAft>
                <a:spcPts val="0"/>
              </a:spcAft>
              <a:defRPr/>
            </a:pPr>
            <a:r>
              <a:rPr lang="en-US" sz="800" dirty="0">
                <a:latin typeface="+mn-lt"/>
              </a:rPr>
              <a:t>© Beth Hudnall Stamm, 2009.  </a:t>
            </a:r>
            <a:r>
              <a:rPr lang="en-US" sz="800" dirty="0" err="1">
                <a:latin typeface="+mn-lt"/>
              </a:rPr>
              <a:t>www.ProQOL.org</a:t>
            </a:r>
            <a:endParaRPr lang="en-US" sz="800" dirty="0">
              <a:latin typeface="+mn-lt"/>
            </a:endParaRP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25" r:id="rId8"/>
    <p:sldLayoutId id="2147483735" r:id="rId9"/>
    <p:sldLayoutId id="2147483726" r:id="rId10"/>
    <p:sldLayoutId id="2147483727" r:id="rId11"/>
    <p:sldLayoutId id="2147483736" r:id="rId12"/>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2400" smtClean="0"/>
              <a:t>[Remove this slide, it is information for you as the presenter] </a:t>
            </a:r>
            <a:r>
              <a:rPr lang="en-US" sz="2800" smtClean="0"/>
              <a:t/>
            </a:r>
            <a:br>
              <a:rPr lang="en-US" sz="2800" smtClean="0"/>
            </a:br>
            <a:r>
              <a:rPr lang="en-US" sz="2800" smtClean="0"/>
              <a:t>Compassion Satisfaction &amp; Compassion Fatigue Slide Stock Slides for Public Use</a:t>
            </a:r>
          </a:p>
        </p:txBody>
      </p:sp>
      <p:sp>
        <p:nvSpPr>
          <p:cNvPr id="3" name="Content Placeholder 2"/>
          <p:cNvSpPr>
            <a:spLocks noGrp="1"/>
          </p:cNvSpPr>
          <p:nvPr>
            <p:ph idx="1"/>
          </p:nvPr>
        </p:nvSpPr>
        <p:spPr/>
        <p:txBody>
          <a:bodyPr rtlCol="0">
            <a:normAutofit fontScale="32500" lnSpcReduction="20000"/>
          </a:bodyPr>
          <a:lstStyle/>
          <a:p>
            <a:pPr fontAlgn="auto">
              <a:spcAft>
                <a:spcPts val="0"/>
              </a:spcAft>
              <a:buFont typeface="Arial" pitchFamily="34" charset="0"/>
              <a:buChar char="•"/>
              <a:defRPr/>
            </a:pPr>
            <a:r>
              <a:rPr lang="en-US" dirty="0" smtClean="0"/>
              <a:t>I try to keep as much of the ProQOL as possible free to use. You will find permission and terms of use in multiple places. © B. Hudnall Stamm, 2009. </a:t>
            </a:r>
            <a:r>
              <a:rPr lang="en-US" i="1" dirty="0" smtClean="0"/>
              <a:t>Professional Quality of Life: Compassion Satisfaction and Fatigue Version 5 (ProQOL). </a:t>
            </a:r>
          </a:p>
          <a:p>
            <a:pPr fontAlgn="auto">
              <a:spcAft>
                <a:spcPts val="0"/>
              </a:spcAft>
              <a:buFont typeface="Arial" pitchFamily="34" charset="0"/>
              <a:buChar char="•"/>
              <a:defRPr/>
            </a:pPr>
            <a:r>
              <a:rPr lang="en-US" dirty="0" smtClean="0"/>
              <a:t>This test and accompanying materials may be freely copied as long as (a) author is credited, (b) no changes are made, and (c) it is not sold.</a:t>
            </a:r>
            <a:endParaRPr lang="en-US" i="1" dirty="0" smtClean="0"/>
          </a:p>
          <a:p>
            <a:pPr fontAlgn="auto">
              <a:spcAft>
                <a:spcPts val="0"/>
              </a:spcAft>
              <a:buFont typeface="Arial" pitchFamily="34" charset="0"/>
              <a:buChar char="•"/>
              <a:defRPr/>
            </a:pPr>
            <a:r>
              <a:rPr lang="en-US" dirty="0" smtClean="0"/>
              <a:t>The slides do have a copyright showing on the bottom left. This means that the ProQOL slides are copyrighted to me but this slide grants you permission to freely use them. </a:t>
            </a:r>
          </a:p>
          <a:p>
            <a:pPr fontAlgn="auto">
              <a:spcAft>
                <a:spcPts val="0"/>
              </a:spcAft>
              <a:buFont typeface="Arial" pitchFamily="34" charset="0"/>
              <a:buChar char="•"/>
              <a:defRPr/>
            </a:pPr>
            <a:r>
              <a:rPr lang="en-US" dirty="0" smtClean="0"/>
              <a:t>In the case of these templates, there are special considerations listed here.</a:t>
            </a:r>
          </a:p>
          <a:p>
            <a:r>
              <a:rPr lang="en-US" b="1" dirty="0" smtClean="0"/>
              <a:t>You can </a:t>
            </a:r>
            <a:r>
              <a:rPr lang="en-US" dirty="0" smtClean="0"/>
              <a:t/>
            </a:r>
            <a:br>
              <a:rPr lang="en-US" dirty="0" smtClean="0"/>
            </a:br>
            <a:r>
              <a:rPr lang="en-US" dirty="0" smtClean="0"/>
              <a:t>Change the format.</a:t>
            </a:r>
          </a:p>
          <a:p>
            <a:r>
              <a:rPr lang="en-US" dirty="0" smtClean="0"/>
              <a:t>Add your name and organizational information.</a:t>
            </a:r>
          </a:p>
          <a:p>
            <a:r>
              <a:rPr lang="en-US" dirty="0" smtClean="0"/>
              <a:t>Add, rearrange, or remove slides to fit your presentation. </a:t>
            </a:r>
          </a:p>
          <a:p>
            <a:r>
              <a:rPr lang="en-US" dirty="0" smtClean="0"/>
              <a:t>Print them for handouts.</a:t>
            </a:r>
          </a:p>
          <a:p>
            <a:r>
              <a:rPr lang="en-US" dirty="0" smtClean="0"/>
              <a:t>Copy them for sharing with others who are working with Compassion Satisfaction and Compassion Fatigue and related things.</a:t>
            </a:r>
            <a:br>
              <a:rPr lang="en-US" dirty="0" smtClean="0"/>
            </a:br>
            <a:endParaRPr lang="en-US" dirty="0" smtClean="0"/>
          </a:p>
          <a:p>
            <a:r>
              <a:rPr lang="en-US" b="1" dirty="0" smtClean="0"/>
              <a:t>You cannot</a:t>
            </a:r>
            <a:r>
              <a:rPr lang="en-US" dirty="0" smtClean="0"/>
              <a:t/>
            </a:r>
            <a:br>
              <a:rPr lang="en-US" dirty="0" smtClean="0"/>
            </a:br>
            <a:r>
              <a:rPr lang="en-US" dirty="0" smtClean="0"/>
              <a:t>Sell the slides. We recognize that courses are for profit or the presenter takes a honorarium. This is not in violation of the use agreement on the slides. What is in violation is specifically selling the slides themselves.</a:t>
            </a:r>
          </a:p>
          <a:p>
            <a:r>
              <a:rPr lang="en-US" dirty="0" smtClean="0"/>
              <a:t>Use them without proper credit. The copy right information is on the slides.</a:t>
            </a:r>
          </a:p>
          <a:p>
            <a:r>
              <a:rPr lang="en-US" dirty="0" smtClean="0"/>
              <a:t>Use them without including the ProQOL.org website.</a:t>
            </a:r>
          </a:p>
          <a:p>
            <a:r>
              <a:rPr lang="en-US" dirty="0" smtClean="0"/>
              <a:t>Use them in any way that is illegal or otherwise prohibited by an ethics or other oversight board that is associated with your activities.</a:t>
            </a:r>
          </a:p>
          <a:p>
            <a:r>
              <a:rPr lang="en-US" dirty="0" smtClean="0"/>
              <a:t>Include them in any print or electronic media publication that involves a copyright. Examples would be including them in a text book, a news article, a taped book, or a website. If you would like to use them in this way, we are usually happy to provide permission to reprint. </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r>
              <a:rPr lang="en-US" b="1" dirty="0" smtClean="0"/>
              <a:t>What does it mean that the ProQOL cannot be sold?</a:t>
            </a:r>
          </a:p>
          <a:p>
            <a:pPr fontAlgn="auto">
              <a:spcAft>
                <a:spcPts val="0"/>
              </a:spcAft>
              <a:buFont typeface="Arial" pitchFamily="34" charset="0"/>
              <a:buChar char="•"/>
              <a:defRPr/>
            </a:pPr>
            <a:r>
              <a:rPr lang="en-US" dirty="0" smtClean="0"/>
              <a:t>In some cases your presentation will be a commercial where participants pay a fee to take the course. You may use the materials freely as long as the materials are not sold separately from the overall course that is being sold. Another guidance as to whether the ProQOL is being sold is whether or not the ProQOL is used in advertising for the program in such a way that it appears the course is the vehicle of access to the ProQOL. </a:t>
            </a:r>
          </a:p>
          <a:p>
            <a:pPr fontAlgn="auto">
              <a:spcAft>
                <a:spcPts val="0"/>
              </a:spcAft>
              <a:buFont typeface="Arial" pitchFamily="34" charset="0"/>
              <a:buChar char="•"/>
              <a:defRPr/>
            </a:pPr>
            <a:r>
              <a:rPr lang="en-US" dirty="0" smtClean="0"/>
              <a:t> If the ProQOL materials are part of your training, paid or otherwise, I do not deem that you are charging for the ProQOL itself. </a:t>
            </a:r>
          </a:p>
          <a:p>
            <a:pPr fontAlgn="auto">
              <a:spcAft>
                <a:spcPts val="0"/>
              </a:spcAft>
              <a:buFont typeface="Arial" pitchFamily="34" charset="0"/>
              <a:buChar char="•"/>
              <a:defRPr/>
            </a:pPr>
            <a:r>
              <a:rPr lang="en-US" dirty="0" smtClean="0"/>
              <a:t>Please review the information at www.proqol.org, especially the </a:t>
            </a:r>
            <a:r>
              <a:rPr lang="en-US" dirty="0" err="1" smtClean="0"/>
              <a:t>FAQs</a:t>
            </a:r>
            <a:r>
              <a:rPr lang="en-US" dirty="0" smtClean="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61"/>
          <p:cNvSpPr>
            <a:spLocks noGrp="1"/>
          </p:cNvSpPr>
          <p:nvPr>
            <p:ph type="title"/>
          </p:nvPr>
        </p:nvSpPr>
        <p:spPr/>
        <p:txBody>
          <a:bodyPr/>
          <a:lstStyle/>
          <a:p>
            <a:r>
              <a:rPr lang="en-US" smtClean="0"/>
              <a:t>Complex Relationships</a:t>
            </a:r>
          </a:p>
        </p:txBody>
      </p:sp>
      <p:grpSp>
        <p:nvGrpSpPr>
          <p:cNvPr id="20483" name="Group 92"/>
          <p:cNvGrpSpPr>
            <a:grpSpLocks noChangeAspect="1"/>
          </p:cNvGrpSpPr>
          <p:nvPr/>
        </p:nvGrpSpPr>
        <p:grpSpPr bwMode="auto">
          <a:xfrm>
            <a:off x="152400" y="1531938"/>
            <a:ext cx="8794750" cy="5280025"/>
            <a:chOff x="133350" y="122238"/>
            <a:chExt cx="8943975" cy="6369294"/>
          </a:xfrm>
        </p:grpSpPr>
        <p:sp>
          <p:nvSpPr>
            <p:cNvPr id="94" name="Rectangle 93"/>
            <p:cNvSpPr/>
            <p:nvPr/>
          </p:nvSpPr>
          <p:spPr bwMode="auto">
            <a:xfrm>
              <a:off x="133350" y="152878"/>
              <a:ext cx="1218900" cy="5879054"/>
            </a:xfrm>
            <a:prstGeom prst="rect">
              <a:avLst/>
            </a:prstGeom>
            <a:solidFill>
              <a:srgbClr val="1F497D">
                <a:lumMod val="60000"/>
                <a:lumOff val="40000"/>
              </a:srgbClr>
            </a:solidFill>
            <a:ln w="25400" cap="flat" cmpd="sng" algn="ctr">
              <a:solidFill>
                <a:srgbClr val="4F81BD">
                  <a:lumMod val="60000"/>
                  <a:lumOff val="40000"/>
                </a:srgbClr>
              </a:solidFill>
              <a:prstDash val="solid"/>
            </a:ln>
            <a:effectLst/>
          </p:spPr>
          <p:txBody>
            <a:bodyPr anchor="ctr"/>
            <a:lstStyle/>
            <a:p>
              <a:pPr fontAlgn="auto">
                <a:spcBef>
                  <a:spcPts val="0"/>
                </a:spcBef>
                <a:spcAft>
                  <a:spcPts val="0"/>
                </a:spcAft>
                <a:defRPr/>
              </a:pPr>
              <a:r>
                <a:rPr lang="en-US" sz="1600" kern="0" dirty="0">
                  <a:solidFill>
                    <a:sysClr val="window" lastClr="FFFFFF"/>
                  </a:solidFill>
                  <a:latin typeface="Calibri"/>
                </a:rPr>
                <a:t>Professional</a:t>
              </a:r>
              <a:r>
                <a:rPr lang="en-US" sz="1700" kern="0" dirty="0">
                  <a:solidFill>
                    <a:sysClr val="window" lastClr="FFFFFF"/>
                  </a:solidFill>
                  <a:latin typeface="Calibri"/>
                </a:rPr>
                <a:t> Quality</a:t>
              </a:r>
              <a:br>
                <a:rPr lang="en-US" sz="1700" kern="0" dirty="0">
                  <a:solidFill>
                    <a:sysClr val="window" lastClr="FFFFFF"/>
                  </a:solidFill>
                  <a:latin typeface="Calibri"/>
                </a:rPr>
              </a:br>
              <a:r>
                <a:rPr lang="en-US" sz="1700" kern="0" dirty="0">
                  <a:solidFill>
                    <a:sysClr val="window" lastClr="FFFFFF"/>
                  </a:solidFill>
                  <a:latin typeface="Calibri"/>
                </a:rPr>
                <a:t> of Life</a:t>
              </a:r>
            </a:p>
          </p:txBody>
        </p:sp>
        <p:sp>
          <p:nvSpPr>
            <p:cNvPr id="95" name="Oval 94"/>
            <p:cNvSpPr/>
            <p:nvPr/>
          </p:nvSpPr>
          <p:spPr bwMode="auto">
            <a:xfrm>
              <a:off x="3777132" y="2274699"/>
              <a:ext cx="1637038" cy="1637325"/>
            </a:xfrm>
            <a:prstGeom prst="ellipse">
              <a:avLst/>
            </a:prstGeom>
            <a:solidFill>
              <a:srgbClr val="FFFF66"/>
            </a:solidFill>
            <a:ln w="25400" cap="flat" cmpd="sng" algn="ctr">
              <a:solidFill>
                <a:srgbClr val="FFFF66"/>
              </a:solidFill>
              <a:prstDash val="solid"/>
            </a:ln>
            <a:effectLst/>
          </p:spPr>
          <p:txBody>
            <a:bodyPr anchor="ctr"/>
            <a:lstStyle/>
            <a:p>
              <a:pPr algn="ctr" fontAlgn="auto">
                <a:spcBef>
                  <a:spcPts val="0"/>
                </a:spcBef>
                <a:spcAft>
                  <a:spcPts val="0"/>
                </a:spcAft>
                <a:defRPr/>
              </a:pPr>
              <a:r>
                <a:rPr lang="en-US" sz="1400" kern="0" dirty="0">
                  <a:solidFill>
                    <a:sysClr val="windowText" lastClr="000000">
                      <a:lumMod val="95000"/>
                      <a:lumOff val="5000"/>
                    </a:sysClr>
                  </a:solidFill>
                  <a:latin typeface="Calibri"/>
                </a:rPr>
                <a:t>Compassion Fatigue</a:t>
              </a:r>
            </a:p>
          </p:txBody>
        </p:sp>
        <p:sp>
          <p:nvSpPr>
            <p:cNvPr id="96" name="Oval 95"/>
            <p:cNvSpPr/>
            <p:nvPr/>
          </p:nvSpPr>
          <p:spPr bwMode="auto">
            <a:xfrm>
              <a:off x="3809421" y="229478"/>
              <a:ext cx="1637038" cy="1635411"/>
            </a:xfrm>
            <a:prstGeom prst="ellipse">
              <a:avLst/>
            </a:prstGeom>
            <a:solidFill>
              <a:srgbClr val="92D050"/>
            </a:solidFill>
            <a:ln w="25400" cap="flat" cmpd="sng" algn="ctr">
              <a:solidFill>
                <a:srgbClr val="92D050"/>
              </a:solidFill>
              <a:prstDash val="solid"/>
            </a:ln>
            <a:effectLst/>
          </p:spPr>
          <p:txBody>
            <a:bodyPr anchor="ctr"/>
            <a:lstStyle/>
            <a:p>
              <a:pPr algn="ctr" fontAlgn="auto">
                <a:spcBef>
                  <a:spcPts val="0"/>
                </a:spcBef>
                <a:spcAft>
                  <a:spcPts val="0"/>
                </a:spcAft>
                <a:defRPr/>
              </a:pPr>
              <a:r>
                <a:rPr lang="en-US" sz="1400" kern="0" dirty="0">
                  <a:solidFill>
                    <a:sysClr val="windowText" lastClr="000000">
                      <a:lumMod val="95000"/>
                      <a:lumOff val="5000"/>
                    </a:sysClr>
                  </a:solidFill>
                  <a:latin typeface="Calibri"/>
                </a:rPr>
                <a:t>Compassion Satisfaction (</a:t>
              </a:r>
              <a:r>
                <a:rPr lang="en-US" sz="1400" kern="0" dirty="0" err="1">
                  <a:solidFill>
                    <a:sysClr val="windowText" lastClr="000000">
                      <a:lumMod val="95000"/>
                      <a:lumOff val="5000"/>
                    </a:sysClr>
                  </a:solidFill>
                  <a:latin typeface="Calibri"/>
                </a:rPr>
                <a:t>ProQOL</a:t>
              </a:r>
              <a:r>
                <a:rPr lang="en-US" sz="1400" kern="0" dirty="0">
                  <a:solidFill>
                    <a:sysClr val="windowText" lastClr="000000">
                      <a:lumMod val="95000"/>
                      <a:lumOff val="5000"/>
                    </a:sysClr>
                  </a:solidFill>
                  <a:latin typeface="Calibri"/>
                </a:rPr>
                <a:t> CS)</a:t>
              </a:r>
            </a:p>
          </p:txBody>
        </p:sp>
        <p:sp>
          <p:nvSpPr>
            <p:cNvPr id="97" name="Oval 96"/>
            <p:cNvSpPr/>
            <p:nvPr/>
          </p:nvSpPr>
          <p:spPr bwMode="auto">
            <a:xfrm>
              <a:off x="1197264" y="122238"/>
              <a:ext cx="1745205" cy="1275391"/>
            </a:xfrm>
            <a:prstGeom prst="ellipse">
              <a:avLst/>
            </a:prstGeom>
            <a:solidFill>
              <a:srgbClr val="1F497D">
                <a:lumMod val="40000"/>
                <a:lumOff val="60000"/>
              </a:srgbClr>
            </a:solidFill>
            <a:ln w="25400" cap="flat" cmpd="sng" algn="ctr">
              <a:solidFill>
                <a:srgbClr val="1F497D">
                  <a:lumMod val="40000"/>
                  <a:lumOff val="60000"/>
                </a:srgbClr>
              </a:solidFill>
              <a:prstDash val="solid"/>
            </a:ln>
            <a:effectLst/>
          </p:spPr>
          <p:txBody>
            <a:bodyPr anchor="ctr"/>
            <a:lstStyle/>
            <a:p>
              <a:pPr algn="ctr" fontAlgn="auto">
                <a:spcBef>
                  <a:spcPts val="0"/>
                </a:spcBef>
                <a:spcAft>
                  <a:spcPts val="0"/>
                </a:spcAft>
                <a:defRPr/>
              </a:pPr>
              <a:r>
                <a:rPr lang="en-US" sz="1400" kern="0" dirty="0">
                  <a:solidFill>
                    <a:sysClr val="windowText" lastClr="000000">
                      <a:lumMod val="95000"/>
                      <a:lumOff val="5000"/>
                    </a:sysClr>
                  </a:solidFill>
                  <a:latin typeface="Calibri"/>
                </a:rPr>
                <a:t>Work Environment</a:t>
              </a:r>
            </a:p>
          </p:txBody>
        </p:sp>
        <p:sp>
          <p:nvSpPr>
            <p:cNvPr id="98" name="Oval 97"/>
            <p:cNvSpPr/>
            <p:nvPr/>
          </p:nvSpPr>
          <p:spPr bwMode="auto">
            <a:xfrm>
              <a:off x="1197264" y="2408749"/>
              <a:ext cx="1745205" cy="1273475"/>
            </a:xfrm>
            <a:prstGeom prst="ellipse">
              <a:avLst/>
            </a:prstGeom>
            <a:solidFill>
              <a:srgbClr val="1F497D">
                <a:lumMod val="40000"/>
                <a:lumOff val="60000"/>
              </a:srgbClr>
            </a:solidFill>
            <a:ln w="25400" cap="flat" cmpd="sng" algn="ctr">
              <a:solidFill>
                <a:srgbClr val="1F497D">
                  <a:lumMod val="40000"/>
                  <a:lumOff val="60000"/>
                </a:srgbClr>
              </a:solidFill>
              <a:prstDash val="solid"/>
            </a:ln>
            <a:effectLst/>
          </p:spPr>
          <p:txBody>
            <a:bodyPr anchor="ctr"/>
            <a:lstStyle/>
            <a:p>
              <a:pPr algn="ctr" fontAlgn="auto">
                <a:spcBef>
                  <a:spcPts val="0"/>
                </a:spcBef>
                <a:spcAft>
                  <a:spcPts val="0"/>
                </a:spcAft>
                <a:defRPr/>
              </a:pPr>
              <a:r>
                <a:rPr lang="en-US" sz="1400" kern="0" dirty="0">
                  <a:solidFill>
                    <a:sysClr val="windowText" lastClr="000000">
                      <a:lumMod val="95000"/>
                      <a:lumOff val="5000"/>
                    </a:sysClr>
                  </a:solidFill>
                  <a:latin typeface="Calibri"/>
                </a:rPr>
                <a:t>Client  Environment</a:t>
              </a:r>
            </a:p>
          </p:txBody>
        </p:sp>
        <p:sp>
          <p:nvSpPr>
            <p:cNvPr id="99" name="Oval 98"/>
            <p:cNvSpPr/>
            <p:nvPr/>
          </p:nvSpPr>
          <p:spPr bwMode="auto">
            <a:xfrm>
              <a:off x="1197264" y="4723985"/>
              <a:ext cx="1745205" cy="1273476"/>
            </a:xfrm>
            <a:prstGeom prst="ellipse">
              <a:avLst/>
            </a:prstGeom>
            <a:solidFill>
              <a:srgbClr val="1F497D">
                <a:lumMod val="40000"/>
                <a:lumOff val="60000"/>
              </a:srgbClr>
            </a:solidFill>
            <a:ln w="25400" cap="flat" cmpd="sng" algn="ctr">
              <a:solidFill>
                <a:srgbClr val="1F497D">
                  <a:lumMod val="40000"/>
                  <a:lumOff val="60000"/>
                </a:srgbClr>
              </a:solidFill>
              <a:prstDash val="solid"/>
            </a:ln>
            <a:effectLst/>
          </p:spPr>
          <p:txBody>
            <a:bodyPr anchor="ctr"/>
            <a:lstStyle/>
            <a:p>
              <a:pPr algn="ctr" fontAlgn="auto">
                <a:spcBef>
                  <a:spcPts val="0"/>
                </a:spcBef>
                <a:spcAft>
                  <a:spcPts val="0"/>
                </a:spcAft>
                <a:defRPr/>
              </a:pPr>
              <a:r>
                <a:rPr lang="en-US" sz="1400" kern="0" dirty="0">
                  <a:solidFill>
                    <a:sysClr val="windowText" lastClr="000000">
                      <a:lumMod val="95000"/>
                      <a:lumOff val="5000"/>
                    </a:sysClr>
                  </a:solidFill>
                  <a:latin typeface="Calibri"/>
                </a:rPr>
                <a:t>Personal Environment </a:t>
              </a:r>
            </a:p>
          </p:txBody>
        </p:sp>
        <p:sp>
          <p:nvSpPr>
            <p:cNvPr id="100" name="Oval 99"/>
            <p:cNvSpPr>
              <a:spLocks noChangeAspect="1"/>
            </p:cNvSpPr>
            <p:nvPr/>
          </p:nvSpPr>
          <p:spPr bwMode="auto">
            <a:xfrm>
              <a:off x="6019583" y="4921231"/>
              <a:ext cx="1396488" cy="1007291"/>
            </a:xfrm>
            <a:prstGeom prst="ellipse">
              <a:avLst/>
            </a:prstGeom>
            <a:solidFill>
              <a:srgbClr val="FF0000"/>
            </a:solidFill>
            <a:ln w="25400" cap="flat" cmpd="sng" algn="ctr">
              <a:solidFill>
                <a:srgbClr val="FF0000"/>
              </a:solidFill>
              <a:prstDash val="solid"/>
            </a:ln>
            <a:effectLst/>
          </p:spPr>
          <p:txBody>
            <a:bodyPr anchor="ctr"/>
            <a:lstStyle/>
            <a:p>
              <a:pPr algn="ctr" fontAlgn="auto">
                <a:spcBef>
                  <a:spcPts val="0"/>
                </a:spcBef>
                <a:spcAft>
                  <a:spcPts val="0"/>
                </a:spcAft>
                <a:defRPr/>
              </a:pPr>
              <a:r>
                <a:rPr lang="en-US" sz="1050" kern="0" dirty="0">
                  <a:solidFill>
                    <a:sysClr val="window" lastClr="FFFFFF"/>
                  </a:solidFill>
                  <a:latin typeface="Calibri"/>
                </a:rPr>
                <a:t>Traumatized by work</a:t>
              </a:r>
            </a:p>
          </p:txBody>
        </p:sp>
        <p:grpSp>
          <p:nvGrpSpPr>
            <p:cNvPr id="20491" name="Group 50"/>
            <p:cNvGrpSpPr>
              <a:grpSpLocks/>
            </p:cNvGrpSpPr>
            <p:nvPr/>
          </p:nvGrpSpPr>
          <p:grpSpPr bwMode="auto">
            <a:xfrm>
              <a:off x="7715250" y="4357933"/>
              <a:ext cx="1362075" cy="2133599"/>
              <a:chOff x="7715250" y="4357933"/>
              <a:chExt cx="1362075" cy="2133599"/>
            </a:xfrm>
          </p:grpSpPr>
          <p:sp>
            <p:nvSpPr>
              <p:cNvPr id="121" name="Oval 120"/>
              <p:cNvSpPr/>
              <p:nvPr/>
            </p:nvSpPr>
            <p:spPr bwMode="auto">
              <a:xfrm>
                <a:off x="7714742" y="4358220"/>
                <a:ext cx="1362583" cy="913455"/>
              </a:xfrm>
              <a:prstGeom prst="ellipse">
                <a:avLst/>
              </a:prstGeom>
              <a:solidFill>
                <a:srgbClr val="FF0000">
                  <a:alpha val="72000"/>
                </a:srgbClr>
              </a:solidFill>
              <a:ln w="25400" cap="flat" cmpd="sng" algn="ctr">
                <a:solidFill>
                  <a:srgbClr val="FF5050"/>
                </a:solidFill>
                <a:prstDash val="solid"/>
              </a:ln>
              <a:effectLst/>
            </p:spPr>
            <p:txBody>
              <a:bodyPr anchor="ctr"/>
              <a:lstStyle/>
              <a:p>
                <a:pPr algn="ctr" fontAlgn="auto">
                  <a:spcBef>
                    <a:spcPts val="0"/>
                  </a:spcBef>
                  <a:spcAft>
                    <a:spcPts val="0"/>
                  </a:spcAft>
                  <a:defRPr/>
                </a:pPr>
                <a:r>
                  <a:rPr lang="en-US" sz="1050" kern="0" dirty="0">
                    <a:solidFill>
                      <a:sysClr val="window" lastClr="FFFFFF"/>
                    </a:solidFill>
                    <a:latin typeface="Calibri"/>
                  </a:rPr>
                  <a:t>Secondary Exposure (ProQOL STS)</a:t>
                </a:r>
              </a:p>
            </p:txBody>
          </p:sp>
          <p:sp>
            <p:nvSpPr>
              <p:cNvPr id="122" name="Oval 121"/>
              <p:cNvSpPr/>
              <p:nvPr/>
            </p:nvSpPr>
            <p:spPr bwMode="auto">
              <a:xfrm>
                <a:off x="7714742" y="5578076"/>
                <a:ext cx="1362583" cy="913456"/>
              </a:xfrm>
              <a:prstGeom prst="ellipse">
                <a:avLst/>
              </a:prstGeom>
              <a:solidFill>
                <a:srgbClr val="FF0000">
                  <a:alpha val="72000"/>
                </a:srgbClr>
              </a:solidFill>
              <a:ln w="25400" cap="flat" cmpd="sng" algn="ctr">
                <a:solidFill>
                  <a:srgbClr val="FF5050"/>
                </a:solidFill>
                <a:prstDash val="solid"/>
              </a:ln>
              <a:effectLst/>
            </p:spPr>
            <p:txBody>
              <a:bodyPr anchor="ctr"/>
              <a:lstStyle/>
              <a:p>
                <a:pPr algn="ctr" fontAlgn="auto">
                  <a:spcBef>
                    <a:spcPts val="0"/>
                  </a:spcBef>
                  <a:spcAft>
                    <a:spcPts val="0"/>
                  </a:spcAft>
                  <a:defRPr/>
                </a:pPr>
                <a:r>
                  <a:rPr lang="en-US" sz="1050" kern="0" dirty="0">
                    <a:solidFill>
                      <a:sysClr val="window" lastClr="FFFFFF"/>
                    </a:solidFill>
                    <a:latin typeface="Calibri"/>
                  </a:rPr>
                  <a:t>Primary Exposure </a:t>
                </a:r>
              </a:p>
            </p:txBody>
          </p:sp>
        </p:grpSp>
        <p:grpSp>
          <p:nvGrpSpPr>
            <p:cNvPr id="20492" name="Group 85"/>
            <p:cNvGrpSpPr>
              <a:grpSpLocks/>
            </p:cNvGrpSpPr>
            <p:nvPr/>
          </p:nvGrpSpPr>
          <p:grpSpPr bwMode="auto">
            <a:xfrm>
              <a:off x="5681664" y="2063750"/>
              <a:ext cx="1334441" cy="2098040"/>
              <a:chOff x="5334002" y="1981200"/>
              <a:chExt cx="1180341" cy="2005273"/>
            </a:xfrm>
          </p:grpSpPr>
          <p:sp>
            <p:nvSpPr>
              <p:cNvPr id="119" name="Oval 118"/>
              <p:cNvSpPr>
                <a:spLocks noChangeAspect="1"/>
              </p:cNvSpPr>
              <p:nvPr/>
            </p:nvSpPr>
            <p:spPr>
              <a:xfrm>
                <a:off x="5334446" y="2806963"/>
                <a:ext cx="1179530" cy="1178731"/>
              </a:xfrm>
              <a:prstGeom prst="ellipse">
                <a:avLst/>
              </a:prstGeom>
              <a:solidFill>
                <a:sysClr val="window" lastClr="FFFFFF">
                  <a:lumMod val="65000"/>
                  <a:alpha val="63000"/>
                </a:sysClr>
              </a:solidFill>
              <a:ln w="25400" cap="flat" cmpd="sng" algn="ctr">
                <a:solidFill>
                  <a:sysClr val="window" lastClr="FFFFFF">
                    <a:lumMod val="75000"/>
                  </a:sysClr>
                </a:solidFill>
                <a:prstDash val="solid"/>
              </a:ln>
              <a:effectLst/>
            </p:spPr>
            <p:txBody>
              <a:bodyPr anchor="ctr"/>
              <a:lstStyle/>
              <a:p>
                <a:pPr algn="ctr" fontAlgn="auto">
                  <a:spcBef>
                    <a:spcPts val="0"/>
                  </a:spcBef>
                  <a:spcAft>
                    <a:spcPts val="0"/>
                  </a:spcAft>
                  <a:defRPr/>
                </a:pPr>
                <a:r>
                  <a:rPr lang="en-US" sz="1200" kern="0" dirty="0">
                    <a:solidFill>
                      <a:sysClr val="windowText" lastClr="000000">
                        <a:lumMod val="95000"/>
                        <a:lumOff val="5000"/>
                      </a:sysClr>
                    </a:solidFill>
                    <a:latin typeface="Calibri"/>
                  </a:rPr>
                  <a:t>Frustration </a:t>
                </a:r>
                <a:r>
                  <a:rPr lang="en-US" sz="1300" kern="0" dirty="0">
                    <a:solidFill>
                      <a:sysClr val="windowText" lastClr="000000">
                        <a:lumMod val="95000"/>
                        <a:lumOff val="5000"/>
                      </a:sysClr>
                    </a:solidFill>
                    <a:latin typeface="Calibri"/>
                  </a:rPr>
                  <a:t>Anger</a:t>
                </a:r>
              </a:p>
            </p:txBody>
          </p:sp>
          <p:sp>
            <p:nvSpPr>
              <p:cNvPr id="120" name="Oval 119"/>
              <p:cNvSpPr>
                <a:spLocks noChangeAspect="1"/>
              </p:cNvSpPr>
              <p:nvPr/>
            </p:nvSpPr>
            <p:spPr>
              <a:xfrm>
                <a:off x="5334446" y="1981486"/>
                <a:ext cx="1179530" cy="1178731"/>
              </a:xfrm>
              <a:prstGeom prst="ellipse">
                <a:avLst/>
              </a:prstGeom>
              <a:solidFill>
                <a:sysClr val="window" lastClr="FFFFFF">
                  <a:lumMod val="65000"/>
                  <a:alpha val="63000"/>
                </a:sysClr>
              </a:solidFill>
              <a:ln w="25400" cap="flat" cmpd="sng" algn="ctr">
                <a:solidFill>
                  <a:sysClr val="window" lastClr="FFFFFF">
                    <a:lumMod val="75000"/>
                  </a:sysClr>
                </a:solidFill>
                <a:prstDash val="solid"/>
              </a:ln>
              <a:effectLst/>
            </p:spPr>
            <p:txBody>
              <a:bodyPr anchor="ctr"/>
              <a:lstStyle/>
              <a:p>
                <a:pPr algn="ctr" fontAlgn="auto">
                  <a:spcBef>
                    <a:spcPts val="0"/>
                  </a:spcBef>
                  <a:spcAft>
                    <a:spcPts val="0"/>
                  </a:spcAft>
                  <a:defRPr/>
                </a:pPr>
                <a:r>
                  <a:rPr lang="en-US" sz="1300" kern="0" dirty="0">
                    <a:solidFill>
                      <a:sysClr val="windowText" lastClr="000000">
                        <a:lumMod val="95000"/>
                        <a:lumOff val="5000"/>
                      </a:sysClr>
                    </a:solidFill>
                    <a:latin typeface="Calibri"/>
                  </a:rPr>
                  <a:t>Exhaustion</a:t>
                </a:r>
              </a:p>
            </p:txBody>
          </p:sp>
        </p:grpSp>
        <p:sp>
          <p:nvSpPr>
            <p:cNvPr id="103" name="Oval 102"/>
            <p:cNvSpPr/>
            <p:nvPr/>
          </p:nvSpPr>
          <p:spPr bwMode="auto">
            <a:xfrm>
              <a:off x="7128701" y="2514074"/>
              <a:ext cx="1863059" cy="1156661"/>
            </a:xfrm>
            <a:prstGeom prst="ellipse">
              <a:avLst/>
            </a:prstGeom>
            <a:solidFill>
              <a:sysClr val="window" lastClr="FFFFFF">
                <a:lumMod val="65000"/>
              </a:sysClr>
            </a:solidFill>
            <a:ln w="25400" cap="flat" cmpd="sng" algn="ctr">
              <a:solidFill>
                <a:sysClr val="window" lastClr="FFFFFF">
                  <a:lumMod val="65000"/>
                </a:sysClr>
              </a:solidFill>
              <a:prstDash val="solid"/>
            </a:ln>
            <a:effectLst/>
          </p:spPr>
          <p:txBody>
            <a:bodyPr anchor="ctr"/>
            <a:lstStyle/>
            <a:p>
              <a:pPr algn="ctr" fontAlgn="auto">
                <a:spcBef>
                  <a:spcPts val="0"/>
                </a:spcBef>
                <a:spcAft>
                  <a:spcPts val="0"/>
                </a:spcAft>
                <a:defRPr/>
              </a:pPr>
              <a:r>
                <a:rPr lang="en-US" sz="1200" kern="0" dirty="0">
                  <a:solidFill>
                    <a:sysClr val="windowText" lastClr="000000">
                      <a:lumMod val="95000"/>
                      <a:lumOff val="5000"/>
                    </a:sysClr>
                  </a:solidFill>
                  <a:latin typeface="Calibri"/>
                </a:rPr>
                <a:t>Depressed by Work Environment</a:t>
              </a:r>
            </a:p>
            <a:p>
              <a:pPr algn="ctr" fontAlgn="auto">
                <a:spcBef>
                  <a:spcPts val="0"/>
                </a:spcBef>
                <a:spcAft>
                  <a:spcPts val="0"/>
                </a:spcAft>
                <a:defRPr/>
              </a:pPr>
              <a:r>
                <a:rPr lang="en-US" sz="1200" kern="0" dirty="0">
                  <a:solidFill>
                    <a:sysClr val="windowText" lastClr="000000">
                      <a:lumMod val="95000"/>
                      <a:lumOff val="5000"/>
                    </a:sysClr>
                  </a:solidFill>
                  <a:latin typeface="Calibri"/>
                </a:rPr>
                <a:t>(</a:t>
              </a:r>
              <a:r>
                <a:rPr lang="en-US" sz="1200" kern="0" dirty="0" err="1">
                  <a:solidFill>
                    <a:sysClr val="windowText" lastClr="000000">
                      <a:lumMod val="95000"/>
                      <a:lumOff val="5000"/>
                    </a:sysClr>
                  </a:solidFill>
                  <a:latin typeface="Calibri"/>
                </a:rPr>
                <a:t>ProQOL</a:t>
              </a:r>
              <a:r>
                <a:rPr lang="en-US" sz="1200" kern="0" dirty="0">
                  <a:solidFill>
                    <a:sysClr val="windowText" lastClr="000000">
                      <a:lumMod val="95000"/>
                      <a:lumOff val="5000"/>
                    </a:sysClr>
                  </a:solidFill>
                  <a:latin typeface="Calibri"/>
                </a:rPr>
                <a:t> Burnout)</a:t>
              </a:r>
            </a:p>
          </p:txBody>
        </p:sp>
        <p:cxnSp>
          <p:nvCxnSpPr>
            <p:cNvPr id="104" name="Straight Arrow Connector 103"/>
            <p:cNvCxnSpPr>
              <a:stCxn id="97" idx="6"/>
              <a:endCxn id="96" idx="2"/>
            </p:cNvCxnSpPr>
            <p:nvPr/>
          </p:nvCxnSpPr>
          <p:spPr bwMode="auto">
            <a:xfrm>
              <a:off x="2943225" y="759413"/>
              <a:ext cx="866775" cy="287575"/>
            </a:xfrm>
            <a:prstGeom prst="straightConnector1">
              <a:avLst/>
            </a:prstGeom>
            <a:noFill/>
            <a:ln w="28575" cap="flat" cmpd="sng" algn="ctr">
              <a:solidFill>
                <a:srgbClr val="92D050"/>
              </a:solidFill>
              <a:prstDash val="solid"/>
              <a:tailEnd type="arrow"/>
            </a:ln>
            <a:effectLst/>
            <a:scene3d>
              <a:camera prst="orthographicFront"/>
              <a:lightRig rig="threePt" dir="t"/>
            </a:scene3d>
            <a:sp3d>
              <a:bevelT/>
            </a:sp3d>
          </p:spPr>
        </p:cxnSp>
        <p:cxnSp>
          <p:nvCxnSpPr>
            <p:cNvPr id="105" name="Straight Arrow Connector 104"/>
            <p:cNvCxnSpPr>
              <a:stCxn id="98" idx="6"/>
              <a:endCxn id="96" idx="2"/>
            </p:cNvCxnSpPr>
            <p:nvPr/>
          </p:nvCxnSpPr>
          <p:spPr bwMode="auto">
            <a:xfrm flipV="1">
              <a:off x="2943225" y="1046988"/>
              <a:ext cx="866775" cy="1998425"/>
            </a:xfrm>
            <a:prstGeom prst="straightConnector1">
              <a:avLst/>
            </a:prstGeom>
            <a:noFill/>
            <a:ln w="28575" cap="flat" cmpd="sng" algn="ctr">
              <a:solidFill>
                <a:srgbClr val="92D050"/>
              </a:solidFill>
              <a:prstDash val="solid"/>
              <a:tailEnd type="arrow"/>
            </a:ln>
            <a:effectLst/>
            <a:scene3d>
              <a:camera prst="orthographicFront"/>
              <a:lightRig rig="threePt" dir="t"/>
            </a:scene3d>
            <a:sp3d>
              <a:bevelT/>
            </a:sp3d>
          </p:spPr>
        </p:cxnSp>
        <p:cxnSp>
          <p:nvCxnSpPr>
            <p:cNvPr id="106" name="Straight Arrow Connector 105"/>
            <p:cNvCxnSpPr>
              <a:stCxn id="99" idx="6"/>
              <a:endCxn id="96" idx="2"/>
            </p:cNvCxnSpPr>
            <p:nvPr/>
          </p:nvCxnSpPr>
          <p:spPr bwMode="auto">
            <a:xfrm flipV="1">
              <a:off x="2943225" y="1046988"/>
              <a:ext cx="866775" cy="4314243"/>
            </a:xfrm>
            <a:prstGeom prst="straightConnector1">
              <a:avLst/>
            </a:prstGeom>
            <a:noFill/>
            <a:ln w="28575" cap="flat" cmpd="sng" algn="ctr">
              <a:solidFill>
                <a:srgbClr val="92D050"/>
              </a:solidFill>
              <a:prstDash val="solid"/>
              <a:tailEnd type="arrow"/>
            </a:ln>
            <a:effectLst/>
            <a:scene3d>
              <a:camera prst="orthographicFront"/>
              <a:lightRig rig="threePt" dir="t"/>
            </a:scene3d>
            <a:sp3d>
              <a:bevelT/>
            </a:sp3d>
          </p:spPr>
        </p:cxnSp>
        <p:cxnSp>
          <p:nvCxnSpPr>
            <p:cNvPr id="20497" name="Straight Arrow Connector 106"/>
            <p:cNvCxnSpPr>
              <a:cxnSpLocks noChangeShapeType="1"/>
              <a:stCxn id="97" idx="6"/>
              <a:endCxn id="95" idx="2"/>
            </p:cNvCxnSpPr>
            <p:nvPr/>
          </p:nvCxnSpPr>
          <p:spPr bwMode="auto">
            <a:xfrm>
              <a:off x="2943225" y="758825"/>
              <a:ext cx="833438" cy="2333625"/>
            </a:xfrm>
            <a:prstGeom prst="straightConnector1">
              <a:avLst/>
            </a:prstGeom>
            <a:noFill/>
            <a:ln w="28575" algn="ctr">
              <a:solidFill>
                <a:srgbClr val="A6A6A6"/>
              </a:solidFill>
              <a:round/>
              <a:headEnd/>
              <a:tailEnd type="arrow" w="med" len="med"/>
            </a:ln>
          </p:spPr>
        </p:cxnSp>
        <p:cxnSp>
          <p:nvCxnSpPr>
            <p:cNvPr id="20498" name="Straight Arrow Connector 107"/>
            <p:cNvCxnSpPr>
              <a:cxnSpLocks noChangeShapeType="1"/>
              <a:stCxn id="98" idx="6"/>
              <a:endCxn id="95" idx="2"/>
            </p:cNvCxnSpPr>
            <p:nvPr/>
          </p:nvCxnSpPr>
          <p:spPr bwMode="auto">
            <a:xfrm>
              <a:off x="2943225" y="3044825"/>
              <a:ext cx="833438" cy="47625"/>
            </a:xfrm>
            <a:prstGeom prst="straightConnector1">
              <a:avLst/>
            </a:prstGeom>
            <a:noFill/>
            <a:ln w="28575" algn="ctr">
              <a:solidFill>
                <a:srgbClr val="A6A6A6"/>
              </a:solidFill>
              <a:round/>
              <a:headEnd/>
              <a:tailEnd type="arrow" w="med" len="med"/>
            </a:ln>
          </p:spPr>
        </p:cxnSp>
        <p:cxnSp>
          <p:nvCxnSpPr>
            <p:cNvPr id="20499" name="Straight Arrow Connector 108"/>
            <p:cNvCxnSpPr>
              <a:cxnSpLocks noChangeShapeType="1"/>
              <a:stCxn id="99" idx="6"/>
              <a:endCxn id="95" idx="2"/>
            </p:cNvCxnSpPr>
            <p:nvPr/>
          </p:nvCxnSpPr>
          <p:spPr bwMode="auto">
            <a:xfrm flipV="1">
              <a:off x="2943225" y="3092450"/>
              <a:ext cx="833438" cy="2268538"/>
            </a:xfrm>
            <a:prstGeom prst="straightConnector1">
              <a:avLst/>
            </a:prstGeom>
            <a:noFill/>
            <a:ln w="28575" algn="ctr">
              <a:solidFill>
                <a:srgbClr val="A6A6A6"/>
              </a:solidFill>
              <a:round/>
              <a:headEnd/>
              <a:tailEnd type="arrow" w="med" len="med"/>
            </a:ln>
          </p:spPr>
        </p:cxnSp>
        <p:cxnSp>
          <p:nvCxnSpPr>
            <p:cNvPr id="20500" name="Straight Arrow Connector 109"/>
            <p:cNvCxnSpPr>
              <a:cxnSpLocks noChangeShapeType="1"/>
              <a:stCxn id="95" idx="6"/>
            </p:cNvCxnSpPr>
            <p:nvPr/>
          </p:nvCxnSpPr>
          <p:spPr bwMode="auto">
            <a:xfrm flipV="1">
              <a:off x="5414963" y="2679700"/>
              <a:ext cx="285750" cy="412750"/>
            </a:xfrm>
            <a:prstGeom prst="straightConnector1">
              <a:avLst/>
            </a:prstGeom>
            <a:noFill/>
            <a:ln w="28575" algn="ctr">
              <a:solidFill>
                <a:srgbClr val="7F7F7F"/>
              </a:solidFill>
              <a:round/>
              <a:headEnd/>
              <a:tailEnd type="arrow" w="med" len="med"/>
            </a:ln>
          </p:spPr>
        </p:cxnSp>
        <p:cxnSp>
          <p:nvCxnSpPr>
            <p:cNvPr id="20501" name="Straight Arrow Connector 110"/>
            <p:cNvCxnSpPr>
              <a:cxnSpLocks noChangeShapeType="1"/>
              <a:stCxn id="95" idx="6"/>
            </p:cNvCxnSpPr>
            <p:nvPr/>
          </p:nvCxnSpPr>
          <p:spPr bwMode="auto">
            <a:xfrm>
              <a:off x="5414963" y="3092450"/>
              <a:ext cx="285750" cy="412750"/>
            </a:xfrm>
            <a:prstGeom prst="straightConnector1">
              <a:avLst/>
            </a:prstGeom>
            <a:noFill/>
            <a:ln w="28575" algn="ctr">
              <a:solidFill>
                <a:srgbClr val="7F7F7F"/>
              </a:solidFill>
              <a:round/>
              <a:headEnd/>
              <a:tailEnd type="arrow" w="med" len="med"/>
            </a:ln>
          </p:spPr>
        </p:cxnSp>
        <p:cxnSp>
          <p:nvCxnSpPr>
            <p:cNvPr id="20502" name="Straight Arrow Connector 111"/>
            <p:cNvCxnSpPr>
              <a:cxnSpLocks noChangeShapeType="1"/>
              <a:stCxn id="99" idx="6"/>
              <a:endCxn id="100" idx="2"/>
            </p:cNvCxnSpPr>
            <p:nvPr/>
          </p:nvCxnSpPr>
          <p:spPr bwMode="auto">
            <a:xfrm>
              <a:off x="2943225" y="5360984"/>
              <a:ext cx="3076575" cy="63748"/>
            </a:xfrm>
            <a:prstGeom prst="straightConnector1">
              <a:avLst/>
            </a:prstGeom>
            <a:noFill/>
            <a:ln w="12700" algn="ctr">
              <a:solidFill>
                <a:srgbClr val="C00000"/>
              </a:solidFill>
              <a:prstDash val="lgDashDot"/>
              <a:round/>
              <a:headEnd/>
              <a:tailEnd type="arrow" w="med" len="med"/>
            </a:ln>
          </p:spPr>
        </p:cxnSp>
        <p:cxnSp>
          <p:nvCxnSpPr>
            <p:cNvPr id="20503" name="Straight Arrow Connector 112"/>
            <p:cNvCxnSpPr>
              <a:cxnSpLocks noChangeShapeType="1"/>
              <a:stCxn id="100" idx="6"/>
              <a:endCxn id="121" idx="2"/>
            </p:cNvCxnSpPr>
            <p:nvPr/>
          </p:nvCxnSpPr>
          <p:spPr bwMode="auto">
            <a:xfrm flipV="1">
              <a:off x="7416801" y="4815133"/>
              <a:ext cx="298449" cy="609599"/>
            </a:xfrm>
            <a:prstGeom prst="straightConnector1">
              <a:avLst/>
            </a:prstGeom>
            <a:noFill/>
            <a:ln w="28575" algn="ctr">
              <a:solidFill>
                <a:srgbClr val="FF0000"/>
              </a:solidFill>
              <a:prstDash val="sysDash"/>
              <a:round/>
              <a:headEnd/>
              <a:tailEnd type="arrow" w="med" len="med"/>
            </a:ln>
          </p:spPr>
        </p:cxnSp>
        <p:cxnSp>
          <p:nvCxnSpPr>
            <p:cNvPr id="20504" name="Straight Arrow Connector 113"/>
            <p:cNvCxnSpPr>
              <a:cxnSpLocks noChangeShapeType="1"/>
              <a:stCxn id="100" idx="6"/>
              <a:endCxn id="122" idx="2"/>
            </p:cNvCxnSpPr>
            <p:nvPr/>
          </p:nvCxnSpPr>
          <p:spPr bwMode="auto">
            <a:xfrm>
              <a:off x="7416801" y="5424732"/>
              <a:ext cx="298449" cy="609602"/>
            </a:xfrm>
            <a:prstGeom prst="straightConnector1">
              <a:avLst/>
            </a:prstGeom>
            <a:noFill/>
            <a:ln w="28575" algn="ctr">
              <a:solidFill>
                <a:srgbClr val="FF0000"/>
              </a:solidFill>
              <a:prstDash val="sysDash"/>
              <a:round/>
              <a:headEnd/>
              <a:tailEnd type="arrow" w="med" len="med"/>
            </a:ln>
          </p:spPr>
        </p:cxnSp>
        <p:cxnSp>
          <p:nvCxnSpPr>
            <p:cNvPr id="20505" name="Straight Arrow Connector 114"/>
            <p:cNvCxnSpPr>
              <a:cxnSpLocks noChangeShapeType="1"/>
              <a:stCxn id="95" idx="4"/>
            </p:cNvCxnSpPr>
            <p:nvPr/>
          </p:nvCxnSpPr>
          <p:spPr bwMode="auto">
            <a:xfrm rot="16200000" flipH="1">
              <a:off x="4732338" y="3775075"/>
              <a:ext cx="1498600" cy="1771650"/>
            </a:xfrm>
            <a:prstGeom prst="straightConnector1">
              <a:avLst/>
            </a:prstGeom>
            <a:noFill/>
            <a:ln w="12700" algn="ctr">
              <a:solidFill>
                <a:srgbClr val="FF0000"/>
              </a:solidFill>
              <a:round/>
              <a:headEnd/>
              <a:tailEnd type="arrow" w="med" len="med"/>
            </a:ln>
          </p:spPr>
        </p:cxnSp>
        <p:cxnSp>
          <p:nvCxnSpPr>
            <p:cNvPr id="20506" name="Straight Arrow Connector 115"/>
            <p:cNvCxnSpPr>
              <a:cxnSpLocks noChangeShapeType="1"/>
              <a:endCxn id="103" idx="1"/>
            </p:cNvCxnSpPr>
            <p:nvPr/>
          </p:nvCxnSpPr>
          <p:spPr bwMode="auto">
            <a:xfrm>
              <a:off x="6973888" y="2660650"/>
              <a:ext cx="428279" cy="23198"/>
            </a:xfrm>
            <a:prstGeom prst="straightConnector1">
              <a:avLst/>
            </a:prstGeom>
            <a:noFill/>
            <a:ln w="28575" algn="ctr">
              <a:solidFill>
                <a:srgbClr val="7F7F7F"/>
              </a:solidFill>
              <a:prstDash val="sysDash"/>
              <a:round/>
              <a:headEnd/>
              <a:tailEnd type="arrow" w="med" len="med"/>
            </a:ln>
          </p:spPr>
        </p:cxnSp>
        <p:cxnSp>
          <p:nvCxnSpPr>
            <p:cNvPr id="20507" name="Straight Arrow Connector 116"/>
            <p:cNvCxnSpPr>
              <a:cxnSpLocks noChangeShapeType="1"/>
              <a:endCxn id="103" idx="3"/>
            </p:cNvCxnSpPr>
            <p:nvPr/>
          </p:nvCxnSpPr>
          <p:spPr bwMode="auto">
            <a:xfrm flipV="1">
              <a:off x="6973888" y="3501052"/>
              <a:ext cx="428279" cy="23198"/>
            </a:xfrm>
            <a:prstGeom prst="straightConnector1">
              <a:avLst/>
            </a:prstGeom>
            <a:noFill/>
            <a:ln w="28575" algn="ctr">
              <a:solidFill>
                <a:srgbClr val="7F7F7F"/>
              </a:solidFill>
              <a:prstDash val="sysDash"/>
              <a:round/>
              <a:headEnd/>
              <a:tailEnd type="arrow" w="med" len="med"/>
            </a:ln>
          </p:spPr>
        </p:cxnSp>
        <p:cxnSp>
          <p:nvCxnSpPr>
            <p:cNvPr id="20508" name="Straight Arrow Connector 117"/>
            <p:cNvCxnSpPr>
              <a:cxnSpLocks noChangeShapeType="1"/>
              <a:stCxn id="100" idx="0"/>
              <a:endCxn id="103" idx="4"/>
            </p:cNvCxnSpPr>
            <p:nvPr/>
          </p:nvCxnSpPr>
          <p:spPr bwMode="auto">
            <a:xfrm rot="5400000" flipH="1" flipV="1">
              <a:off x="6763659" y="3624940"/>
              <a:ext cx="1251515" cy="1342230"/>
            </a:xfrm>
            <a:prstGeom prst="straightConnector1">
              <a:avLst/>
            </a:prstGeom>
            <a:noFill/>
            <a:ln w="19050" algn="ctr">
              <a:solidFill>
                <a:srgbClr val="C00000"/>
              </a:solidFill>
              <a:prstDash val="sysDash"/>
              <a:round/>
              <a:headEnd type="triangle" w="med" len="med"/>
              <a:tailEnd type="triangle" w="med" len="med"/>
            </a:ln>
          </p:spPr>
        </p:cxn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rtlCol="0">
            <a:normAutofit fontScale="90000"/>
          </a:bodyPr>
          <a:lstStyle/>
          <a:p>
            <a:pPr fontAlgn="auto">
              <a:spcAft>
                <a:spcPts val="0"/>
              </a:spcAft>
              <a:defRPr/>
            </a:pPr>
            <a:r>
              <a:rPr lang="en-US" dirty="0" smtClean="0"/>
              <a:t>Measuring CS &amp; CF: The </a:t>
            </a:r>
            <a:r>
              <a:rPr lang="en-US" i="1" dirty="0" smtClean="0"/>
              <a:t>Professional Quality of Life Scale (ProQOL)</a:t>
            </a:r>
            <a:endParaRPr lang="en-US" dirty="0"/>
          </a:p>
        </p:txBody>
      </p:sp>
      <p:sp>
        <p:nvSpPr>
          <p:cNvPr id="21507" name="Content Placeholder 4"/>
          <p:cNvSpPr>
            <a:spLocks noGrp="1"/>
          </p:cNvSpPr>
          <p:nvPr>
            <p:ph idx="1"/>
          </p:nvPr>
        </p:nvSpPr>
        <p:spPr/>
        <p:txBody>
          <a:bodyPr/>
          <a:lstStyle/>
          <a:p>
            <a:r>
              <a:rPr lang="en-US" smtClean="0"/>
              <a:t>The ProQOL is free</a:t>
            </a:r>
          </a:p>
          <a:p>
            <a:r>
              <a:rPr lang="en-US" smtClean="0"/>
              <a:t>A 30 item self report measure of the positive and negative aspects of caring</a:t>
            </a:r>
          </a:p>
          <a:p>
            <a:r>
              <a:rPr lang="en-US" smtClean="0"/>
              <a:t>The ProQOL measures Compassion Satisfaction and Compassion Fatigue </a:t>
            </a:r>
          </a:p>
          <a:p>
            <a:r>
              <a:rPr lang="en-US" smtClean="0"/>
              <a:t>Compassion Fatigue has two subscales</a:t>
            </a:r>
          </a:p>
          <a:p>
            <a:pPr lvl="1"/>
            <a:r>
              <a:rPr lang="en-US" smtClean="0"/>
              <a:t>Burnout</a:t>
            </a:r>
          </a:p>
          <a:p>
            <a:pPr lvl="1"/>
            <a:r>
              <a:rPr lang="en-US" smtClean="0"/>
              <a:t>Secondary Trauma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p:cNvSpPr>
            <a:spLocks noGrp="1"/>
          </p:cNvSpPr>
          <p:nvPr>
            <p:ph type="title"/>
          </p:nvPr>
        </p:nvSpPr>
        <p:spPr/>
        <p:txBody>
          <a:bodyPr/>
          <a:lstStyle/>
          <a:p>
            <a:r>
              <a:rPr lang="en-US" smtClean="0"/>
              <a:t>Well Established</a:t>
            </a:r>
          </a:p>
        </p:txBody>
      </p:sp>
      <p:sp>
        <p:nvSpPr>
          <p:cNvPr id="22531" name="Content Placeholder 4"/>
          <p:cNvSpPr>
            <a:spLocks noGrp="1"/>
          </p:cNvSpPr>
          <p:nvPr>
            <p:ph idx="1"/>
          </p:nvPr>
        </p:nvSpPr>
        <p:spPr/>
        <p:txBody>
          <a:bodyPr/>
          <a:lstStyle/>
          <a:p>
            <a:r>
              <a:rPr lang="en-US" smtClean="0"/>
              <a:t>The ProQOL is the most widely used measure of the positive and negative aspects of helping in the world</a:t>
            </a:r>
          </a:p>
          <a:p>
            <a:r>
              <a:rPr lang="en-US" smtClean="0"/>
              <a:t>The ProQOL has proven to be a valid measure of compassion satisfaction and fatigue</a:t>
            </a:r>
          </a:p>
          <a:p>
            <a:r>
              <a:rPr lang="en-US" smtClean="0"/>
              <a:t>It has been used for over 15 years</a:t>
            </a:r>
          </a:p>
          <a:p>
            <a:r>
              <a:rPr lang="en-US" smtClean="0"/>
              <a:t>The measure was developed with data from over 3000 people </a:t>
            </a:r>
          </a:p>
          <a:p>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r>
              <a:rPr lang="en-US" smtClean="0"/>
              <a:t>Easy to Use</a:t>
            </a:r>
          </a:p>
        </p:txBody>
      </p:sp>
      <p:sp>
        <p:nvSpPr>
          <p:cNvPr id="23555" name="Content Placeholder 4"/>
          <p:cNvSpPr>
            <a:spLocks noGrp="1"/>
          </p:cNvSpPr>
          <p:nvPr>
            <p:ph idx="1"/>
          </p:nvPr>
        </p:nvSpPr>
        <p:spPr/>
        <p:txBody>
          <a:bodyPr/>
          <a:lstStyle/>
          <a:p>
            <a:r>
              <a:rPr lang="en-US" smtClean="0"/>
              <a:t>The ProQOL is easy to use</a:t>
            </a:r>
          </a:p>
          <a:p>
            <a:r>
              <a:rPr lang="en-US" smtClean="0"/>
              <a:t>It can be given individually or in groups</a:t>
            </a:r>
          </a:p>
          <a:p>
            <a:r>
              <a:rPr lang="en-US" smtClean="0"/>
              <a:t>It can be given online or at an individual  computer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3"/>
          <p:cNvSpPr>
            <a:spLocks noGrp="1"/>
          </p:cNvSpPr>
          <p:nvPr>
            <p:ph type="title"/>
          </p:nvPr>
        </p:nvSpPr>
        <p:spPr/>
        <p:txBody>
          <a:bodyPr/>
          <a:lstStyle/>
          <a:p>
            <a:r>
              <a:rPr lang="en-US" smtClean="0"/>
              <a:t>Easy to Score</a:t>
            </a:r>
          </a:p>
        </p:txBody>
      </p:sp>
      <p:sp>
        <p:nvSpPr>
          <p:cNvPr id="24579" name="Content Placeholder 4"/>
          <p:cNvSpPr>
            <a:spLocks noGrp="1"/>
          </p:cNvSpPr>
          <p:nvPr>
            <p:ph idx="1"/>
          </p:nvPr>
        </p:nvSpPr>
        <p:spPr/>
        <p:txBody>
          <a:bodyPr/>
          <a:lstStyle/>
          <a:p>
            <a:r>
              <a:rPr lang="en-US" smtClean="0"/>
              <a:t>Full scoring </a:t>
            </a:r>
          </a:p>
          <a:p>
            <a:pPr lvl="1"/>
            <a:r>
              <a:rPr lang="en-US" smtClean="0"/>
              <a:t>More detailed and specific information but takes longer</a:t>
            </a:r>
          </a:p>
          <a:p>
            <a:pPr lvl="1"/>
            <a:r>
              <a:rPr lang="en-US" smtClean="0"/>
              <a:t>Better for research or administration </a:t>
            </a:r>
          </a:p>
          <a:p>
            <a:r>
              <a:rPr lang="en-US" smtClean="0"/>
              <a:t>The simplified scoring</a:t>
            </a:r>
          </a:p>
          <a:p>
            <a:pPr lvl="1"/>
            <a:r>
              <a:rPr lang="en-US" smtClean="0"/>
              <a:t>Less specific but can be completed quickly and can be intuitively understood</a:t>
            </a:r>
          </a:p>
          <a:p>
            <a:pPr lvl="1"/>
            <a:r>
              <a:rPr lang="en-US" smtClean="0"/>
              <a:t>Good for training situations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lstStyle/>
          <a:p>
            <a:r>
              <a:rPr lang="en-US" smtClean="0"/>
              <a:t>Not a Medical Test</a:t>
            </a:r>
          </a:p>
        </p:txBody>
      </p:sp>
      <p:sp>
        <p:nvSpPr>
          <p:cNvPr id="25603" name="Content Placeholder 4"/>
          <p:cNvSpPr>
            <a:spLocks noGrp="1"/>
          </p:cNvSpPr>
          <p:nvPr>
            <p:ph idx="1"/>
          </p:nvPr>
        </p:nvSpPr>
        <p:spPr/>
        <p:txBody>
          <a:bodyPr/>
          <a:lstStyle/>
          <a:p>
            <a:r>
              <a:rPr lang="en-US" smtClean="0"/>
              <a:t>Helps understand the positive and negative aspects of helping</a:t>
            </a:r>
          </a:p>
          <a:p>
            <a:r>
              <a:rPr lang="en-US" smtClean="0"/>
              <a:t>Not a “psychological test” </a:t>
            </a:r>
          </a:p>
          <a:p>
            <a:r>
              <a:rPr lang="en-US" smtClean="0"/>
              <a:t>Not a “medical test” </a:t>
            </a:r>
          </a:p>
          <a:p>
            <a:r>
              <a:rPr lang="en-US" smtClean="0"/>
              <a:t>Can be viewed as a screening for stress-related health problems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p:cNvSpPr>
            <a:spLocks noGrp="1"/>
          </p:cNvSpPr>
          <p:nvPr>
            <p:ph type="title"/>
          </p:nvPr>
        </p:nvSpPr>
        <p:spPr/>
        <p:txBody>
          <a:bodyPr/>
          <a:lstStyle/>
          <a:p>
            <a:r>
              <a:rPr lang="en-US" smtClean="0"/>
              <a:t>People Bring Themselves</a:t>
            </a:r>
          </a:p>
        </p:txBody>
      </p:sp>
      <p:sp>
        <p:nvSpPr>
          <p:cNvPr id="26627" name="Content Placeholder 4"/>
          <p:cNvSpPr>
            <a:spLocks noGrp="1"/>
          </p:cNvSpPr>
          <p:nvPr>
            <p:ph idx="1"/>
          </p:nvPr>
        </p:nvSpPr>
        <p:spPr/>
        <p:txBody>
          <a:bodyPr/>
          <a:lstStyle/>
          <a:p>
            <a:r>
              <a:rPr lang="en-US" smtClean="0"/>
              <a:t>Suicide Prevention workers include people with all types of education, training and income</a:t>
            </a:r>
          </a:p>
          <a:p>
            <a:r>
              <a:rPr lang="en-US" smtClean="0"/>
              <a:t>Some workers bring with them histories of difficult lives that may include trauma</a:t>
            </a:r>
          </a:p>
          <a:p>
            <a:r>
              <a:rPr lang="en-US" smtClean="0"/>
              <a:t>Some people have difficult family, economic, or other personal situations</a:t>
            </a:r>
          </a:p>
          <a:p>
            <a:pPr>
              <a:buFont typeface="Arial" charset="0"/>
              <a:buNone/>
            </a:pPr>
            <a:endParaRPr 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t>People Bring Themselves</a:t>
            </a:r>
          </a:p>
        </p:txBody>
      </p:sp>
      <p:sp>
        <p:nvSpPr>
          <p:cNvPr id="3" name="Content Placeholder 2"/>
          <p:cNvSpPr>
            <a:spLocks noGrp="1"/>
          </p:cNvSpPr>
          <p:nvPr>
            <p:ph idx="1"/>
          </p:nvPr>
        </p:nvSpPr>
        <p:spPr/>
        <p:txBody>
          <a:bodyPr rtlCol="0">
            <a:normAutofit fontScale="92500" lnSpcReduction="10000"/>
          </a:bodyPr>
          <a:lstStyle/>
          <a:p>
            <a:pPr fontAlgn="auto">
              <a:spcAft>
                <a:spcPts val="0"/>
              </a:spcAft>
              <a:buFont typeface="Arial" pitchFamily="34" charset="0"/>
              <a:buChar char="•"/>
              <a:defRPr/>
            </a:pPr>
            <a:r>
              <a:rPr lang="en-US" dirty="0" smtClean="0"/>
              <a:t>People bring a past and a present to anything they do</a:t>
            </a:r>
          </a:p>
          <a:p>
            <a:pPr lvl="1" fontAlgn="auto">
              <a:spcAft>
                <a:spcPts val="0"/>
              </a:spcAft>
              <a:buFont typeface="Arial" pitchFamily="34" charset="0"/>
              <a:buChar char="–"/>
              <a:defRPr/>
            </a:pPr>
            <a:r>
              <a:rPr lang="en-US" dirty="0" smtClean="0"/>
              <a:t>Their schemas and beliefs</a:t>
            </a:r>
          </a:p>
          <a:p>
            <a:pPr lvl="1" fontAlgn="auto">
              <a:spcAft>
                <a:spcPts val="0"/>
              </a:spcAft>
              <a:buFont typeface="Arial" pitchFamily="34" charset="0"/>
              <a:buChar char="–"/>
              <a:defRPr/>
            </a:pPr>
            <a:r>
              <a:rPr lang="en-US" dirty="0" smtClean="0"/>
              <a:t>Their stigma beliefs</a:t>
            </a:r>
          </a:p>
          <a:p>
            <a:pPr lvl="1" fontAlgn="auto">
              <a:spcAft>
                <a:spcPts val="0"/>
              </a:spcAft>
              <a:buFont typeface="Arial" pitchFamily="34" charset="0"/>
              <a:buChar char="–"/>
              <a:defRPr/>
            </a:pPr>
            <a:r>
              <a:rPr lang="en-US" dirty="0" smtClean="0"/>
              <a:t>Their social support systems</a:t>
            </a:r>
          </a:p>
          <a:p>
            <a:pPr lvl="2" fontAlgn="auto">
              <a:spcAft>
                <a:spcPts val="0"/>
              </a:spcAft>
              <a:buFont typeface="Arial" pitchFamily="34" charset="0"/>
              <a:buChar char="•"/>
              <a:defRPr/>
            </a:pPr>
            <a:r>
              <a:rPr lang="en-US" dirty="0" smtClean="0"/>
              <a:t>Positive support</a:t>
            </a:r>
          </a:p>
          <a:p>
            <a:pPr lvl="2" fontAlgn="auto">
              <a:spcAft>
                <a:spcPts val="0"/>
              </a:spcAft>
              <a:buFont typeface="Arial" pitchFamily="34" charset="0"/>
              <a:buChar char="•"/>
              <a:defRPr/>
            </a:pPr>
            <a:r>
              <a:rPr lang="en-US" dirty="0" smtClean="0"/>
              <a:t>Negative support</a:t>
            </a:r>
          </a:p>
          <a:p>
            <a:pPr lvl="1" fontAlgn="auto">
              <a:spcAft>
                <a:spcPts val="0"/>
              </a:spcAft>
              <a:buFont typeface="Arial" pitchFamily="34" charset="0"/>
              <a:buChar char="–"/>
              <a:defRPr/>
            </a:pPr>
            <a:r>
              <a:rPr lang="en-US" dirty="0" smtClean="0"/>
              <a:t>Their history of trauma and illness</a:t>
            </a:r>
            <a:endParaRPr lang="en-US" dirty="0"/>
          </a:p>
          <a:p>
            <a:pPr lvl="1" fontAlgn="auto">
              <a:spcAft>
                <a:spcPts val="0"/>
              </a:spcAft>
              <a:buFont typeface="Arial" pitchFamily="34" charset="0"/>
              <a:buChar char="–"/>
              <a:defRPr/>
            </a:pPr>
            <a:r>
              <a:rPr lang="en-US" dirty="0" smtClean="0"/>
              <a:t>Their families and close others</a:t>
            </a:r>
          </a:p>
          <a:p>
            <a:pPr lvl="1" fontAlgn="auto">
              <a:spcAft>
                <a:spcPts val="0"/>
              </a:spcAft>
              <a:buFont typeface="Arial" pitchFamily="34" charset="0"/>
              <a:buChar char="–"/>
              <a:defRPr/>
            </a:pPr>
            <a:r>
              <a:rPr lang="en-US" dirty="0" smtClean="0"/>
              <a:t>Their economic situation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3"/>
          <p:cNvSpPr>
            <a:spLocks noGrp="1"/>
          </p:cNvSpPr>
          <p:nvPr>
            <p:ph type="title"/>
          </p:nvPr>
        </p:nvSpPr>
        <p:spPr/>
        <p:txBody>
          <a:bodyPr/>
          <a:lstStyle/>
          <a:p>
            <a:r>
              <a:rPr lang="en-US" smtClean="0"/>
              <a:t>Interpreting Scores</a:t>
            </a:r>
          </a:p>
        </p:txBody>
      </p:sp>
      <p:sp>
        <p:nvSpPr>
          <p:cNvPr id="28675" name="Content Placeholder 4"/>
          <p:cNvSpPr>
            <a:spLocks noGrp="1"/>
          </p:cNvSpPr>
          <p:nvPr>
            <p:ph idx="1"/>
          </p:nvPr>
        </p:nvSpPr>
        <p:spPr/>
        <p:txBody>
          <a:bodyPr/>
          <a:lstStyle/>
          <a:p>
            <a:r>
              <a:rPr lang="en-US" smtClean="0"/>
              <a:t>Scores on individual scales tell us about a person’s responses on each of the constructs</a:t>
            </a:r>
          </a:p>
          <a:p>
            <a:r>
              <a:rPr lang="en-US" smtClean="0"/>
              <a:t>Viewing the combination of scores helps us “paint a picture” of what the person is telling us</a:t>
            </a:r>
          </a:p>
          <a:p>
            <a:r>
              <a:rPr lang="en-US" smtClean="0"/>
              <a:t>Can be used to track an individual’s CS and CF</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3"/>
          <p:cNvSpPr>
            <a:spLocks noGrp="1"/>
          </p:cNvSpPr>
          <p:nvPr>
            <p:ph type="title"/>
          </p:nvPr>
        </p:nvSpPr>
        <p:spPr/>
        <p:txBody>
          <a:bodyPr/>
          <a:lstStyle/>
          <a:p>
            <a:r>
              <a:rPr lang="en-US" smtClean="0"/>
              <a:t>Resiliency Planning</a:t>
            </a:r>
          </a:p>
        </p:txBody>
      </p:sp>
      <p:sp>
        <p:nvSpPr>
          <p:cNvPr id="5" name="Content Placeholder 4"/>
          <p:cNvSpPr>
            <a:spLocks noGrp="1"/>
          </p:cNvSpPr>
          <p:nvPr>
            <p:ph idx="1"/>
          </p:nvPr>
        </p:nvSpPr>
        <p:spPr/>
        <p:txBody>
          <a:bodyPr rtlCol="0">
            <a:normAutofit fontScale="92500" lnSpcReduction="10000"/>
          </a:bodyPr>
          <a:lstStyle/>
          <a:p>
            <a:pPr fontAlgn="auto">
              <a:spcAft>
                <a:spcPts val="0"/>
              </a:spcAft>
              <a:buFont typeface="Arial" pitchFamily="34" charset="0"/>
              <a:buChar char="•"/>
              <a:defRPr/>
            </a:pPr>
            <a:r>
              <a:rPr lang="en-US" dirty="0" smtClean="0"/>
              <a:t>Individual, personally</a:t>
            </a:r>
          </a:p>
          <a:p>
            <a:pPr lvl="1" fontAlgn="auto">
              <a:spcAft>
                <a:spcPts val="0"/>
              </a:spcAft>
              <a:buFont typeface="Arial" pitchFamily="34" charset="0"/>
              <a:buChar char="–"/>
              <a:defRPr/>
            </a:pPr>
            <a:r>
              <a:rPr lang="en-US" dirty="0" smtClean="0"/>
              <a:t>The ProQOL can help you plan where to put your energy to increase our resilience</a:t>
            </a:r>
          </a:p>
          <a:p>
            <a:pPr fontAlgn="auto">
              <a:spcAft>
                <a:spcPts val="0"/>
              </a:spcAft>
              <a:buFont typeface="Arial" pitchFamily="34" charset="0"/>
              <a:buChar char="•"/>
              <a:defRPr/>
            </a:pPr>
            <a:r>
              <a:rPr lang="en-US" dirty="0" smtClean="0"/>
              <a:t>Organizational planning</a:t>
            </a:r>
          </a:p>
          <a:p>
            <a:pPr lvl="1" fontAlgn="auto">
              <a:spcAft>
                <a:spcPts val="0"/>
              </a:spcAft>
              <a:buFont typeface="Arial" pitchFamily="34" charset="0"/>
              <a:buChar char="–"/>
              <a:defRPr/>
            </a:pPr>
            <a:r>
              <a:rPr lang="en-US" dirty="0" smtClean="0"/>
              <a:t>Can help organizations find ways to maximize the positive aspects and reduce the negative aspects of helping</a:t>
            </a:r>
          </a:p>
          <a:p>
            <a:pPr fontAlgn="auto">
              <a:spcAft>
                <a:spcPts val="0"/>
              </a:spcAft>
              <a:buFont typeface="Arial" pitchFamily="34" charset="0"/>
              <a:buChar char="•"/>
              <a:defRPr/>
            </a:pPr>
            <a:r>
              <a:rPr lang="en-US" dirty="0" smtClean="0"/>
              <a:t>Supportive Supervision</a:t>
            </a:r>
            <a:endParaRPr lang="en-US" dirty="0"/>
          </a:p>
          <a:p>
            <a:pPr lvl="1" fontAlgn="auto">
              <a:spcAft>
                <a:spcPts val="0"/>
              </a:spcAft>
              <a:buFont typeface="Arial" pitchFamily="34" charset="0"/>
              <a:buChar char="–"/>
              <a:defRPr/>
            </a:pPr>
            <a:r>
              <a:rPr lang="en-US" dirty="0" smtClean="0"/>
              <a:t>The ProQOL can be used as information for discussions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p:cNvSpPr>
          <p:nvPr>
            <p:ph type="ctrTitle"/>
          </p:nvPr>
        </p:nvSpPr>
        <p:spPr>
          <a:xfrm>
            <a:off x="914400" y="1600200"/>
            <a:ext cx="7315200" cy="1447800"/>
          </a:xfrm>
        </p:spPr>
        <p:txBody>
          <a:bodyPr/>
          <a:lstStyle/>
          <a:p>
            <a:r>
              <a:rPr lang="en-US" sz="3600" smtClean="0"/>
              <a:t>Compassion Satisfaction and Compassion Fatigue</a:t>
            </a:r>
          </a:p>
        </p:txBody>
      </p:sp>
      <p:sp>
        <p:nvSpPr>
          <p:cNvPr id="3" name="Rectangle 2"/>
          <p:cNvSpPr>
            <a:spLocks noGrp="1"/>
          </p:cNvSpPr>
          <p:nvPr>
            <p:ph type="subTitle" idx="1"/>
          </p:nvPr>
        </p:nvSpPr>
        <p:spPr>
          <a:xfrm>
            <a:off x="1371600" y="4173538"/>
            <a:ext cx="6400800" cy="1508125"/>
          </a:xfrm>
        </p:spPr>
        <p:txBody>
          <a:bodyPr rtlCol="0" anchor="ctr">
            <a:spAutoFit/>
          </a:bodyPr>
          <a:lstStyle/>
          <a:p>
            <a:pPr fontAlgn="auto">
              <a:spcAft>
                <a:spcPts val="0"/>
              </a:spcAft>
              <a:buFont typeface="Arial" pitchFamily="34" charset="0"/>
              <a:buNone/>
              <a:defRPr/>
            </a:pPr>
            <a:r>
              <a:rPr lang="en-US" sz="2000" dirty="0" smtClean="0"/>
              <a:t>Insert Your Name Here</a:t>
            </a:r>
          </a:p>
          <a:p>
            <a:pPr fontAlgn="auto">
              <a:spcAft>
                <a:spcPts val="0"/>
              </a:spcAft>
              <a:buFont typeface="Arial" pitchFamily="34" charset="0"/>
              <a:buNone/>
              <a:defRPr/>
            </a:pPr>
            <a:r>
              <a:rPr lang="en-US" sz="2000" dirty="0" smtClean="0"/>
              <a:t>Insert Your Organization</a:t>
            </a:r>
          </a:p>
          <a:p>
            <a:pPr fontAlgn="auto">
              <a:spcAft>
                <a:spcPts val="0"/>
              </a:spcAft>
              <a:buFont typeface="Arial" pitchFamily="34" charset="0"/>
              <a:buNone/>
              <a:defRPr/>
            </a:pPr>
            <a:r>
              <a:rPr lang="en-US" sz="2000" dirty="0" smtClean="0"/>
              <a:t>Insert Other Information</a:t>
            </a:r>
          </a:p>
          <a:p>
            <a:pPr fontAlgn="auto">
              <a:spcAft>
                <a:spcPts val="0"/>
              </a:spcAft>
              <a:buFont typeface="Arial" pitchFamily="34" charset="0"/>
              <a:buNone/>
              <a:defRPr/>
            </a:pPr>
            <a:endParaRPr lang="en-US" sz="20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rtlCol="0">
            <a:normAutofit/>
          </a:bodyPr>
          <a:lstStyle/>
          <a:p>
            <a:pPr fontAlgn="auto">
              <a:spcAft>
                <a:spcPts val="0"/>
              </a:spcAft>
              <a:defRPr/>
            </a:pPr>
            <a:r>
              <a:rPr lang="en-US" dirty="0" smtClean="0"/>
              <a:t>www.proqol.org</a:t>
            </a:r>
            <a:endParaRPr lang="en-US" dirty="0"/>
          </a:p>
        </p:txBody>
      </p:sp>
      <p:sp>
        <p:nvSpPr>
          <p:cNvPr id="5" name="Text Placeholder 4"/>
          <p:cNvSpPr>
            <a:spLocks noGrp="1"/>
          </p:cNvSpPr>
          <p:nvPr>
            <p:ph type="body" idx="1"/>
          </p:nvPr>
        </p:nvSpPr>
        <p:spPr/>
        <p:txBody>
          <a:bodyPr rtlCol="0">
            <a:normAutofit/>
          </a:bodyPr>
          <a:lstStyle/>
          <a:p>
            <a:pPr fontAlgn="auto">
              <a:spcAft>
                <a:spcPts val="0"/>
              </a:spcAft>
              <a:buFont typeface="Arial" pitchFamily="34" charset="0"/>
              <a:buNone/>
              <a:defRPr/>
            </a:pPr>
            <a:r>
              <a:rPr lang="en-US" dirty="0" smtClean="0"/>
              <a:t>For More Information:</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Grp="1"/>
          </p:cNvSpPr>
          <p:nvPr>
            <p:ph type="title"/>
          </p:nvPr>
        </p:nvSpPr>
        <p:spPr/>
        <p:txBody>
          <a:bodyPr/>
          <a:lstStyle/>
          <a:p>
            <a:r>
              <a:rPr lang="en-US" smtClean="0"/>
              <a:t>Vocabulary</a:t>
            </a:r>
          </a:p>
        </p:txBody>
      </p:sp>
      <p:sp>
        <p:nvSpPr>
          <p:cNvPr id="3" name="Rectangle 2"/>
          <p:cNvSpPr>
            <a:spLocks noGrp="1"/>
          </p:cNvSpPr>
          <p:nvPr>
            <p:ph idx="1"/>
          </p:nvPr>
        </p:nvSpPr>
        <p:spPr/>
        <p:txBody>
          <a:bodyPr rtlCol="0">
            <a:normAutofit fontScale="92500" lnSpcReduction="20000"/>
          </a:bodyPr>
          <a:lstStyle/>
          <a:p>
            <a:pPr fontAlgn="auto">
              <a:spcAft>
                <a:spcPts val="0"/>
              </a:spcAft>
              <a:buFont typeface="Arial" pitchFamily="34" charset="0"/>
              <a:buChar char="•"/>
              <a:defRPr/>
            </a:pPr>
            <a:r>
              <a:rPr lang="en-US" dirty="0" smtClean="0"/>
              <a:t>Compassion Satisfaction</a:t>
            </a:r>
          </a:p>
          <a:p>
            <a:pPr lvl="1" fontAlgn="auto">
              <a:spcAft>
                <a:spcPts val="0"/>
              </a:spcAft>
              <a:buFont typeface="Arial" pitchFamily="34" charset="0"/>
              <a:buChar char="–"/>
              <a:defRPr/>
            </a:pPr>
            <a:r>
              <a:rPr lang="en-US" dirty="0" smtClean="0"/>
              <a:t>Positive aspects of working as a helper</a:t>
            </a:r>
          </a:p>
          <a:p>
            <a:pPr fontAlgn="auto">
              <a:spcAft>
                <a:spcPts val="0"/>
              </a:spcAft>
              <a:buFont typeface="Arial" pitchFamily="34" charset="0"/>
              <a:buChar char="•"/>
              <a:defRPr/>
            </a:pPr>
            <a:r>
              <a:rPr lang="en-US" dirty="0" smtClean="0"/>
              <a:t>Compassion Fatigue</a:t>
            </a:r>
          </a:p>
          <a:p>
            <a:pPr lvl="1" fontAlgn="auto">
              <a:spcAft>
                <a:spcPts val="0"/>
              </a:spcAft>
              <a:buFont typeface="Arial" pitchFamily="34" charset="0"/>
              <a:buChar char="–"/>
              <a:defRPr/>
            </a:pPr>
            <a:r>
              <a:rPr lang="en-US" dirty="0" smtClean="0"/>
              <a:t>Negative aspects of working as a helper</a:t>
            </a:r>
          </a:p>
          <a:p>
            <a:pPr fontAlgn="auto">
              <a:spcAft>
                <a:spcPts val="0"/>
              </a:spcAft>
              <a:buFont typeface="Arial" pitchFamily="34" charset="0"/>
              <a:buChar char="•"/>
              <a:defRPr/>
            </a:pPr>
            <a:r>
              <a:rPr lang="en-US" dirty="0" smtClean="0"/>
              <a:t>Burnout</a:t>
            </a:r>
          </a:p>
          <a:p>
            <a:pPr lvl="1" fontAlgn="auto">
              <a:spcAft>
                <a:spcPts val="0"/>
              </a:spcAft>
              <a:buFont typeface="Arial" pitchFamily="34" charset="0"/>
              <a:buChar char="–"/>
              <a:defRPr/>
            </a:pPr>
            <a:r>
              <a:rPr lang="en-US" dirty="0" smtClean="0"/>
              <a:t>Inefficacy and feeling overwhelmed</a:t>
            </a:r>
          </a:p>
          <a:p>
            <a:pPr fontAlgn="auto">
              <a:spcAft>
                <a:spcPts val="0"/>
              </a:spcAft>
              <a:buFont typeface="Arial" pitchFamily="34" charset="0"/>
              <a:buChar char="•"/>
              <a:defRPr/>
            </a:pPr>
            <a:r>
              <a:rPr lang="en-US" dirty="0" smtClean="0"/>
              <a:t>Work-related traumatic stress</a:t>
            </a:r>
          </a:p>
          <a:p>
            <a:pPr lvl="1" fontAlgn="auto">
              <a:spcAft>
                <a:spcPts val="0"/>
              </a:spcAft>
              <a:buFont typeface="Arial" pitchFamily="34" charset="0"/>
              <a:buChar char="–"/>
              <a:defRPr/>
            </a:pPr>
            <a:r>
              <a:rPr lang="en-US" dirty="0" smtClean="0"/>
              <a:t>Primary traumatic stress direct target of event</a:t>
            </a:r>
          </a:p>
          <a:p>
            <a:pPr lvl="1" fontAlgn="auto">
              <a:spcAft>
                <a:spcPts val="0"/>
              </a:spcAft>
              <a:buFont typeface="Arial" pitchFamily="34" charset="0"/>
              <a:buChar char="–"/>
              <a:defRPr/>
            </a:pPr>
            <a:r>
              <a:rPr lang="en-US" dirty="0" smtClean="0"/>
              <a:t>Secondary traumatic exposure to event due to a relationship with the primary person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lstStyle/>
          <a:p>
            <a:r>
              <a:rPr lang="en-US" smtClean="0"/>
              <a:t>Professional Quality of Life</a:t>
            </a:r>
          </a:p>
        </p:txBody>
      </p:sp>
      <p:sp>
        <p:nvSpPr>
          <p:cNvPr id="14339" name="Text Placeholder 7"/>
          <p:cNvSpPr>
            <a:spLocks noGrp="1"/>
          </p:cNvSpPr>
          <p:nvPr>
            <p:ph type="body" idx="1"/>
          </p:nvPr>
        </p:nvSpPr>
        <p:spPr/>
        <p:txBody>
          <a:bodyPr/>
          <a:lstStyle/>
          <a:p>
            <a:r>
              <a:rPr lang="en-US" sz="2800" smtClean="0"/>
              <a:t>Compassion Satisfaction</a:t>
            </a:r>
          </a:p>
        </p:txBody>
      </p:sp>
      <p:sp>
        <p:nvSpPr>
          <p:cNvPr id="14340" name="Content Placeholder 4"/>
          <p:cNvSpPr>
            <a:spLocks noGrp="1"/>
          </p:cNvSpPr>
          <p:nvPr>
            <p:ph sz="half" idx="2"/>
          </p:nvPr>
        </p:nvSpPr>
        <p:spPr/>
        <p:txBody>
          <a:bodyPr/>
          <a:lstStyle/>
          <a:p>
            <a:r>
              <a:rPr lang="en-US" smtClean="0"/>
              <a:t>The positive aspects</a:t>
            </a:r>
            <a:br>
              <a:rPr lang="en-US" smtClean="0"/>
            </a:br>
            <a:r>
              <a:rPr lang="en-US" smtClean="0"/>
              <a:t>of helping</a:t>
            </a:r>
          </a:p>
          <a:p>
            <a:r>
              <a:rPr lang="en-US" smtClean="0"/>
              <a:t>“The good stuff”</a:t>
            </a:r>
          </a:p>
        </p:txBody>
      </p:sp>
      <p:sp>
        <p:nvSpPr>
          <p:cNvPr id="14341" name="Text Placeholder 8"/>
          <p:cNvSpPr>
            <a:spLocks noGrp="1"/>
          </p:cNvSpPr>
          <p:nvPr>
            <p:ph type="body" sz="quarter" idx="3"/>
          </p:nvPr>
        </p:nvSpPr>
        <p:spPr/>
        <p:txBody>
          <a:bodyPr/>
          <a:lstStyle/>
          <a:p>
            <a:r>
              <a:rPr lang="en-US" sz="2800" smtClean="0"/>
              <a:t>Compassion Fatigue</a:t>
            </a:r>
          </a:p>
        </p:txBody>
      </p:sp>
      <p:sp>
        <p:nvSpPr>
          <p:cNvPr id="14342" name="Content Placeholder 6"/>
          <p:cNvSpPr>
            <a:spLocks noGrp="1"/>
          </p:cNvSpPr>
          <p:nvPr>
            <p:ph sz="quarter" idx="4"/>
          </p:nvPr>
        </p:nvSpPr>
        <p:spPr/>
        <p:txBody>
          <a:bodyPr/>
          <a:lstStyle/>
          <a:p>
            <a:r>
              <a:rPr lang="en-US" smtClean="0"/>
              <a:t>The negative aspects of helping</a:t>
            </a:r>
          </a:p>
          <a:p>
            <a:r>
              <a:rPr lang="en-US" smtClean="0"/>
              <a:t>“The bad stuff’</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p:txBody>
          <a:bodyPr/>
          <a:lstStyle/>
          <a:p>
            <a:r>
              <a:rPr lang="en-US" smtClean="0"/>
              <a:t>CS-CF Model</a:t>
            </a:r>
          </a:p>
        </p:txBody>
      </p:sp>
      <p:graphicFrame>
        <p:nvGraphicFramePr>
          <p:cNvPr id="5" name="Diagram 4"/>
          <p:cNvGraphicFramePr>
            <a:graphicFrameLocks noChangeAspect="1"/>
          </p:cNvGraphicFramePr>
          <p:nvPr/>
        </p:nvGraphicFramePr>
        <p:xfrm>
          <a:off x="304800" y="1981200"/>
          <a:ext cx="8540151"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lstStyle/>
          <a:p>
            <a:r>
              <a:rPr lang="en-US" smtClean="0"/>
              <a:t>Compassion Satisfaction</a:t>
            </a:r>
          </a:p>
        </p:txBody>
      </p:sp>
      <p:sp>
        <p:nvSpPr>
          <p:cNvPr id="5" name="Content Placeholder 4"/>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US" dirty="0" smtClean="0"/>
              <a:t>The positive aspects of helping</a:t>
            </a:r>
          </a:p>
          <a:p>
            <a:pPr lvl="1" fontAlgn="auto">
              <a:spcAft>
                <a:spcPts val="0"/>
              </a:spcAft>
              <a:buFont typeface="Arial" pitchFamily="34" charset="0"/>
              <a:buChar char="–"/>
              <a:defRPr/>
            </a:pPr>
            <a:r>
              <a:rPr lang="en-US" dirty="0" smtClean="0"/>
              <a:t>Pleasure and satisfaction derived from working in helping, care giving systems</a:t>
            </a:r>
          </a:p>
          <a:p>
            <a:pPr fontAlgn="auto">
              <a:spcAft>
                <a:spcPts val="0"/>
              </a:spcAft>
              <a:buFont typeface="Arial" pitchFamily="34" charset="0"/>
              <a:buChar char="•"/>
              <a:defRPr/>
            </a:pPr>
            <a:r>
              <a:rPr lang="en-US" dirty="0" smtClean="0"/>
              <a:t>May be related to </a:t>
            </a:r>
          </a:p>
          <a:p>
            <a:pPr lvl="1" fontAlgn="auto">
              <a:spcAft>
                <a:spcPts val="0"/>
              </a:spcAft>
              <a:buFont typeface="Arial" pitchFamily="34" charset="0"/>
              <a:buChar char="–"/>
              <a:defRPr/>
            </a:pPr>
            <a:r>
              <a:rPr lang="en-US" dirty="0" smtClean="0"/>
              <a:t>Providing care</a:t>
            </a:r>
          </a:p>
          <a:p>
            <a:pPr lvl="1" fontAlgn="auto">
              <a:spcAft>
                <a:spcPts val="0"/>
              </a:spcAft>
              <a:buFont typeface="Arial" pitchFamily="34" charset="0"/>
              <a:buChar char="–"/>
              <a:defRPr/>
            </a:pPr>
            <a:r>
              <a:rPr lang="en-US" dirty="0" smtClean="0"/>
              <a:t>To the system</a:t>
            </a:r>
          </a:p>
          <a:p>
            <a:pPr lvl="1" fontAlgn="auto">
              <a:spcAft>
                <a:spcPts val="0"/>
              </a:spcAft>
              <a:buFont typeface="Arial" pitchFamily="34" charset="0"/>
              <a:buChar char="–"/>
              <a:defRPr/>
            </a:pPr>
            <a:r>
              <a:rPr lang="en-US" dirty="0" smtClean="0"/>
              <a:t>Work with colleagues</a:t>
            </a:r>
          </a:p>
          <a:p>
            <a:pPr lvl="1" fontAlgn="auto">
              <a:spcAft>
                <a:spcPts val="0"/>
              </a:spcAft>
              <a:buFont typeface="Arial" pitchFamily="34" charset="0"/>
              <a:buChar char="–"/>
              <a:defRPr/>
            </a:pPr>
            <a:r>
              <a:rPr lang="en-US" dirty="0" smtClean="0"/>
              <a:t>Beliefs about self</a:t>
            </a:r>
          </a:p>
          <a:p>
            <a:pPr lvl="1" fontAlgn="auto">
              <a:spcAft>
                <a:spcPts val="0"/>
              </a:spcAft>
              <a:buFont typeface="Arial" pitchFamily="34" charset="0"/>
              <a:buChar char="–"/>
              <a:defRPr/>
            </a:pPr>
            <a:r>
              <a:rPr lang="en-US" dirty="0" smtClean="0"/>
              <a:t>Altruism</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r>
              <a:rPr lang="en-US" smtClean="0"/>
              <a:t>Compassion Fatigue</a:t>
            </a:r>
          </a:p>
        </p:txBody>
      </p:sp>
      <p:sp>
        <p:nvSpPr>
          <p:cNvPr id="5" name="Content Placeholder 4"/>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US" dirty="0" smtClean="0"/>
              <a:t>The negative aspects of helping</a:t>
            </a:r>
          </a:p>
          <a:p>
            <a:pPr fontAlgn="auto">
              <a:spcAft>
                <a:spcPts val="0"/>
              </a:spcAft>
              <a:buFont typeface="Arial" pitchFamily="34" charset="0"/>
              <a:buChar char="•"/>
              <a:defRPr/>
            </a:pPr>
            <a:r>
              <a:rPr lang="en-US" dirty="0" smtClean="0"/>
              <a:t>The negative aspects of working in helping systems may be related to</a:t>
            </a:r>
          </a:p>
          <a:p>
            <a:pPr lvl="1" fontAlgn="auto">
              <a:spcAft>
                <a:spcPts val="0"/>
              </a:spcAft>
              <a:buFont typeface="Arial" pitchFamily="34" charset="0"/>
              <a:buChar char="–"/>
              <a:defRPr/>
            </a:pPr>
            <a:r>
              <a:rPr lang="en-US" dirty="0" smtClean="0"/>
              <a:t>Providing care</a:t>
            </a:r>
          </a:p>
          <a:p>
            <a:pPr lvl="1" fontAlgn="auto">
              <a:spcAft>
                <a:spcPts val="0"/>
              </a:spcAft>
              <a:buFont typeface="Arial" pitchFamily="34" charset="0"/>
              <a:buChar char="–"/>
              <a:defRPr/>
            </a:pPr>
            <a:r>
              <a:rPr lang="en-US" dirty="0" smtClean="0"/>
              <a:t>To the system</a:t>
            </a:r>
          </a:p>
          <a:p>
            <a:pPr lvl="1" fontAlgn="auto">
              <a:spcAft>
                <a:spcPts val="0"/>
              </a:spcAft>
              <a:buFont typeface="Arial" pitchFamily="34" charset="0"/>
              <a:buChar char="–"/>
              <a:defRPr/>
            </a:pPr>
            <a:r>
              <a:rPr lang="en-US" dirty="0" smtClean="0"/>
              <a:t>Work with colleagues</a:t>
            </a:r>
          </a:p>
          <a:p>
            <a:pPr lvl="1" fontAlgn="auto">
              <a:spcAft>
                <a:spcPts val="0"/>
              </a:spcAft>
              <a:buFont typeface="Arial" pitchFamily="34" charset="0"/>
              <a:buChar char="–"/>
              <a:defRPr/>
            </a:pPr>
            <a:r>
              <a:rPr lang="en-US" dirty="0" smtClean="0"/>
              <a:t>Beliefs about self</a:t>
            </a:r>
          </a:p>
          <a:p>
            <a:pPr fontAlgn="auto">
              <a:spcAft>
                <a:spcPts val="0"/>
              </a:spcAft>
              <a:buFont typeface="Arial" pitchFamily="34" charset="0"/>
              <a:buChar char="•"/>
              <a:defRPr/>
            </a:pPr>
            <a:r>
              <a:rPr lang="en-US" dirty="0" smtClean="0"/>
              <a:t>Burnout</a:t>
            </a:r>
          </a:p>
          <a:p>
            <a:pPr fontAlgn="auto">
              <a:spcAft>
                <a:spcPts val="0"/>
              </a:spcAft>
              <a:buFont typeface="Arial" pitchFamily="34" charset="0"/>
              <a:buChar char="•"/>
              <a:defRPr/>
            </a:pPr>
            <a:r>
              <a:rPr lang="en-US" dirty="0" smtClean="0"/>
              <a:t>Work-related trauma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Burnout and STS: Co Travelers</a:t>
            </a:r>
          </a:p>
        </p:txBody>
      </p:sp>
      <p:sp>
        <p:nvSpPr>
          <p:cNvPr id="3" name="Content Placeholder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US" dirty="0" smtClean="0"/>
              <a:t>Burnout</a:t>
            </a:r>
          </a:p>
          <a:p>
            <a:pPr lvl="1" fontAlgn="auto">
              <a:spcAft>
                <a:spcPts val="0"/>
              </a:spcAft>
              <a:buFont typeface="Arial" pitchFamily="34" charset="0"/>
              <a:buChar char="–"/>
              <a:defRPr/>
            </a:pPr>
            <a:r>
              <a:rPr lang="en-US" dirty="0" smtClean="0"/>
              <a:t>Work-related hopelessness and feelings of inefficacy</a:t>
            </a:r>
          </a:p>
          <a:p>
            <a:pPr fontAlgn="auto">
              <a:spcAft>
                <a:spcPts val="0"/>
              </a:spcAft>
              <a:buFont typeface="Arial" pitchFamily="34" charset="0"/>
              <a:buChar char="•"/>
              <a:defRPr/>
            </a:pPr>
            <a:r>
              <a:rPr lang="en-US" dirty="0" smtClean="0"/>
              <a:t>STS </a:t>
            </a:r>
          </a:p>
          <a:p>
            <a:pPr lvl="1" fontAlgn="auto">
              <a:spcAft>
                <a:spcPts val="0"/>
              </a:spcAft>
              <a:buFont typeface="Arial" pitchFamily="34" charset="0"/>
              <a:buChar char="–"/>
              <a:defRPr/>
            </a:pPr>
            <a:r>
              <a:rPr lang="en-US" dirty="0" smtClean="0"/>
              <a:t>Work-related secondary exposure to extremely or traumatically stressful events</a:t>
            </a:r>
          </a:p>
          <a:p>
            <a:pPr fontAlgn="auto">
              <a:spcAft>
                <a:spcPts val="0"/>
              </a:spcAft>
              <a:buFont typeface="Arial" pitchFamily="34" charset="0"/>
              <a:buChar char="•"/>
              <a:defRPr/>
            </a:pPr>
            <a:r>
              <a:rPr lang="en-US" dirty="0" smtClean="0"/>
              <a:t>Both share negative affect</a:t>
            </a:r>
          </a:p>
          <a:p>
            <a:pPr lvl="1" fontAlgn="auto">
              <a:spcAft>
                <a:spcPts val="0"/>
              </a:spcAft>
              <a:buFont typeface="Arial" pitchFamily="34" charset="0"/>
              <a:buChar char="–"/>
              <a:defRPr/>
            </a:pPr>
            <a:r>
              <a:rPr lang="en-US" dirty="0" smtClean="0"/>
              <a:t>Burnout is about being worn out</a:t>
            </a:r>
          </a:p>
          <a:p>
            <a:pPr lvl="1" fontAlgn="auto">
              <a:spcAft>
                <a:spcPts val="0"/>
              </a:spcAft>
              <a:buFont typeface="Arial" pitchFamily="34" charset="0"/>
              <a:buChar char="–"/>
              <a:defRPr/>
            </a:pPr>
            <a:r>
              <a:rPr lang="en-US" dirty="0" smtClean="0"/>
              <a:t>STS is about being afraid</a:t>
            </a:r>
            <a:endParaRPr lang="en-US" dirty="0"/>
          </a:p>
        </p:txBody>
      </p:sp>
      <p:sp>
        <p:nvSpPr>
          <p:cNvPr id="18436" name="TextBox 3"/>
          <p:cNvSpPr txBox="1">
            <a:spLocks noChangeArrowheads="1"/>
          </p:cNvSpPr>
          <p:nvPr/>
        </p:nvSpPr>
        <p:spPr bwMode="auto">
          <a:xfrm>
            <a:off x="0" y="6396038"/>
            <a:ext cx="3505200" cy="461962"/>
          </a:xfrm>
          <a:prstGeom prst="rect">
            <a:avLst/>
          </a:prstGeom>
          <a:noFill/>
          <a:ln w="9525">
            <a:noFill/>
            <a:miter lim="800000"/>
            <a:headEnd/>
            <a:tailEnd/>
          </a:ln>
        </p:spPr>
        <p:txBody>
          <a:bodyPr>
            <a:spAutoFit/>
          </a:bodyPr>
          <a:lstStyle/>
          <a:p>
            <a:r>
              <a:rPr lang="en-US" sz="800">
                <a:latin typeface="Calibri" pitchFamily="34" charset="0"/>
              </a:rPr>
              <a:t>© Beth Hudnall Stamm, 2009. </a:t>
            </a:r>
            <a:r>
              <a:rPr lang="en-US" sz="800" i="1">
                <a:latin typeface="Calibri" pitchFamily="34" charset="0"/>
              </a:rPr>
              <a:t>Professional Quality of Life Scale (ProQOL). </a:t>
            </a:r>
            <a:r>
              <a:rPr lang="en-US" sz="800">
                <a:latin typeface="Calibri" pitchFamily="34" charset="0"/>
              </a:rPr>
              <a:t>www.proqol.org. This test may be freely copied as long as (a) author is credited, (b) no changes are made without author authorization, and (c) it is not sold.</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Relationships Are Complex</a:t>
            </a:r>
          </a:p>
        </p:txBody>
      </p:sp>
      <p:sp>
        <p:nvSpPr>
          <p:cNvPr id="3" name="Content Placeholder 2"/>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US" dirty="0" smtClean="0"/>
              <a:t>Multiple spheres</a:t>
            </a:r>
          </a:p>
          <a:p>
            <a:pPr lvl="1" fontAlgn="auto">
              <a:spcAft>
                <a:spcPts val="0"/>
              </a:spcAft>
              <a:buFont typeface="Arial" pitchFamily="34" charset="0"/>
              <a:buChar char="–"/>
              <a:defRPr/>
            </a:pPr>
            <a:r>
              <a:rPr lang="en-US" dirty="0" smtClean="0"/>
              <a:t>Work environment</a:t>
            </a:r>
          </a:p>
          <a:p>
            <a:pPr lvl="1" fontAlgn="auto">
              <a:spcAft>
                <a:spcPts val="0"/>
              </a:spcAft>
              <a:buFont typeface="Arial" pitchFamily="34" charset="0"/>
              <a:buChar char="–"/>
              <a:defRPr/>
            </a:pPr>
            <a:r>
              <a:rPr lang="en-US" dirty="0" smtClean="0"/>
              <a:t>“People helped” environment</a:t>
            </a:r>
          </a:p>
          <a:p>
            <a:pPr lvl="1" fontAlgn="auto">
              <a:spcAft>
                <a:spcPts val="0"/>
              </a:spcAft>
              <a:buFont typeface="Arial" pitchFamily="34" charset="0"/>
              <a:buChar char="–"/>
              <a:defRPr/>
            </a:pPr>
            <a:r>
              <a:rPr lang="en-US" dirty="0" smtClean="0"/>
              <a:t>Personal environment</a:t>
            </a:r>
          </a:p>
          <a:p>
            <a:pPr fontAlgn="auto">
              <a:spcAft>
                <a:spcPts val="0"/>
              </a:spcAft>
              <a:buFont typeface="Arial" pitchFamily="34" charset="0"/>
              <a:buChar char="•"/>
              <a:defRPr/>
            </a:pPr>
            <a:r>
              <a:rPr lang="en-US" dirty="0" smtClean="0"/>
              <a:t>Positive (CS) &amp; negative (CF)</a:t>
            </a:r>
          </a:p>
          <a:p>
            <a:pPr fontAlgn="auto">
              <a:spcAft>
                <a:spcPts val="0"/>
              </a:spcAft>
              <a:buFont typeface="Arial" pitchFamily="34" charset="0"/>
              <a:buChar char="•"/>
              <a:defRPr/>
            </a:pPr>
            <a:r>
              <a:rPr lang="en-US" dirty="0" smtClean="0"/>
              <a:t>Altruism CS can override CF</a:t>
            </a:r>
          </a:p>
          <a:p>
            <a:pPr fontAlgn="auto">
              <a:spcAft>
                <a:spcPts val="0"/>
              </a:spcAft>
              <a:buFont typeface="Arial" pitchFamily="34" charset="0"/>
              <a:buChar char="•"/>
              <a:defRPr/>
            </a:pPr>
            <a:r>
              <a:rPr lang="en-US" dirty="0" smtClean="0"/>
              <a:t>Compassion Fatigue two parts</a:t>
            </a:r>
          </a:p>
          <a:p>
            <a:pPr lvl="1" fontAlgn="auto">
              <a:spcAft>
                <a:spcPts val="0"/>
              </a:spcAft>
              <a:buFont typeface="Arial" pitchFamily="34" charset="0"/>
              <a:buChar char="–"/>
              <a:defRPr/>
            </a:pPr>
            <a:r>
              <a:rPr lang="en-US" dirty="0" smtClean="0"/>
              <a:t>Worn out (BO) common</a:t>
            </a:r>
          </a:p>
          <a:p>
            <a:pPr lvl="1" fontAlgn="auto">
              <a:spcAft>
                <a:spcPts val="0"/>
              </a:spcAft>
              <a:buFont typeface="Arial" pitchFamily="34" charset="0"/>
              <a:buChar char="–"/>
              <a:defRPr/>
            </a:pPr>
            <a:r>
              <a:rPr lang="en-US" dirty="0" smtClean="0"/>
              <a:t>Frightened, traumatized (STS) rarer but powerful</a:t>
            </a:r>
          </a:p>
          <a:p>
            <a:pPr fontAlgn="auto">
              <a:spcAft>
                <a:spcPts val="0"/>
              </a:spcAft>
              <a:buFont typeface="Arial" pitchFamily="34" charset="0"/>
              <a:buChar char="•"/>
              <a:defRPr/>
            </a:pPr>
            <a:endParaRPr lang="en-US" dirty="0" smtClean="0"/>
          </a:p>
          <a:p>
            <a:pPr fontAlgn="auto">
              <a:spcAft>
                <a:spcPts val="0"/>
              </a:spcAft>
              <a:buFont typeface="Arial" pitchFamily="34" charset="0"/>
              <a:buChar char="•"/>
              <a:defRPr/>
            </a:pPr>
            <a:endParaRPr lang="en-US" dirty="0" smtClean="0"/>
          </a:p>
          <a:p>
            <a:pPr lvl="1" fontAlgn="auto">
              <a:spcAft>
                <a:spcPts val="0"/>
              </a:spcAft>
              <a:buFont typeface="Arial" pitchFamily="34" charset="0"/>
              <a:buChar char="–"/>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924</Words>
  <Application>Microsoft Office PowerPoint</Application>
  <PresentationFormat>On-screen Show (4:3)</PresentationFormat>
  <Paragraphs>170</Paragraphs>
  <Slides>20</Slides>
  <Notes>14</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[Remove this slide, it is information for you as the presenter]  Compassion Satisfaction &amp; Compassion Fatigue Slide Stock Slides for Public Use</vt:lpstr>
      <vt:lpstr>Compassion Satisfaction and Compassion Fatigue</vt:lpstr>
      <vt:lpstr>Vocabulary</vt:lpstr>
      <vt:lpstr>Professional Quality of Life</vt:lpstr>
      <vt:lpstr>CS-CF Model</vt:lpstr>
      <vt:lpstr>Compassion Satisfaction</vt:lpstr>
      <vt:lpstr>Compassion Fatigue</vt:lpstr>
      <vt:lpstr>Burnout and STS: Co Travelers</vt:lpstr>
      <vt:lpstr>Relationships Are Complex</vt:lpstr>
      <vt:lpstr>Complex Relationships</vt:lpstr>
      <vt:lpstr>Measuring CS &amp; CF: The Professional Quality of Life Scale (ProQOL)</vt:lpstr>
      <vt:lpstr>Well Established</vt:lpstr>
      <vt:lpstr>Easy to Use</vt:lpstr>
      <vt:lpstr>Easy to Score</vt:lpstr>
      <vt:lpstr>Not a Medical Test</vt:lpstr>
      <vt:lpstr>People Bring Themselves</vt:lpstr>
      <vt:lpstr>People Bring Themselves</vt:lpstr>
      <vt:lpstr>Interpreting Scores</vt:lpstr>
      <vt:lpstr>Resiliency Planning</vt:lpstr>
      <vt:lpstr>www.proqol.org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Karen</dc:creator>
  <cp:lastModifiedBy/>
  <cp:revision>1</cp:revision>
  <dcterms:created xsi:type="dcterms:W3CDTF">2009-07-26T18:00:09Z</dcterms:created>
  <dcterms:modified xsi:type="dcterms:W3CDTF">2017-01-24T17:56:16Z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TC103524801033</vt:lpwstr>
  </property>
</Properties>
</file>