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8.xml" ContentType="application/vnd.openxmlformats-officedocument.presentationml.slide+xml"/>
  <Override PartName="/ppt/slides/slide9.xml" ContentType="application/vnd.openxmlformats-officedocument.presentationml.slide+xml"/>
  <Override PartName="/ppt/slides/slide21.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27.xml" ContentType="application/vnd.openxmlformats-officedocument.presentationml.slide+xml"/>
  <Override PartName="/ppt/slides/slide8.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6.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16.xml" ContentType="application/vnd.openxmlformats-officedocument.presentationml.slide+xml"/>
  <Override PartName="/ppt/slides/slide2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5.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s/slide37.xml" ContentType="application/vnd.openxmlformats-officedocument.presentationml.slide+xml"/>
  <Override PartName="/ppt/slides/slide32.xml" ContentType="application/vnd.openxmlformats-officedocument.presentationml.slide+xml"/>
  <Override PartName="/ppt/slides/slide36.xml" ContentType="application/vnd.openxmlformats-officedocument.presentationml.slide+xml"/>
  <Override PartName="/ppt/slides/slide2.xml" ContentType="application/vnd.openxmlformats-officedocument.presentationml.slide+xml"/>
  <Override PartName="/ppt/slides/slide30.xml" ContentType="application/vnd.openxmlformats-officedocument.presentationml.slide+xml"/>
  <Override PartName="/ppt/slides/slide38.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39.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notesSlides/notesSlide43.xml" ContentType="application/vnd.openxmlformats-officedocument.presentationml.notesSlide+xml"/>
  <Override PartName="/ppt/notesSlides/notesSlide46.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29.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40.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heme/theme1.xml" ContentType="application/vnd.openxmlformats-officedocument.theme+xml"/>
  <Override PartName="/ppt/handoutMasters/handoutMaster1.xml" ContentType="application/vnd.openxmlformats-officedocument.presentationml.handout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435" r:id="rId2"/>
    <p:sldId id="450" r:id="rId3"/>
    <p:sldId id="441" r:id="rId4"/>
    <p:sldId id="307" r:id="rId5"/>
    <p:sldId id="310" r:id="rId6"/>
    <p:sldId id="398" r:id="rId7"/>
    <p:sldId id="434" r:id="rId8"/>
    <p:sldId id="399" r:id="rId9"/>
    <p:sldId id="443" r:id="rId10"/>
    <p:sldId id="378" r:id="rId11"/>
    <p:sldId id="361" r:id="rId12"/>
    <p:sldId id="263" r:id="rId13"/>
    <p:sldId id="262" r:id="rId14"/>
    <p:sldId id="401" r:id="rId15"/>
    <p:sldId id="268" r:id="rId16"/>
    <p:sldId id="312" r:id="rId17"/>
    <p:sldId id="449" r:id="rId18"/>
    <p:sldId id="362" r:id="rId19"/>
    <p:sldId id="427" r:id="rId20"/>
    <p:sldId id="309" r:id="rId21"/>
    <p:sldId id="346" r:id="rId22"/>
    <p:sldId id="420" r:id="rId23"/>
    <p:sldId id="436" r:id="rId24"/>
    <p:sldId id="405" r:id="rId25"/>
    <p:sldId id="406" r:id="rId26"/>
    <p:sldId id="407" r:id="rId27"/>
    <p:sldId id="369" r:id="rId28"/>
    <p:sldId id="326" r:id="rId29"/>
    <p:sldId id="274" r:id="rId30"/>
    <p:sldId id="281" r:id="rId31"/>
    <p:sldId id="337" r:id="rId32"/>
    <p:sldId id="338" r:id="rId33"/>
    <p:sldId id="391" r:id="rId34"/>
    <p:sldId id="393" r:id="rId35"/>
    <p:sldId id="442" r:id="rId36"/>
    <p:sldId id="318" r:id="rId37"/>
    <p:sldId id="424" r:id="rId38"/>
    <p:sldId id="426" r:id="rId39"/>
    <p:sldId id="425" r:id="rId40"/>
    <p:sldId id="431" r:id="rId41"/>
    <p:sldId id="320" r:id="rId42"/>
    <p:sldId id="377" r:id="rId43"/>
    <p:sldId id="444" r:id="rId44"/>
    <p:sldId id="445" r:id="rId45"/>
    <p:sldId id="446" r:id="rId46"/>
    <p:sldId id="447" r:id="rId47"/>
    <p:sldId id="448" r:id="rId48"/>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B1ADADFB-DFF9-F54A-8A6D-CC11FCAF95C8}">
          <p14:sldIdLst>
            <p14:sldId id="435"/>
            <p14:sldId id="257"/>
            <p14:sldId id="441"/>
            <p14:sldId id="307"/>
            <p14:sldId id="310"/>
            <p14:sldId id="398"/>
            <p14:sldId id="434"/>
            <p14:sldId id="399"/>
            <p14:sldId id="443"/>
            <p14:sldId id="378"/>
            <p14:sldId id="361"/>
            <p14:sldId id="263"/>
            <p14:sldId id="262"/>
            <p14:sldId id="401"/>
            <p14:sldId id="268"/>
            <p14:sldId id="312"/>
            <p14:sldId id="449"/>
            <p14:sldId id="362"/>
            <p14:sldId id="427"/>
            <p14:sldId id="309"/>
            <p14:sldId id="346"/>
            <p14:sldId id="420"/>
            <p14:sldId id="436"/>
            <p14:sldId id="405"/>
            <p14:sldId id="406"/>
            <p14:sldId id="407"/>
            <p14:sldId id="369"/>
            <p14:sldId id="326"/>
            <p14:sldId id="274"/>
            <p14:sldId id="281"/>
            <p14:sldId id="337"/>
            <p14:sldId id="338"/>
            <p14:sldId id="391"/>
            <p14:sldId id="393"/>
            <p14:sldId id="442"/>
            <p14:sldId id="318"/>
            <p14:sldId id="424"/>
            <p14:sldId id="426"/>
            <p14:sldId id="425"/>
            <p14:sldId id="431"/>
            <p14:sldId id="320"/>
            <p14:sldId id="377"/>
            <p14:sldId id="444"/>
            <p14:sldId id="445"/>
            <p14:sldId id="446"/>
            <p14:sldId id="447"/>
            <p14:sldId id="448"/>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62" autoAdjust="0"/>
    <p:restoredTop sz="65726" autoAdjust="0"/>
  </p:normalViewPr>
  <p:slideViewPr>
    <p:cSldViewPr snapToGrid="0" snapToObjects="1">
      <p:cViewPr varScale="1">
        <p:scale>
          <a:sx n="47" d="100"/>
          <a:sy n="47" d="100"/>
        </p:scale>
        <p:origin x="-1518" y="-84"/>
      </p:cViewPr>
      <p:guideLst>
        <p:guide orient="horz" pos="2160"/>
        <p:guide pos="3840"/>
      </p:guideLst>
    </p:cSldViewPr>
  </p:slideViewPr>
  <p:outlineViewPr>
    <p:cViewPr>
      <p:scale>
        <a:sx n="33" d="100"/>
        <a:sy n="33" d="100"/>
      </p:scale>
      <p:origin x="0" y="-54288"/>
    </p:cViewPr>
  </p:outlineViewPr>
  <p:notesTextViewPr>
    <p:cViewPr>
      <p:scale>
        <a:sx n="114" d="100"/>
        <a:sy n="114" d="100"/>
      </p:scale>
      <p:origin x="0" y="0"/>
    </p:cViewPr>
  </p:notesTextViewPr>
  <p:sorterViewPr>
    <p:cViewPr>
      <p:scale>
        <a:sx n="150" d="100"/>
        <a:sy n="150" d="100"/>
      </p:scale>
      <p:origin x="0" y="21472"/>
    </p:cViewPr>
  </p:sorterViewPr>
  <p:notesViewPr>
    <p:cSldViewPr snapToGrid="0" snapToObjects="1">
      <p:cViewPr varScale="1">
        <p:scale>
          <a:sx n="54" d="100"/>
          <a:sy n="54" d="100"/>
        </p:scale>
        <p:origin x="-2880" y="-108"/>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DBDB8-9521-7642-8391-AB7F66171F06}" type="doc">
      <dgm:prSet loTypeId="urn:microsoft.com/office/officeart/2005/8/layout/vList6" loCatId="" qsTypeId="urn:microsoft.com/office/officeart/2005/8/quickstyle/simple4" qsCatId="simple" csTypeId="urn:microsoft.com/office/officeart/2005/8/colors/accent2_2" csCatId="accent2" phldr="1"/>
      <dgm:spPr/>
      <dgm:t>
        <a:bodyPr/>
        <a:lstStyle/>
        <a:p>
          <a:endParaRPr lang="en-US"/>
        </a:p>
      </dgm:t>
    </dgm:pt>
    <dgm:pt modelId="{137F2945-D64A-AC49-A3A0-E5E5553BF2E8}">
      <dgm:prSet phldrT="[Text]"/>
      <dgm:spPr>
        <a:solidFill>
          <a:schemeClr val="accent4">
            <a:lumMod val="75000"/>
          </a:schemeClr>
        </a:solidFill>
      </dgm:spPr>
      <dgm:t>
        <a:bodyPr/>
        <a:lstStyle/>
        <a:p>
          <a:r>
            <a:rPr lang="en-US" b="0" i="1" u="sng" dirty="0">
              <a:latin typeface="Calibri"/>
              <a:cs typeface="Calibri"/>
            </a:rPr>
            <a:t>DIRECT</a:t>
          </a:r>
          <a:r>
            <a:rPr lang="en-US" b="0" i="0" dirty="0">
              <a:latin typeface="Calibri"/>
              <a:cs typeface="Calibri"/>
            </a:rPr>
            <a:t> exposure to trauma</a:t>
          </a:r>
        </a:p>
      </dgm:t>
    </dgm:pt>
    <dgm:pt modelId="{6309BCCD-734F-0D40-8F3D-92D7134FF248}" type="parTrans" cxnId="{35194B74-B6AA-6947-9127-CD46CFE37F07}">
      <dgm:prSet/>
      <dgm:spPr/>
      <dgm:t>
        <a:bodyPr/>
        <a:lstStyle/>
        <a:p>
          <a:endParaRPr lang="en-US"/>
        </a:p>
      </dgm:t>
    </dgm:pt>
    <dgm:pt modelId="{D69D4423-BD3D-4A46-A7F5-5A58EA4465E5}" type="sibTrans" cxnId="{35194B74-B6AA-6947-9127-CD46CFE37F07}">
      <dgm:prSet/>
      <dgm:spPr/>
      <dgm:t>
        <a:bodyPr/>
        <a:lstStyle/>
        <a:p>
          <a:endParaRPr lang="en-US"/>
        </a:p>
      </dgm:t>
    </dgm:pt>
    <dgm:pt modelId="{139B9FC4-9EE5-D948-A726-F643337EBED3}">
      <dgm:prSet phldrT="[Text]" custT="1"/>
      <dgm:spPr/>
      <dgm:t>
        <a:bodyPr/>
        <a:lstStyle/>
        <a:p>
          <a:r>
            <a:rPr lang="en-US" sz="2000" b="0" i="0">
              <a:latin typeface="Calibri"/>
              <a:cs typeface="Calibri"/>
            </a:rPr>
            <a:t>Post </a:t>
          </a:r>
          <a:r>
            <a:rPr lang="en-US" sz="2000" b="0" i="0" dirty="0">
              <a:latin typeface="Calibri"/>
              <a:cs typeface="Calibri"/>
            </a:rPr>
            <a:t>Traumatic Stress Disorder (PTSD)</a:t>
          </a:r>
        </a:p>
      </dgm:t>
    </dgm:pt>
    <dgm:pt modelId="{2ADC5BEF-2A98-B843-BC6D-9D23639E0297}" type="parTrans" cxnId="{8D7C5A83-8385-BD42-8779-5B7F465BA19E}">
      <dgm:prSet/>
      <dgm:spPr/>
      <dgm:t>
        <a:bodyPr/>
        <a:lstStyle/>
        <a:p>
          <a:endParaRPr lang="en-US"/>
        </a:p>
      </dgm:t>
    </dgm:pt>
    <dgm:pt modelId="{71D81332-A619-0248-BC11-AD0FA42196FA}" type="sibTrans" cxnId="{8D7C5A83-8385-BD42-8779-5B7F465BA19E}">
      <dgm:prSet/>
      <dgm:spPr/>
      <dgm:t>
        <a:bodyPr/>
        <a:lstStyle/>
        <a:p>
          <a:endParaRPr lang="en-US"/>
        </a:p>
      </dgm:t>
    </dgm:pt>
    <dgm:pt modelId="{308ED7DF-7A22-B14E-9D86-29277B407E2A}">
      <dgm:prSet phldrT="[Text]" custT="1"/>
      <dgm:spPr/>
      <dgm:t>
        <a:bodyPr/>
        <a:lstStyle/>
        <a:p>
          <a:r>
            <a:rPr lang="en-US" sz="2000" b="0" i="0" dirty="0">
              <a:latin typeface="Calibri"/>
              <a:cs typeface="Calibri"/>
            </a:rPr>
            <a:t>Critical Incident Stress</a:t>
          </a:r>
        </a:p>
      </dgm:t>
    </dgm:pt>
    <dgm:pt modelId="{576D9183-B870-194A-9CAC-437F3A8F9312}" type="parTrans" cxnId="{45B83EB5-2E0C-F649-A210-35C17740EF1C}">
      <dgm:prSet/>
      <dgm:spPr/>
      <dgm:t>
        <a:bodyPr/>
        <a:lstStyle/>
        <a:p>
          <a:endParaRPr lang="en-US"/>
        </a:p>
      </dgm:t>
    </dgm:pt>
    <dgm:pt modelId="{8F062ED1-AD76-E242-972B-E2C50BEEFCF8}" type="sibTrans" cxnId="{45B83EB5-2E0C-F649-A210-35C17740EF1C}">
      <dgm:prSet/>
      <dgm:spPr/>
      <dgm:t>
        <a:bodyPr/>
        <a:lstStyle/>
        <a:p>
          <a:endParaRPr lang="en-US"/>
        </a:p>
      </dgm:t>
    </dgm:pt>
    <dgm:pt modelId="{D8BDF627-C93C-D749-BFDA-70A5D008F353}">
      <dgm:prSet phldrT="[Text]"/>
      <dgm:spPr>
        <a:solidFill>
          <a:schemeClr val="accent4">
            <a:lumMod val="75000"/>
          </a:schemeClr>
        </a:solidFill>
      </dgm:spPr>
      <dgm:t>
        <a:bodyPr/>
        <a:lstStyle/>
        <a:p>
          <a:r>
            <a:rPr lang="en-US" b="0" i="1" u="sng" dirty="0">
              <a:latin typeface="Calibri"/>
              <a:cs typeface="Calibri"/>
            </a:rPr>
            <a:t>INDIRECT</a:t>
          </a:r>
          <a:r>
            <a:rPr lang="en-US" b="0" i="0" dirty="0">
              <a:latin typeface="Calibri"/>
              <a:cs typeface="Calibri"/>
            </a:rPr>
            <a:t> exposure to trauma</a:t>
          </a:r>
        </a:p>
      </dgm:t>
    </dgm:pt>
    <dgm:pt modelId="{F31FEC2B-FC7C-2B4E-A13B-CFA8F0865C37}" type="parTrans" cxnId="{A0514521-E303-BD4D-ABAB-A83DE85848EC}">
      <dgm:prSet/>
      <dgm:spPr/>
      <dgm:t>
        <a:bodyPr/>
        <a:lstStyle/>
        <a:p>
          <a:endParaRPr lang="en-US"/>
        </a:p>
      </dgm:t>
    </dgm:pt>
    <dgm:pt modelId="{4E48D284-3BCF-5644-9471-BF548549A8CF}" type="sibTrans" cxnId="{A0514521-E303-BD4D-ABAB-A83DE85848EC}">
      <dgm:prSet/>
      <dgm:spPr/>
      <dgm:t>
        <a:bodyPr/>
        <a:lstStyle/>
        <a:p>
          <a:endParaRPr lang="en-US"/>
        </a:p>
      </dgm:t>
    </dgm:pt>
    <dgm:pt modelId="{BCDC72AF-0A90-EA40-BBD1-998004627C80}">
      <dgm:prSet phldrT="[Text]" custT="1"/>
      <dgm:spPr/>
      <dgm:t>
        <a:bodyPr/>
        <a:lstStyle/>
        <a:p>
          <a:r>
            <a:rPr lang="en-US" sz="1800" b="0" i="0" dirty="0">
              <a:latin typeface="Calibri"/>
              <a:cs typeface="Calibri"/>
            </a:rPr>
            <a:t>Post Traumatic Stress </a:t>
          </a:r>
          <a:r>
            <a:rPr lang="en-US" sz="1800" b="0" i="0">
              <a:latin typeface="Calibri"/>
              <a:cs typeface="Calibri"/>
            </a:rPr>
            <a:t>Disorder </a:t>
          </a:r>
          <a:r>
            <a:rPr lang="en-US" sz="1800" b="0" i="0" smtClean="0">
              <a:latin typeface="Calibri"/>
              <a:cs typeface="Calibri"/>
            </a:rPr>
            <a:t>(</a:t>
          </a:r>
          <a:r>
            <a:rPr lang="en-US" sz="1800" b="0" i="0" dirty="0">
              <a:latin typeface="Calibri"/>
              <a:cs typeface="Calibri"/>
            </a:rPr>
            <a:t>DSM-V, 2013)</a:t>
          </a:r>
        </a:p>
      </dgm:t>
    </dgm:pt>
    <dgm:pt modelId="{E6946775-A37F-9A4D-9B59-3E6EF0FCFAB9}" type="parTrans" cxnId="{7AA86F2E-CC0C-F64E-B8A3-C177CB96E3E0}">
      <dgm:prSet/>
      <dgm:spPr/>
      <dgm:t>
        <a:bodyPr/>
        <a:lstStyle/>
        <a:p>
          <a:endParaRPr lang="en-US"/>
        </a:p>
      </dgm:t>
    </dgm:pt>
    <dgm:pt modelId="{933A6749-62B5-E641-8D29-B0F4921F0F46}" type="sibTrans" cxnId="{7AA86F2E-CC0C-F64E-B8A3-C177CB96E3E0}">
      <dgm:prSet/>
      <dgm:spPr/>
      <dgm:t>
        <a:bodyPr/>
        <a:lstStyle/>
        <a:p>
          <a:endParaRPr lang="en-US"/>
        </a:p>
      </dgm:t>
    </dgm:pt>
    <dgm:pt modelId="{15CCEC15-5844-6345-8526-425F93CDCEC9}">
      <dgm:prSet phldrT="[Text]" custT="1"/>
      <dgm:spPr/>
      <dgm:t>
        <a:bodyPr/>
        <a:lstStyle/>
        <a:p>
          <a:r>
            <a:rPr lang="en-US" sz="1800" b="0" i="0" dirty="0">
              <a:latin typeface="Calibri"/>
              <a:cs typeface="Calibri"/>
            </a:rPr>
            <a:t>Post Traumatic Stress Symptoms</a:t>
          </a:r>
        </a:p>
      </dgm:t>
    </dgm:pt>
    <dgm:pt modelId="{D8934647-1411-0D4A-823F-577F80C6B0FC}" type="parTrans" cxnId="{0D1C0D55-446E-3946-A8EC-F0FCDE236BCF}">
      <dgm:prSet/>
      <dgm:spPr/>
      <dgm:t>
        <a:bodyPr/>
        <a:lstStyle/>
        <a:p>
          <a:endParaRPr lang="en-US"/>
        </a:p>
      </dgm:t>
    </dgm:pt>
    <dgm:pt modelId="{F28621DD-78E9-554D-9587-EAC384B13DEF}" type="sibTrans" cxnId="{0D1C0D55-446E-3946-A8EC-F0FCDE236BCF}">
      <dgm:prSet/>
      <dgm:spPr/>
      <dgm:t>
        <a:bodyPr/>
        <a:lstStyle/>
        <a:p>
          <a:endParaRPr lang="en-US"/>
        </a:p>
      </dgm:t>
    </dgm:pt>
    <dgm:pt modelId="{05777279-D3A0-0941-B757-D92258C32B7D}">
      <dgm:prSet phldrT="[Text]" custT="1"/>
      <dgm:spPr/>
      <dgm:t>
        <a:bodyPr/>
        <a:lstStyle/>
        <a:p>
          <a:r>
            <a:rPr lang="en-US" sz="1800" b="0" i="0" dirty="0">
              <a:latin typeface="Calibri"/>
              <a:cs typeface="Calibri"/>
            </a:rPr>
            <a:t>Empathic Strain</a:t>
          </a:r>
        </a:p>
      </dgm:t>
    </dgm:pt>
    <dgm:pt modelId="{9C617E57-910A-3145-B2A2-BC20F4CFD026}" type="parTrans" cxnId="{40CBAE28-2E02-FA4E-9085-58E6EBFE2D0E}">
      <dgm:prSet/>
      <dgm:spPr/>
      <dgm:t>
        <a:bodyPr/>
        <a:lstStyle/>
        <a:p>
          <a:endParaRPr lang="en-US"/>
        </a:p>
      </dgm:t>
    </dgm:pt>
    <dgm:pt modelId="{771886EF-65A6-0849-A0EA-30D1F9661A22}" type="sibTrans" cxnId="{40CBAE28-2E02-FA4E-9085-58E6EBFE2D0E}">
      <dgm:prSet/>
      <dgm:spPr/>
      <dgm:t>
        <a:bodyPr/>
        <a:lstStyle/>
        <a:p>
          <a:endParaRPr lang="en-US"/>
        </a:p>
      </dgm:t>
    </dgm:pt>
    <dgm:pt modelId="{BC1E5872-7C5E-C146-944C-A0C6A478BFF6}">
      <dgm:prSet phldrT="[Text]" custT="1"/>
      <dgm:spPr/>
      <dgm:t>
        <a:bodyPr/>
        <a:lstStyle/>
        <a:p>
          <a:r>
            <a:rPr lang="en-US" sz="1800" b="0" i="0" dirty="0">
              <a:latin typeface="Calibri"/>
              <a:cs typeface="Calibri"/>
            </a:rPr>
            <a:t>Secondary Traumatic Stress Symptoms</a:t>
          </a:r>
        </a:p>
      </dgm:t>
    </dgm:pt>
    <dgm:pt modelId="{4DF60E75-952B-1D40-A60D-1FA735D4F69D}" type="parTrans" cxnId="{F643608E-6CB9-EB40-91D7-122FAA70AC37}">
      <dgm:prSet/>
      <dgm:spPr/>
      <dgm:t>
        <a:bodyPr/>
        <a:lstStyle/>
        <a:p>
          <a:endParaRPr lang="en-US"/>
        </a:p>
      </dgm:t>
    </dgm:pt>
    <dgm:pt modelId="{60C091DA-B542-404A-A93A-FDE081E13E19}" type="sibTrans" cxnId="{F643608E-6CB9-EB40-91D7-122FAA70AC37}">
      <dgm:prSet/>
      <dgm:spPr/>
      <dgm:t>
        <a:bodyPr/>
        <a:lstStyle/>
        <a:p>
          <a:endParaRPr lang="en-US"/>
        </a:p>
      </dgm:t>
    </dgm:pt>
    <dgm:pt modelId="{07CDEE3E-EB49-E748-AE6E-C5735CD26269}">
      <dgm:prSet phldrT="[Text]" custT="1"/>
      <dgm:spPr/>
      <dgm:t>
        <a:bodyPr/>
        <a:lstStyle/>
        <a:p>
          <a:r>
            <a:rPr lang="en-US" sz="1800" b="0" i="0" dirty="0">
              <a:latin typeface="Calibri"/>
              <a:cs typeface="Calibri"/>
            </a:rPr>
            <a:t>Vicarious Traumatization</a:t>
          </a:r>
        </a:p>
      </dgm:t>
    </dgm:pt>
    <dgm:pt modelId="{22CACE02-4667-EA4A-80A0-A2508E0695C9}" type="parTrans" cxnId="{BFE24636-8BC8-2D49-AB80-BC8083B57D72}">
      <dgm:prSet/>
      <dgm:spPr/>
      <dgm:t>
        <a:bodyPr/>
        <a:lstStyle/>
        <a:p>
          <a:endParaRPr lang="en-US"/>
        </a:p>
      </dgm:t>
    </dgm:pt>
    <dgm:pt modelId="{82F5DD27-16BD-4249-AAB1-D7E505176BA3}" type="sibTrans" cxnId="{BFE24636-8BC8-2D49-AB80-BC8083B57D72}">
      <dgm:prSet/>
      <dgm:spPr/>
      <dgm:t>
        <a:bodyPr/>
        <a:lstStyle/>
        <a:p>
          <a:endParaRPr lang="en-US"/>
        </a:p>
      </dgm:t>
    </dgm:pt>
    <dgm:pt modelId="{98A000DE-4847-A34B-9C4F-C039FE1B81B8}">
      <dgm:prSet phldrT="[Text]" custT="1"/>
      <dgm:spPr/>
      <dgm:t>
        <a:bodyPr/>
        <a:lstStyle/>
        <a:p>
          <a:r>
            <a:rPr lang="en-US" sz="1800" b="0" i="0" dirty="0">
              <a:latin typeface="Calibri"/>
              <a:cs typeface="Calibri"/>
            </a:rPr>
            <a:t>Compassion Fatigue</a:t>
          </a:r>
        </a:p>
      </dgm:t>
    </dgm:pt>
    <dgm:pt modelId="{FB658835-145A-154D-BA2F-66CB1B10D28D}" type="parTrans" cxnId="{AD60491D-2B4C-2940-BD99-4000106A7106}">
      <dgm:prSet/>
      <dgm:spPr/>
      <dgm:t>
        <a:bodyPr/>
        <a:lstStyle/>
        <a:p>
          <a:endParaRPr lang="en-US"/>
        </a:p>
      </dgm:t>
    </dgm:pt>
    <dgm:pt modelId="{2D642CB1-2DE8-A841-8D9C-0D439FE817C2}" type="sibTrans" cxnId="{AD60491D-2B4C-2940-BD99-4000106A7106}">
      <dgm:prSet/>
      <dgm:spPr/>
      <dgm:t>
        <a:bodyPr/>
        <a:lstStyle/>
        <a:p>
          <a:endParaRPr lang="en-US"/>
        </a:p>
      </dgm:t>
    </dgm:pt>
    <dgm:pt modelId="{E10A1869-BA6F-0C41-9CAA-0D9B6287D27D}">
      <dgm:prSet phldrT="[Text]" custT="1"/>
      <dgm:spPr/>
      <dgm:t>
        <a:bodyPr/>
        <a:lstStyle/>
        <a:p>
          <a:r>
            <a:rPr lang="en-US" sz="2000" b="0" i="0" dirty="0">
              <a:latin typeface="Calibri"/>
              <a:cs typeface="Calibri"/>
            </a:rPr>
            <a:t>Post Traumatic Stress</a:t>
          </a:r>
          <a:r>
            <a:rPr lang="en-US" sz="2000" b="0" i="0" baseline="0" dirty="0">
              <a:latin typeface="Calibri"/>
              <a:cs typeface="Calibri"/>
            </a:rPr>
            <a:t> Symptoms</a:t>
          </a:r>
          <a:endParaRPr lang="en-US" sz="2000" b="0" i="0" dirty="0">
            <a:latin typeface="Calibri"/>
            <a:cs typeface="Calibri"/>
          </a:endParaRPr>
        </a:p>
      </dgm:t>
    </dgm:pt>
    <dgm:pt modelId="{6372C464-CA61-9342-9127-08B35EAC3ADB}" type="parTrans" cxnId="{7B3954AC-A56E-2243-B313-712F647CB12B}">
      <dgm:prSet/>
      <dgm:spPr/>
      <dgm:t>
        <a:bodyPr/>
        <a:lstStyle/>
        <a:p>
          <a:endParaRPr lang="en-US"/>
        </a:p>
      </dgm:t>
    </dgm:pt>
    <dgm:pt modelId="{ADBF0A5D-58BB-844D-9B26-0337790E555F}" type="sibTrans" cxnId="{7B3954AC-A56E-2243-B313-712F647CB12B}">
      <dgm:prSet/>
      <dgm:spPr/>
      <dgm:t>
        <a:bodyPr/>
        <a:lstStyle/>
        <a:p>
          <a:endParaRPr lang="en-US"/>
        </a:p>
      </dgm:t>
    </dgm:pt>
    <dgm:pt modelId="{B3B35C99-10B0-3E47-ADA2-40CCA157E7F7}">
      <dgm:prSet phldrT="[Text]" custT="1"/>
      <dgm:spPr/>
      <dgm:t>
        <a:bodyPr/>
        <a:lstStyle/>
        <a:p>
          <a:endParaRPr lang="en-US" sz="2000" b="0" i="0" dirty="0">
            <a:solidFill>
              <a:srgbClr val="1E5155"/>
            </a:solidFill>
            <a:latin typeface="Calibri"/>
            <a:cs typeface="Calibri"/>
          </a:endParaRPr>
        </a:p>
      </dgm:t>
    </dgm:pt>
    <dgm:pt modelId="{23AD1EC8-9CAB-9149-950E-EF4B22B5DF36}" type="sibTrans" cxnId="{DC8AC97F-1030-B743-B64E-93F031C33BE2}">
      <dgm:prSet/>
      <dgm:spPr/>
      <dgm:t>
        <a:bodyPr/>
        <a:lstStyle/>
        <a:p>
          <a:endParaRPr lang="en-US"/>
        </a:p>
      </dgm:t>
    </dgm:pt>
    <dgm:pt modelId="{5E46AB0A-EC96-054D-ACB3-FF91F830FE79}" type="parTrans" cxnId="{DC8AC97F-1030-B743-B64E-93F031C33BE2}">
      <dgm:prSet/>
      <dgm:spPr/>
      <dgm:t>
        <a:bodyPr/>
        <a:lstStyle/>
        <a:p>
          <a:endParaRPr lang="en-US"/>
        </a:p>
      </dgm:t>
    </dgm:pt>
    <dgm:pt modelId="{B5EAA405-01A3-B045-9478-77786F65C97B}" type="pres">
      <dgm:prSet presAssocID="{6A6DBDB8-9521-7642-8391-AB7F66171F06}" presName="Name0" presStyleCnt="0">
        <dgm:presLayoutVars>
          <dgm:dir/>
          <dgm:animLvl val="lvl"/>
          <dgm:resizeHandles/>
        </dgm:presLayoutVars>
      </dgm:prSet>
      <dgm:spPr/>
      <dgm:t>
        <a:bodyPr/>
        <a:lstStyle/>
        <a:p>
          <a:endParaRPr lang="en-US"/>
        </a:p>
      </dgm:t>
    </dgm:pt>
    <dgm:pt modelId="{EC7C17E0-8446-0045-86EC-5FD9BD3B5AF1}" type="pres">
      <dgm:prSet presAssocID="{137F2945-D64A-AC49-A3A0-E5E5553BF2E8}" presName="linNode" presStyleCnt="0"/>
      <dgm:spPr/>
    </dgm:pt>
    <dgm:pt modelId="{F59171D3-63B8-794F-8943-532DCCD8ED3F}" type="pres">
      <dgm:prSet presAssocID="{137F2945-D64A-AC49-A3A0-E5E5553BF2E8}" presName="parentShp" presStyleLbl="node1" presStyleIdx="0" presStyleCnt="2" custLinFactNeighborY="0">
        <dgm:presLayoutVars>
          <dgm:bulletEnabled val="1"/>
        </dgm:presLayoutVars>
      </dgm:prSet>
      <dgm:spPr/>
      <dgm:t>
        <a:bodyPr/>
        <a:lstStyle/>
        <a:p>
          <a:endParaRPr lang="en-US"/>
        </a:p>
      </dgm:t>
    </dgm:pt>
    <dgm:pt modelId="{1CCC25ED-2AB4-EA4D-9EF0-D7305A015EDF}" type="pres">
      <dgm:prSet presAssocID="{137F2945-D64A-AC49-A3A0-E5E5553BF2E8}" presName="childShp" presStyleLbl="bgAccFollowNode1" presStyleIdx="0" presStyleCnt="2">
        <dgm:presLayoutVars>
          <dgm:bulletEnabled val="1"/>
        </dgm:presLayoutVars>
      </dgm:prSet>
      <dgm:spPr/>
      <dgm:t>
        <a:bodyPr/>
        <a:lstStyle/>
        <a:p>
          <a:endParaRPr lang="en-US"/>
        </a:p>
      </dgm:t>
    </dgm:pt>
    <dgm:pt modelId="{D5D133B2-4090-E74E-8CE4-D055961DA71A}" type="pres">
      <dgm:prSet presAssocID="{D69D4423-BD3D-4A46-A7F5-5A58EA4465E5}" presName="spacing" presStyleCnt="0"/>
      <dgm:spPr/>
    </dgm:pt>
    <dgm:pt modelId="{5EE0DB48-65E9-8046-BD2A-429F4CF643F3}" type="pres">
      <dgm:prSet presAssocID="{D8BDF627-C93C-D749-BFDA-70A5D008F353}" presName="linNode" presStyleCnt="0"/>
      <dgm:spPr/>
    </dgm:pt>
    <dgm:pt modelId="{9887E3FC-9E17-5D44-9D9A-451D86D673F1}" type="pres">
      <dgm:prSet presAssocID="{D8BDF627-C93C-D749-BFDA-70A5D008F353}" presName="parentShp" presStyleLbl="node1" presStyleIdx="1" presStyleCnt="2" custLinFactNeighborY="-766">
        <dgm:presLayoutVars>
          <dgm:bulletEnabled val="1"/>
        </dgm:presLayoutVars>
      </dgm:prSet>
      <dgm:spPr/>
      <dgm:t>
        <a:bodyPr/>
        <a:lstStyle/>
        <a:p>
          <a:endParaRPr lang="en-US"/>
        </a:p>
      </dgm:t>
    </dgm:pt>
    <dgm:pt modelId="{BC163D5D-8748-E440-920E-6CB8DA5E2B9D}" type="pres">
      <dgm:prSet presAssocID="{D8BDF627-C93C-D749-BFDA-70A5D008F353}" presName="childShp" presStyleLbl="bgAccFollowNode1" presStyleIdx="1" presStyleCnt="2" custScaleY="122991" custLinFactNeighborX="2798" custLinFactNeighborY="1">
        <dgm:presLayoutVars>
          <dgm:bulletEnabled val="1"/>
        </dgm:presLayoutVars>
      </dgm:prSet>
      <dgm:spPr/>
      <dgm:t>
        <a:bodyPr/>
        <a:lstStyle/>
        <a:p>
          <a:endParaRPr lang="en-US"/>
        </a:p>
      </dgm:t>
    </dgm:pt>
  </dgm:ptLst>
  <dgm:cxnLst>
    <dgm:cxn modelId="{373B244C-02CE-1140-80B6-799EF69FEFCA}" type="presOf" srcId="{139B9FC4-9EE5-D948-A726-F643337EBED3}" destId="{1CCC25ED-2AB4-EA4D-9EF0-D7305A015EDF}" srcOrd="0" destOrd="1" presId="urn:microsoft.com/office/officeart/2005/8/layout/vList6"/>
    <dgm:cxn modelId="{9B3FB19A-BEC3-7948-8D27-DE930B2F4420}" type="presOf" srcId="{15CCEC15-5844-6345-8526-425F93CDCEC9}" destId="{BC163D5D-8748-E440-920E-6CB8DA5E2B9D}" srcOrd="0" destOrd="1" presId="urn:microsoft.com/office/officeart/2005/8/layout/vList6"/>
    <dgm:cxn modelId="{BFE24636-8BC8-2D49-AB80-BC8083B57D72}" srcId="{D8BDF627-C93C-D749-BFDA-70A5D008F353}" destId="{07CDEE3E-EB49-E748-AE6E-C5735CD26269}" srcOrd="4" destOrd="0" parTransId="{22CACE02-4667-EA4A-80A0-A2508E0695C9}" sibTransId="{82F5DD27-16BD-4249-AAB1-D7E505176BA3}"/>
    <dgm:cxn modelId="{AD60491D-2B4C-2940-BD99-4000106A7106}" srcId="{D8BDF627-C93C-D749-BFDA-70A5D008F353}" destId="{98A000DE-4847-A34B-9C4F-C039FE1B81B8}" srcOrd="5" destOrd="0" parTransId="{FB658835-145A-154D-BA2F-66CB1B10D28D}" sibTransId="{2D642CB1-2DE8-A841-8D9C-0D439FE817C2}"/>
    <dgm:cxn modelId="{8C45DAF9-9B93-1248-88DE-09E5A738D393}" type="presOf" srcId="{137F2945-D64A-AC49-A3A0-E5E5553BF2E8}" destId="{F59171D3-63B8-794F-8943-532DCCD8ED3F}" srcOrd="0" destOrd="0" presId="urn:microsoft.com/office/officeart/2005/8/layout/vList6"/>
    <dgm:cxn modelId="{D1A21BCA-132E-D945-BC22-9E12982F9DBC}" type="presOf" srcId="{BCDC72AF-0A90-EA40-BBD1-998004627C80}" destId="{BC163D5D-8748-E440-920E-6CB8DA5E2B9D}" srcOrd="0" destOrd="0" presId="urn:microsoft.com/office/officeart/2005/8/layout/vList6"/>
    <dgm:cxn modelId="{45B83EB5-2E0C-F649-A210-35C17740EF1C}" srcId="{137F2945-D64A-AC49-A3A0-E5E5553BF2E8}" destId="{308ED7DF-7A22-B14E-9D86-29277B407E2A}" srcOrd="3" destOrd="0" parTransId="{576D9183-B870-194A-9CAC-437F3A8F9312}" sibTransId="{8F062ED1-AD76-E242-972B-E2C50BEEFCF8}"/>
    <dgm:cxn modelId="{22547074-30CE-3440-8DD4-AB824A993B26}" type="presOf" srcId="{BC1E5872-7C5E-C146-944C-A0C6A478BFF6}" destId="{BC163D5D-8748-E440-920E-6CB8DA5E2B9D}" srcOrd="0" destOrd="3" presId="urn:microsoft.com/office/officeart/2005/8/layout/vList6"/>
    <dgm:cxn modelId="{F643608E-6CB9-EB40-91D7-122FAA70AC37}" srcId="{D8BDF627-C93C-D749-BFDA-70A5D008F353}" destId="{BC1E5872-7C5E-C146-944C-A0C6A478BFF6}" srcOrd="3" destOrd="0" parTransId="{4DF60E75-952B-1D40-A60D-1FA735D4F69D}" sibTransId="{60C091DA-B542-404A-A93A-FDE081E13E19}"/>
    <dgm:cxn modelId="{15D1CF76-B0FE-8243-B09D-24F7F74057C0}" type="presOf" srcId="{D8BDF627-C93C-D749-BFDA-70A5D008F353}" destId="{9887E3FC-9E17-5D44-9D9A-451D86D673F1}" srcOrd="0" destOrd="0" presId="urn:microsoft.com/office/officeart/2005/8/layout/vList6"/>
    <dgm:cxn modelId="{0D648DF9-5EB6-9B42-A3E2-E2526322D895}" type="presOf" srcId="{308ED7DF-7A22-B14E-9D86-29277B407E2A}" destId="{1CCC25ED-2AB4-EA4D-9EF0-D7305A015EDF}" srcOrd="0" destOrd="3" presId="urn:microsoft.com/office/officeart/2005/8/layout/vList6"/>
    <dgm:cxn modelId="{40CBAE28-2E02-FA4E-9085-58E6EBFE2D0E}" srcId="{D8BDF627-C93C-D749-BFDA-70A5D008F353}" destId="{05777279-D3A0-0941-B757-D92258C32B7D}" srcOrd="2" destOrd="0" parTransId="{9C617E57-910A-3145-B2A2-BC20F4CFD026}" sibTransId="{771886EF-65A6-0849-A0EA-30D1F9661A22}"/>
    <dgm:cxn modelId="{DC8AC97F-1030-B743-B64E-93F031C33BE2}" srcId="{137F2945-D64A-AC49-A3A0-E5E5553BF2E8}" destId="{B3B35C99-10B0-3E47-ADA2-40CCA157E7F7}" srcOrd="0" destOrd="0" parTransId="{5E46AB0A-EC96-054D-ACB3-FF91F830FE79}" sibTransId="{23AD1EC8-9CAB-9149-950E-EF4B22B5DF36}"/>
    <dgm:cxn modelId="{7AA86F2E-CC0C-F64E-B8A3-C177CB96E3E0}" srcId="{D8BDF627-C93C-D749-BFDA-70A5D008F353}" destId="{BCDC72AF-0A90-EA40-BBD1-998004627C80}" srcOrd="0" destOrd="0" parTransId="{E6946775-A37F-9A4D-9B59-3E6EF0FCFAB9}" sibTransId="{933A6749-62B5-E641-8D29-B0F4921F0F46}"/>
    <dgm:cxn modelId="{8D7C5A83-8385-BD42-8779-5B7F465BA19E}" srcId="{137F2945-D64A-AC49-A3A0-E5E5553BF2E8}" destId="{139B9FC4-9EE5-D948-A726-F643337EBED3}" srcOrd="1" destOrd="0" parTransId="{2ADC5BEF-2A98-B843-BC6D-9D23639E0297}" sibTransId="{71D81332-A619-0248-BC11-AD0FA42196FA}"/>
    <dgm:cxn modelId="{0D1C0D55-446E-3946-A8EC-F0FCDE236BCF}" srcId="{D8BDF627-C93C-D749-BFDA-70A5D008F353}" destId="{15CCEC15-5844-6345-8526-425F93CDCEC9}" srcOrd="1" destOrd="0" parTransId="{D8934647-1411-0D4A-823F-577F80C6B0FC}" sibTransId="{F28621DD-78E9-554D-9587-EAC384B13DEF}"/>
    <dgm:cxn modelId="{A0514521-E303-BD4D-ABAB-A83DE85848EC}" srcId="{6A6DBDB8-9521-7642-8391-AB7F66171F06}" destId="{D8BDF627-C93C-D749-BFDA-70A5D008F353}" srcOrd="1" destOrd="0" parTransId="{F31FEC2B-FC7C-2B4E-A13B-CFA8F0865C37}" sibTransId="{4E48D284-3BCF-5644-9471-BF548549A8CF}"/>
    <dgm:cxn modelId="{B838BAA0-ED95-7141-B520-B5CF0DBEE783}" type="presOf" srcId="{05777279-D3A0-0941-B757-D92258C32B7D}" destId="{BC163D5D-8748-E440-920E-6CB8DA5E2B9D}" srcOrd="0" destOrd="2" presId="urn:microsoft.com/office/officeart/2005/8/layout/vList6"/>
    <dgm:cxn modelId="{7B3954AC-A56E-2243-B313-712F647CB12B}" srcId="{137F2945-D64A-AC49-A3A0-E5E5553BF2E8}" destId="{E10A1869-BA6F-0C41-9CAA-0D9B6287D27D}" srcOrd="2" destOrd="0" parTransId="{6372C464-CA61-9342-9127-08B35EAC3ADB}" sibTransId="{ADBF0A5D-58BB-844D-9B26-0337790E555F}"/>
    <dgm:cxn modelId="{74696B0C-FCA9-714E-92C2-4BE4655913E5}" type="presOf" srcId="{98A000DE-4847-A34B-9C4F-C039FE1B81B8}" destId="{BC163D5D-8748-E440-920E-6CB8DA5E2B9D}" srcOrd="0" destOrd="5" presId="urn:microsoft.com/office/officeart/2005/8/layout/vList6"/>
    <dgm:cxn modelId="{35194B74-B6AA-6947-9127-CD46CFE37F07}" srcId="{6A6DBDB8-9521-7642-8391-AB7F66171F06}" destId="{137F2945-D64A-AC49-A3A0-E5E5553BF2E8}" srcOrd="0" destOrd="0" parTransId="{6309BCCD-734F-0D40-8F3D-92D7134FF248}" sibTransId="{D69D4423-BD3D-4A46-A7F5-5A58EA4465E5}"/>
    <dgm:cxn modelId="{568BACD8-713F-8B4E-AB9C-2579CF1AB50D}" type="presOf" srcId="{E10A1869-BA6F-0C41-9CAA-0D9B6287D27D}" destId="{1CCC25ED-2AB4-EA4D-9EF0-D7305A015EDF}" srcOrd="0" destOrd="2" presId="urn:microsoft.com/office/officeart/2005/8/layout/vList6"/>
    <dgm:cxn modelId="{6BF9B303-8158-6746-A54F-BCEA744A1785}" type="presOf" srcId="{07CDEE3E-EB49-E748-AE6E-C5735CD26269}" destId="{BC163D5D-8748-E440-920E-6CB8DA5E2B9D}" srcOrd="0" destOrd="4" presId="urn:microsoft.com/office/officeart/2005/8/layout/vList6"/>
    <dgm:cxn modelId="{41AD54CF-DC01-BC48-A811-D9939BA81F7D}" type="presOf" srcId="{6A6DBDB8-9521-7642-8391-AB7F66171F06}" destId="{B5EAA405-01A3-B045-9478-77786F65C97B}" srcOrd="0" destOrd="0" presId="urn:microsoft.com/office/officeart/2005/8/layout/vList6"/>
    <dgm:cxn modelId="{A9391B3A-7D65-7446-B3B9-FE706B0C905B}" type="presOf" srcId="{B3B35C99-10B0-3E47-ADA2-40CCA157E7F7}" destId="{1CCC25ED-2AB4-EA4D-9EF0-D7305A015EDF}" srcOrd="0" destOrd="0" presId="urn:microsoft.com/office/officeart/2005/8/layout/vList6"/>
    <dgm:cxn modelId="{8F256A73-7685-124D-B820-62DC904D1D9D}" type="presParOf" srcId="{B5EAA405-01A3-B045-9478-77786F65C97B}" destId="{EC7C17E0-8446-0045-86EC-5FD9BD3B5AF1}" srcOrd="0" destOrd="0" presId="urn:microsoft.com/office/officeart/2005/8/layout/vList6"/>
    <dgm:cxn modelId="{A84BA9E3-CA5E-1A4B-A1CB-A764F037E411}" type="presParOf" srcId="{EC7C17E0-8446-0045-86EC-5FD9BD3B5AF1}" destId="{F59171D3-63B8-794F-8943-532DCCD8ED3F}" srcOrd="0" destOrd="0" presId="urn:microsoft.com/office/officeart/2005/8/layout/vList6"/>
    <dgm:cxn modelId="{FA08744F-470A-A047-8DCA-7D9AD884E7D9}" type="presParOf" srcId="{EC7C17E0-8446-0045-86EC-5FD9BD3B5AF1}" destId="{1CCC25ED-2AB4-EA4D-9EF0-D7305A015EDF}" srcOrd="1" destOrd="0" presId="urn:microsoft.com/office/officeart/2005/8/layout/vList6"/>
    <dgm:cxn modelId="{82DC32FB-1639-A64C-A50D-FC16009B97E9}" type="presParOf" srcId="{B5EAA405-01A3-B045-9478-77786F65C97B}" destId="{D5D133B2-4090-E74E-8CE4-D055961DA71A}" srcOrd="1" destOrd="0" presId="urn:microsoft.com/office/officeart/2005/8/layout/vList6"/>
    <dgm:cxn modelId="{87B176A6-4E28-474C-A2EF-52518C356428}" type="presParOf" srcId="{B5EAA405-01A3-B045-9478-77786F65C97B}" destId="{5EE0DB48-65E9-8046-BD2A-429F4CF643F3}" srcOrd="2" destOrd="0" presId="urn:microsoft.com/office/officeart/2005/8/layout/vList6"/>
    <dgm:cxn modelId="{477EBDFA-FCF5-3946-AF4C-14A4E275BAD7}" type="presParOf" srcId="{5EE0DB48-65E9-8046-BD2A-429F4CF643F3}" destId="{9887E3FC-9E17-5D44-9D9A-451D86D673F1}" srcOrd="0" destOrd="0" presId="urn:microsoft.com/office/officeart/2005/8/layout/vList6"/>
    <dgm:cxn modelId="{AD681C9D-A5DC-074E-BC19-0FE629B2DE03}" type="presParOf" srcId="{5EE0DB48-65E9-8046-BD2A-429F4CF643F3}" destId="{BC163D5D-8748-E440-920E-6CB8DA5E2B9D}"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270C28-C4F1-7E43-9909-39016B126C5E}" type="doc">
      <dgm:prSet loTypeId="urn:microsoft.com/office/officeart/2005/8/layout/venn1" loCatId="" qsTypeId="urn:microsoft.com/office/officeart/2005/8/quickstyle/simple4" qsCatId="simple" csTypeId="urn:microsoft.com/office/officeart/2005/8/colors/accent1_2" csCatId="accent1" phldr="1"/>
      <dgm:spPr/>
    </dgm:pt>
    <dgm:pt modelId="{1B6B88FA-54C5-004C-800E-D81B033FAB1A}">
      <dgm:prSet phldrT="[Tex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pPr algn="l"/>
          <a:r>
            <a:rPr lang="en-US" sz="3200" dirty="0" smtClean="0"/>
            <a:t>Lost</a:t>
          </a:r>
          <a:r>
            <a:rPr lang="en-US" sz="3200" baseline="0" dirty="0" smtClean="0"/>
            <a:t> Productivity</a:t>
          </a:r>
          <a:endParaRPr lang="en-US" sz="3200" dirty="0"/>
        </a:p>
      </dgm:t>
    </dgm:pt>
    <dgm:pt modelId="{131C4B2D-66D2-9740-8BD8-C186A71F38CE}" type="parTrans" cxnId="{5B700BAD-0208-844D-9851-3328C67A90B8}">
      <dgm:prSet/>
      <dgm:spPr/>
      <dgm:t>
        <a:bodyPr/>
        <a:lstStyle/>
        <a:p>
          <a:endParaRPr lang="en-US"/>
        </a:p>
      </dgm:t>
    </dgm:pt>
    <dgm:pt modelId="{BC82B45D-E65A-754D-A297-E3F60FB7253B}" type="sibTrans" cxnId="{5B700BAD-0208-844D-9851-3328C67A90B8}">
      <dgm:prSet/>
      <dgm:spPr/>
      <dgm:t>
        <a:bodyPr/>
        <a:lstStyle/>
        <a:p>
          <a:endParaRPr lang="en-US"/>
        </a:p>
      </dgm:t>
    </dgm:pt>
    <dgm:pt modelId="{F417C3D9-8E62-004F-B751-26AE52A2C5D3}">
      <dgm:prSet phldrT="[Text]" custT="1"/>
      <dgm: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dgm:spPr>
      <dgm:t>
        <a:bodyPr anchor="ctr" anchorCtr="1"/>
        <a:lstStyle/>
        <a:p>
          <a:pPr algn="l"/>
          <a:r>
            <a:rPr lang="en-US" sz="3200" dirty="0" smtClean="0"/>
            <a:t>Staff Turnover</a:t>
          </a:r>
          <a:endParaRPr lang="en-US" sz="3200" dirty="0"/>
        </a:p>
      </dgm:t>
    </dgm:pt>
    <dgm:pt modelId="{9F302007-8642-1740-A881-8C0C88BB64EE}" type="parTrans" cxnId="{929C923A-6002-BA4B-85BC-68874EDA20B9}">
      <dgm:prSet/>
      <dgm:spPr/>
      <dgm:t>
        <a:bodyPr/>
        <a:lstStyle/>
        <a:p>
          <a:endParaRPr lang="en-US"/>
        </a:p>
      </dgm:t>
    </dgm:pt>
    <dgm:pt modelId="{538CC4E3-81EC-E44A-9C4A-5942D3B4A9CE}" type="sibTrans" cxnId="{929C923A-6002-BA4B-85BC-68874EDA20B9}">
      <dgm:prSet/>
      <dgm:spPr/>
      <dgm:t>
        <a:bodyPr/>
        <a:lstStyle/>
        <a:p>
          <a:endParaRPr lang="en-US"/>
        </a:p>
      </dgm:t>
    </dgm:pt>
    <dgm:pt modelId="{353812EA-CA9E-5C40-9722-C2CB253DF62D}">
      <dgm:prSet phldrT="[Text]"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pPr algn="ctr"/>
          <a:r>
            <a:rPr lang="en-US" sz="2000" dirty="0" smtClean="0"/>
            <a:t>Decreased morale, cohesion, communication, collaboration, quality of services</a:t>
          </a:r>
          <a:endParaRPr lang="en-US" sz="2000" dirty="0"/>
        </a:p>
      </dgm:t>
    </dgm:pt>
    <dgm:pt modelId="{092A5CA7-F114-EB4D-87AB-4EF202F7B153}" type="parTrans" cxnId="{5545CA84-BE09-9E42-BC90-6F8F353BFBD7}">
      <dgm:prSet/>
      <dgm:spPr/>
      <dgm:t>
        <a:bodyPr/>
        <a:lstStyle/>
        <a:p>
          <a:endParaRPr lang="en-US"/>
        </a:p>
      </dgm:t>
    </dgm:pt>
    <dgm:pt modelId="{6EEC569E-F7B4-1B40-8F90-8C246469753D}" type="sibTrans" cxnId="{5545CA84-BE09-9E42-BC90-6F8F353BFBD7}">
      <dgm:prSet/>
      <dgm:spPr/>
      <dgm:t>
        <a:bodyPr/>
        <a:lstStyle/>
        <a:p>
          <a:endParaRPr lang="en-US"/>
        </a:p>
      </dgm:t>
    </dgm:pt>
    <dgm:pt modelId="{67CD66FB-A407-7F46-B2A2-6879AAD02FA4}">
      <dgm:prSet phldrT="[Text]" custT="1"/>
      <dgm: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dgm:spPr>
      <dgm:t>
        <a:bodyPr anchor="ctr" anchorCtr="1"/>
        <a:lstStyle/>
        <a:p>
          <a:pPr algn="ctr"/>
          <a:r>
            <a:rPr lang="en-US" sz="2000" dirty="0" smtClean="0"/>
            <a:t>Time and resources needed to hire and train new staff drains remaining staff</a:t>
          </a:r>
          <a:endParaRPr lang="en-US" sz="2000" dirty="0"/>
        </a:p>
      </dgm:t>
    </dgm:pt>
    <dgm:pt modelId="{B5874A16-1253-3C4A-B339-A1048D56FE35}" type="parTrans" cxnId="{7C31186B-DF60-7C41-87E8-D794B34358A6}">
      <dgm:prSet/>
      <dgm:spPr/>
      <dgm:t>
        <a:bodyPr/>
        <a:lstStyle/>
        <a:p>
          <a:endParaRPr lang="en-US"/>
        </a:p>
      </dgm:t>
    </dgm:pt>
    <dgm:pt modelId="{D3822D63-AB11-314C-94EA-88DA5339CE2A}" type="sibTrans" cxnId="{7C31186B-DF60-7C41-87E8-D794B34358A6}">
      <dgm:prSet/>
      <dgm:spPr/>
      <dgm:t>
        <a:bodyPr/>
        <a:lstStyle/>
        <a:p>
          <a:endParaRPr lang="en-US"/>
        </a:p>
      </dgm:t>
    </dgm:pt>
    <dgm:pt modelId="{F8570BBC-73CC-5747-93A0-5C9A67B1DDCE}">
      <dgm:prSet phldrT="[Text]" custT="1"/>
      <dgm:spPr>
        <a:gradFill flip="none" rotWithShape="1">
          <a:gsLst>
            <a:gs pos="0">
              <a:schemeClr val="accent2">
                <a:lumMod val="89000"/>
              </a:schemeClr>
            </a:gs>
            <a:gs pos="23000">
              <a:schemeClr val="accent2">
                <a:lumMod val="89000"/>
              </a:schemeClr>
            </a:gs>
            <a:gs pos="82000">
              <a:schemeClr val="accent2">
                <a:lumMod val="60000"/>
                <a:lumOff val="40000"/>
              </a:schemeClr>
            </a:gs>
            <a:gs pos="97000">
              <a:schemeClr val="accent2">
                <a:lumMod val="70000"/>
              </a:schemeClr>
            </a:gs>
          </a:gsLst>
          <a:path path="circle">
            <a:fillToRect l="50000" t="50000" r="50000" b="50000"/>
          </a:path>
          <a:tileRect/>
        </a:gradFill>
      </dgm:spPr>
      <dgm:t>
        <a:bodyPr lIns="0" anchor="ctr" anchorCtr="1"/>
        <a:lstStyle/>
        <a:p>
          <a:pPr algn="ctr"/>
          <a:r>
            <a:rPr lang="en-US" sz="2000" baseline="0" dirty="0" smtClean="0">
              <a:latin typeface="Calibri" charset="0"/>
            </a:rPr>
            <a:t>Erosion</a:t>
          </a:r>
          <a:r>
            <a:rPr lang="en-US" sz="2000" dirty="0" smtClean="0"/>
            <a:t> of concentration, focus, decisionmaking, motivation, performance</a:t>
          </a:r>
          <a:endParaRPr lang="en-US" sz="2000" dirty="0"/>
        </a:p>
      </dgm:t>
    </dgm:pt>
    <dgm:pt modelId="{4155ACF6-880A-294F-983F-4C48F436B7BD}">
      <dgm:prSet phldrT="[Text]" custT="1"/>
      <dgm:spPr>
        <a:gradFill flip="none" rotWithShape="1">
          <a:gsLst>
            <a:gs pos="0">
              <a:schemeClr val="accent2">
                <a:lumMod val="89000"/>
              </a:schemeClr>
            </a:gs>
            <a:gs pos="23000">
              <a:schemeClr val="accent2">
                <a:lumMod val="89000"/>
              </a:schemeClr>
            </a:gs>
            <a:gs pos="82000">
              <a:schemeClr val="accent2">
                <a:lumMod val="60000"/>
                <a:lumOff val="40000"/>
              </a:schemeClr>
            </a:gs>
            <a:gs pos="97000">
              <a:schemeClr val="accent2">
                <a:lumMod val="70000"/>
              </a:schemeClr>
            </a:gs>
          </a:gsLst>
          <a:path path="circle">
            <a:fillToRect l="50000" t="50000" r="50000" b="50000"/>
          </a:path>
          <a:tileRect/>
        </a:gradFill>
      </dgm:spPr>
      <dgm:t>
        <a:bodyPr lIns="0" anchor="ctr" anchorCtr="1"/>
        <a:lstStyle/>
        <a:p>
          <a:pPr algn="ctr"/>
          <a:r>
            <a:rPr lang="en-US" sz="3200" dirty="0" smtClean="0"/>
            <a:t>     </a:t>
          </a:r>
          <a:r>
            <a:rPr lang="en-US" sz="3100" dirty="0" smtClean="0"/>
            <a:t>Poor    Organizational Health</a:t>
          </a:r>
          <a:endParaRPr lang="en-US" sz="3100" dirty="0"/>
        </a:p>
      </dgm:t>
    </dgm:pt>
    <dgm:pt modelId="{637E39E1-85F5-6447-9706-E7137F166CB1}" type="sibTrans" cxnId="{E76FCE5D-F7D7-6542-99C7-DDD57F5B8EDA}">
      <dgm:prSet/>
      <dgm:spPr/>
      <dgm:t>
        <a:bodyPr/>
        <a:lstStyle/>
        <a:p>
          <a:endParaRPr lang="en-US"/>
        </a:p>
      </dgm:t>
    </dgm:pt>
    <dgm:pt modelId="{8F780749-C75A-6846-A5F8-E999E3BB0A09}" type="parTrans" cxnId="{E76FCE5D-F7D7-6542-99C7-DDD57F5B8EDA}">
      <dgm:prSet/>
      <dgm:spPr/>
      <dgm:t>
        <a:bodyPr/>
        <a:lstStyle/>
        <a:p>
          <a:endParaRPr lang="en-US"/>
        </a:p>
      </dgm:t>
    </dgm:pt>
    <dgm:pt modelId="{DFA4F16B-C1DD-7E4E-A37B-CF6FBCAB52D7}" type="sibTrans" cxnId="{B1FFEA32-1A46-CF44-A545-64651A50F7FA}">
      <dgm:prSet/>
      <dgm:spPr/>
      <dgm:t>
        <a:bodyPr/>
        <a:lstStyle/>
        <a:p>
          <a:endParaRPr lang="en-US"/>
        </a:p>
      </dgm:t>
    </dgm:pt>
    <dgm:pt modelId="{37963AEF-8E1D-E146-8CF3-E81AC543CF7E}" type="parTrans" cxnId="{B1FFEA32-1A46-CF44-A545-64651A50F7FA}">
      <dgm:prSet/>
      <dgm:spPr/>
      <dgm:t>
        <a:bodyPr/>
        <a:lstStyle/>
        <a:p>
          <a:endParaRPr lang="en-US"/>
        </a:p>
      </dgm:t>
    </dgm:pt>
    <dgm:pt modelId="{5E22E9B9-9520-C944-93AF-DE467F51F5EF}" type="pres">
      <dgm:prSet presAssocID="{73270C28-C4F1-7E43-9909-39016B126C5E}" presName="compositeShape" presStyleCnt="0">
        <dgm:presLayoutVars>
          <dgm:chMax val="7"/>
          <dgm:dir val="rev"/>
          <dgm:resizeHandles val="exact"/>
        </dgm:presLayoutVars>
      </dgm:prSet>
      <dgm:spPr/>
    </dgm:pt>
    <dgm:pt modelId="{29D43C5E-B7A9-DC47-9454-3BF1B4B36FD2}" type="pres">
      <dgm:prSet presAssocID="{1B6B88FA-54C5-004C-800E-D81B033FAB1A}" presName="circ1" presStyleLbl="vennNode1" presStyleIdx="0" presStyleCnt="3" custLinFactNeighborX="25451" custLinFactNeighborY="656"/>
      <dgm:spPr/>
      <dgm:t>
        <a:bodyPr/>
        <a:lstStyle/>
        <a:p>
          <a:endParaRPr lang="en-US"/>
        </a:p>
      </dgm:t>
    </dgm:pt>
    <dgm:pt modelId="{8D129C85-0471-2142-AE8D-E39316406AD8}" type="pres">
      <dgm:prSet presAssocID="{1B6B88FA-54C5-004C-800E-D81B033FAB1A}" presName="circ1Tx" presStyleLbl="revTx" presStyleIdx="0" presStyleCnt="0">
        <dgm:presLayoutVars>
          <dgm:chMax val="0"/>
          <dgm:chPref val="0"/>
          <dgm:bulletEnabled val="1"/>
        </dgm:presLayoutVars>
      </dgm:prSet>
      <dgm:spPr/>
      <dgm:t>
        <a:bodyPr/>
        <a:lstStyle/>
        <a:p>
          <a:endParaRPr lang="en-US"/>
        </a:p>
      </dgm:t>
    </dgm:pt>
    <dgm:pt modelId="{2F3B64CF-8B74-B443-BB41-C6C190DD983D}" type="pres">
      <dgm:prSet presAssocID="{4155ACF6-880A-294F-983F-4C48F436B7BD}" presName="circ2" presStyleLbl="vennNode1" presStyleIdx="1" presStyleCnt="3" custLinFactNeighborX="31440" custLinFactNeighborY="499"/>
      <dgm:spPr/>
      <dgm:t>
        <a:bodyPr/>
        <a:lstStyle/>
        <a:p>
          <a:endParaRPr lang="en-US"/>
        </a:p>
      </dgm:t>
    </dgm:pt>
    <dgm:pt modelId="{BE2AD303-098E-DC49-AFBF-A1B196E646F5}" type="pres">
      <dgm:prSet presAssocID="{4155ACF6-880A-294F-983F-4C48F436B7BD}" presName="circ2Tx" presStyleLbl="revTx" presStyleIdx="0" presStyleCnt="0">
        <dgm:presLayoutVars>
          <dgm:chMax val="0"/>
          <dgm:chPref val="0"/>
          <dgm:bulletEnabled val="1"/>
        </dgm:presLayoutVars>
      </dgm:prSet>
      <dgm:spPr/>
      <dgm:t>
        <a:bodyPr/>
        <a:lstStyle/>
        <a:p>
          <a:endParaRPr lang="en-US"/>
        </a:p>
      </dgm:t>
    </dgm:pt>
    <dgm:pt modelId="{3AB13A1D-8576-024F-BF87-56BCB4706B08}" type="pres">
      <dgm:prSet presAssocID="{F417C3D9-8E62-004F-B751-26AE52A2C5D3}" presName="circ3" presStyleLbl="vennNode1" presStyleIdx="2" presStyleCnt="3" custLinFactNeighborX="24952" custLinFactNeighborY="998"/>
      <dgm:spPr/>
      <dgm:t>
        <a:bodyPr/>
        <a:lstStyle/>
        <a:p>
          <a:endParaRPr lang="en-US"/>
        </a:p>
      </dgm:t>
    </dgm:pt>
    <dgm:pt modelId="{5255A5AA-04F5-7B41-9CC0-BFA910E37225}" type="pres">
      <dgm:prSet presAssocID="{F417C3D9-8E62-004F-B751-26AE52A2C5D3}" presName="circ3Tx" presStyleLbl="revTx" presStyleIdx="0" presStyleCnt="0">
        <dgm:presLayoutVars>
          <dgm:chMax val="0"/>
          <dgm:chPref val="0"/>
          <dgm:bulletEnabled val="1"/>
        </dgm:presLayoutVars>
      </dgm:prSet>
      <dgm:spPr/>
      <dgm:t>
        <a:bodyPr/>
        <a:lstStyle/>
        <a:p>
          <a:endParaRPr lang="en-US"/>
        </a:p>
      </dgm:t>
    </dgm:pt>
  </dgm:ptLst>
  <dgm:cxnLst>
    <dgm:cxn modelId="{E37EFB7C-E917-1644-8538-B7CADB60AE01}" type="presOf" srcId="{F417C3D9-8E62-004F-B751-26AE52A2C5D3}" destId="{2F3B64CF-8B74-B443-BB41-C6C190DD983D}" srcOrd="0" destOrd="0" presId="urn:microsoft.com/office/officeart/2005/8/layout/venn1"/>
    <dgm:cxn modelId="{6A868E3A-640A-F249-9D6A-FD8328D673BC}" type="presOf" srcId="{4155ACF6-880A-294F-983F-4C48F436B7BD}" destId="{5255A5AA-04F5-7B41-9CC0-BFA910E37225}" srcOrd="1" destOrd="0" presId="urn:microsoft.com/office/officeart/2005/8/layout/venn1"/>
    <dgm:cxn modelId="{5238CE3C-78A6-A248-8CBB-A1AAD4E2E63C}" type="presOf" srcId="{1B6B88FA-54C5-004C-800E-D81B033FAB1A}" destId="{29D43C5E-B7A9-DC47-9454-3BF1B4B36FD2}" srcOrd="0" destOrd="0" presId="urn:microsoft.com/office/officeart/2005/8/layout/venn1"/>
    <dgm:cxn modelId="{B1FFEA32-1A46-CF44-A545-64651A50F7FA}" srcId="{4155ACF6-880A-294F-983F-4C48F436B7BD}" destId="{F8570BBC-73CC-5747-93A0-5C9A67B1DDCE}" srcOrd="0" destOrd="0" parTransId="{37963AEF-8E1D-E146-8CF3-E81AC543CF7E}" sibTransId="{DFA4F16B-C1DD-7E4E-A37B-CF6FBCAB52D7}"/>
    <dgm:cxn modelId="{7C31186B-DF60-7C41-87E8-D794B34358A6}" srcId="{F417C3D9-8E62-004F-B751-26AE52A2C5D3}" destId="{67CD66FB-A407-7F46-B2A2-6879AAD02FA4}" srcOrd="0" destOrd="0" parTransId="{B5874A16-1253-3C4A-B339-A1048D56FE35}" sibTransId="{D3822D63-AB11-314C-94EA-88DA5339CE2A}"/>
    <dgm:cxn modelId="{DFC12BFB-E6BA-6F45-AFF0-91935333C280}" type="presOf" srcId="{73270C28-C4F1-7E43-9909-39016B126C5E}" destId="{5E22E9B9-9520-C944-93AF-DE467F51F5EF}" srcOrd="0" destOrd="0" presId="urn:microsoft.com/office/officeart/2005/8/layout/venn1"/>
    <dgm:cxn modelId="{7D8E735B-8DD1-564B-85D0-DCB61A3BCE17}" type="presOf" srcId="{1B6B88FA-54C5-004C-800E-D81B033FAB1A}" destId="{8D129C85-0471-2142-AE8D-E39316406AD8}" srcOrd="1" destOrd="0" presId="urn:microsoft.com/office/officeart/2005/8/layout/venn1"/>
    <dgm:cxn modelId="{E76FCE5D-F7D7-6542-99C7-DDD57F5B8EDA}" srcId="{73270C28-C4F1-7E43-9909-39016B126C5E}" destId="{4155ACF6-880A-294F-983F-4C48F436B7BD}" srcOrd="1" destOrd="0" parTransId="{8F780749-C75A-6846-A5F8-E999E3BB0A09}" sibTransId="{637E39E1-85F5-6447-9706-E7137F166CB1}"/>
    <dgm:cxn modelId="{E9E8F883-80B9-2C45-B3B0-2985E9C93E72}" type="presOf" srcId="{4155ACF6-880A-294F-983F-4C48F436B7BD}" destId="{3AB13A1D-8576-024F-BF87-56BCB4706B08}" srcOrd="0" destOrd="0" presId="urn:microsoft.com/office/officeart/2005/8/layout/venn1"/>
    <dgm:cxn modelId="{929C923A-6002-BA4B-85BC-68874EDA20B9}" srcId="{73270C28-C4F1-7E43-9909-39016B126C5E}" destId="{F417C3D9-8E62-004F-B751-26AE52A2C5D3}" srcOrd="2" destOrd="0" parTransId="{9F302007-8642-1740-A881-8C0C88BB64EE}" sibTransId="{538CC4E3-81EC-E44A-9C4A-5942D3B4A9CE}"/>
    <dgm:cxn modelId="{5B700BAD-0208-844D-9851-3328C67A90B8}" srcId="{73270C28-C4F1-7E43-9909-39016B126C5E}" destId="{1B6B88FA-54C5-004C-800E-D81B033FAB1A}" srcOrd="0" destOrd="0" parTransId="{131C4B2D-66D2-9740-8BD8-C186A71F38CE}" sibTransId="{BC82B45D-E65A-754D-A297-E3F60FB7253B}"/>
    <dgm:cxn modelId="{E19BD47D-CF9E-E945-8F55-FD294F2B7DC8}" type="presOf" srcId="{67CD66FB-A407-7F46-B2A2-6879AAD02FA4}" destId="{BE2AD303-098E-DC49-AFBF-A1B196E646F5}" srcOrd="1" destOrd="1" presId="urn:microsoft.com/office/officeart/2005/8/layout/venn1"/>
    <dgm:cxn modelId="{F4F8E263-169A-1744-956A-47AE90E5A200}" type="presOf" srcId="{353812EA-CA9E-5C40-9722-C2CB253DF62D}" destId="{8D129C85-0471-2142-AE8D-E39316406AD8}" srcOrd="1" destOrd="1" presId="urn:microsoft.com/office/officeart/2005/8/layout/venn1"/>
    <dgm:cxn modelId="{701BB408-72C1-AC44-BC35-AFC9D49BCD50}" type="presOf" srcId="{353812EA-CA9E-5C40-9722-C2CB253DF62D}" destId="{29D43C5E-B7A9-DC47-9454-3BF1B4B36FD2}" srcOrd="0" destOrd="1" presId="urn:microsoft.com/office/officeart/2005/8/layout/venn1"/>
    <dgm:cxn modelId="{C0133568-B5D2-6F48-BE5D-997CC6977198}" type="presOf" srcId="{F8570BBC-73CC-5747-93A0-5C9A67B1DDCE}" destId="{5255A5AA-04F5-7B41-9CC0-BFA910E37225}" srcOrd="1" destOrd="1" presId="urn:microsoft.com/office/officeart/2005/8/layout/venn1"/>
    <dgm:cxn modelId="{FAC79B57-2A95-4A44-B0AA-F0FE8A62123B}" type="presOf" srcId="{67CD66FB-A407-7F46-B2A2-6879AAD02FA4}" destId="{2F3B64CF-8B74-B443-BB41-C6C190DD983D}" srcOrd="0" destOrd="1" presId="urn:microsoft.com/office/officeart/2005/8/layout/venn1"/>
    <dgm:cxn modelId="{D34C68C4-8C1A-FF49-BAC9-96EB05248458}" type="presOf" srcId="{F8570BBC-73CC-5747-93A0-5C9A67B1DDCE}" destId="{3AB13A1D-8576-024F-BF87-56BCB4706B08}" srcOrd="0" destOrd="1" presId="urn:microsoft.com/office/officeart/2005/8/layout/venn1"/>
    <dgm:cxn modelId="{60E0A0D2-C29A-484F-BF46-86D872D08964}" type="presOf" srcId="{F417C3D9-8E62-004F-B751-26AE52A2C5D3}" destId="{BE2AD303-098E-DC49-AFBF-A1B196E646F5}" srcOrd="1" destOrd="0" presId="urn:microsoft.com/office/officeart/2005/8/layout/venn1"/>
    <dgm:cxn modelId="{5545CA84-BE09-9E42-BC90-6F8F353BFBD7}" srcId="{1B6B88FA-54C5-004C-800E-D81B033FAB1A}" destId="{353812EA-CA9E-5C40-9722-C2CB253DF62D}" srcOrd="0" destOrd="0" parTransId="{092A5CA7-F114-EB4D-87AB-4EF202F7B153}" sibTransId="{6EEC569E-F7B4-1B40-8F90-8C246469753D}"/>
    <dgm:cxn modelId="{FE02BD13-2D71-014F-99AD-C721C0525425}" type="presParOf" srcId="{5E22E9B9-9520-C944-93AF-DE467F51F5EF}" destId="{29D43C5E-B7A9-DC47-9454-3BF1B4B36FD2}" srcOrd="0" destOrd="0" presId="urn:microsoft.com/office/officeart/2005/8/layout/venn1"/>
    <dgm:cxn modelId="{D811B6CE-C9CB-4444-857D-39C06CB899C2}" type="presParOf" srcId="{5E22E9B9-9520-C944-93AF-DE467F51F5EF}" destId="{8D129C85-0471-2142-AE8D-E39316406AD8}" srcOrd="1" destOrd="0" presId="urn:microsoft.com/office/officeart/2005/8/layout/venn1"/>
    <dgm:cxn modelId="{788B4E1A-A4F1-8349-B3B9-4C9A8931DBC2}" type="presParOf" srcId="{5E22E9B9-9520-C944-93AF-DE467F51F5EF}" destId="{2F3B64CF-8B74-B443-BB41-C6C190DD983D}" srcOrd="2" destOrd="0" presId="urn:microsoft.com/office/officeart/2005/8/layout/venn1"/>
    <dgm:cxn modelId="{6D9F1FBE-308A-E04C-B4D6-20162B1736F0}" type="presParOf" srcId="{5E22E9B9-9520-C944-93AF-DE467F51F5EF}" destId="{BE2AD303-098E-DC49-AFBF-A1B196E646F5}" srcOrd="3" destOrd="0" presId="urn:microsoft.com/office/officeart/2005/8/layout/venn1"/>
    <dgm:cxn modelId="{3A096D9D-FF74-A146-8784-7F1FA3C610AC}" type="presParOf" srcId="{5E22E9B9-9520-C944-93AF-DE467F51F5EF}" destId="{3AB13A1D-8576-024F-BF87-56BCB4706B08}" srcOrd="4" destOrd="0" presId="urn:microsoft.com/office/officeart/2005/8/layout/venn1"/>
    <dgm:cxn modelId="{E561D3BC-D6C5-9B40-8BB5-B5DE04310B77}" type="presParOf" srcId="{5E22E9B9-9520-C944-93AF-DE467F51F5EF}" destId="{5255A5AA-04F5-7B41-9CC0-BFA910E37225}" srcOrd="5"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B6447430-8B3F-4722-AE4D-B984EFEDF217}" type="datetimeFigureOut">
              <a:rPr lang="en-US" smtClean="0"/>
              <a:pPr/>
              <a:t>3/14/2017</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825318BB-7283-4A52-976E-08450AF43633}" type="slidenum">
              <a:rPr lang="en-US" smtClean="0"/>
              <a:pPr/>
              <a:t>‹#›</a:t>
            </a:fld>
            <a:endParaRPr lang="en-US"/>
          </a:p>
        </p:txBody>
      </p:sp>
    </p:spTree>
    <p:extLst>
      <p:ext uri="{BB962C8B-B14F-4D97-AF65-F5344CB8AC3E}">
        <p14:creationId xmlns:p14="http://schemas.microsoft.com/office/powerpoint/2010/main" xmlns="" val="2973304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D54CECDB-C524-9140-9024-CC87C97A9429}" type="datetimeFigureOut">
              <a:rPr lang="en-US" smtClean="0"/>
              <a:pPr/>
              <a:t>3/14/2017</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C2B943B8-79F4-3B4F-AC17-94198F4626A7}" type="slidenum">
              <a:rPr lang="en-US" smtClean="0"/>
              <a:pPr/>
              <a:t>‹#›</a:t>
            </a:fld>
            <a:endParaRPr lang="en-US"/>
          </a:p>
        </p:txBody>
      </p:sp>
    </p:spTree>
    <p:extLst>
      <p:ext uri="{BB962C8B-B14F-4D97-AF65-F5344CB8AC3E}">
        <p14:creationId xmlns:p14="http://schemas.microsoft.com/office/powerpoint/2010/main" xmlns="" val="697669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pPr/>
              <a:t>1</a:t>
            </a:fld>
            <a:endParaRPr lang="en-US"/>
          </a:p>
        </p:txBody>
      </p:sp>
    </p:spTree>
    <p:extLst>
      <p:ext uri="{BB962C8B-B14F-4D97-AF65-F5344CB8AC3E}">
        <p14:creationId xmlns:p14="http://schemas.microsoft.com/office/powerpoint/2010/main" xmlns="" val="2193030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take</a:t>
            </a:r>
            <a:r>
              <a:rPr lang="en-US" baseline="0" dirty="0" smtClean="0"/>
              <a:t> a closer look at trauma. A traumatic event is more than a stressor; it is a threat to one's safety, security, and sense of well-being.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10</a:t>
            </a:fld>
            <a:endParaRPr lang="en-US"/>
          </a:p>
        </p:txBody>
      </p:sp>
    </p:spTree>
    <p:extLst>
      <p:ext uri="{BB962C8B-B14F-4D97-AF65-F5344CB8AC3E}">
        <p14:creationId xmlns:p14="http://schemas.microsoft.com/office/powerpoint/2010/main" xmlns="" val="1192374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latin typeface="Tahoma" charset="0"/>
              </a:rPr>
              <a:t>Trauma</a:t>
            </a:r>
            <a:r>
              <a:rPr lang="en-US" sz="1200" dirty="0">
                <a:latin typeface="Tahoma" charset="0"/>
              </a:rPr>
              <a:t> is an </a:t>
            </a:r>
            <a:r>
              <a:rPr lang="en-US" sz="1200" dirty="0" smtClean="0">
                <a:latin typeface="Tahoma" charset="0"/>
              </a:rPr>
              <a:t>event </a:t>
            </a:r>
            <a:r>
              <a:rPr lang="en-US" sz="1200" dirty="0">
                <a:latin typeface="Tahoma" charset="0"/>
              </a:rPr>
              <a:t>that is outside one</a:t>
            </a:r>
            <a:r>
              <a:rPr lang="en-US" sz="1200" dirty="0">
                <a:latin typeface="Arial"/>
              </a:rPr>
              <a:t>’</a:t>
            </a:r>
            <a:r>
              <a:rPr lang="en-US" sz="1200" dirty="0">
                <a:latin typeface="Tahoma" charset="0"/>
              </a:rPr>
              <a:t>s normal experience that causes intense fear for life. </a:t>
            </a:r>
            <a:r>
              <a:rPr lang="en-US" dirty="0" smtClean="0"/>
              <a:t>Traumatic events can </a:t>
            </a:r>
            <a:r>
              <a:rPr lang="en-US" dirty="0"/>
              <a:t>be </a:t>
            </a:r>
            <a:r>
              <a:rPr lang="en-US" dirty="0" smtClean="0"/>
              <a:t>man-made or naturally occurring</a:t>
            </a:r>
            <a:r>
              <a:rPr lang="en-US" baseline="0" dirty="0" smtClean="0"/>
              <a:t>. The </a:t>
            </a:r>
            <a:r>
              <a:rPr lang="en-US" altLang="en-US" sz="1200" baseline="0" dirty="0" smtClean="0">
                <a:ea typeface="MS PGothic" charset="-128"/>
              </a:rPr>
              <a:t>physical witnessing of a traumatic event by another is also considered a traumatic event for the witness, and, a</a:t>
            </a:r>
            <a:r>
              <a:rPr lang="en-US" baseline="0" dirty="0" smtClean="0"/>
              <a:t>s victim services providers, you are exposed to the traumatic experiences of others on a regular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ea typeface="MS PGothic"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ea typeface="MS PGothic" charset="-128"/>
              </a:rPr>
              <a:t>Similarly</a:t>
            </a:r>
            <a:r>
              <a:rPr lang="en-US" baseline="0" dirty="0" smtClean="0"/>
              <a:t>, </a:t>
            </a:r>
            <a:r>
              <a:rPr lang="en-US" altLang="en-US" sz="1200" baseline="0" dirty="0" smtClean="0">
                <a:ea typeface="MS PGothic" charset="-128"/>
              </a:rPr>
              <a:t>in the case of a homicide, being notified of a loved one’s death is a traumatic event for survivors of the deceased. </a:t>
            </a:r>
          </a:p>
          <a:p>
            <a:endParaRPr lang="en-US" baseline="0" dirty="0"/>
          </a:p>
        </p:txBody>
      </p:sp>
      <p:sp>
        <p:nvSpPr>
          <p:cNvPr id="4" name="Slide Number Placeholder 3"/>
          <p:cNvSpPr>
            <a:spLocks noGrp="1"/>
          </p:cNvSpPr>
          <p:nvPr>
            <p:ph type="sldNum" sz="quarter" idx="10"/>
          </p:nvPr>
        </p:nvSpPr>
        <p:spPr/>
        <p:txBody>
          <a:bodyPr/>
          <a:lstStyle/>
          <a:p>
            <a:fld id="{87746D80-9774-4F4B-9E38-4248CDB2B23F}" type="slidenum">
              <a:rPr lang="en-US" smtClean="0"/>
              <a:pPr/>
              <a:t>11</a:t>
            </a:fld>
            <a:endParaRPr lang="en-US"/>
          </a:p>
        </p:txBody>
      </p:sp>
    </p:spTree>
    <p:extLst>
      <p:ext uri="{BB962C8B-B14F-4D97-AF65-F5344CB8AC3E}">
        <p14:creationId xmlns:p14="http://schemas.microsoft.com/office/powerpoint/2010/main" xmlns="" val="103452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A9EC0107-94C8-EA47-AA41-2B16DCDACE1D}" type="slidenum">
              <a:rPr lang="en-US" altLang="en-US" sz="1200"/>
              <a:pPr/>
              <a:t>12</a:t>
            </a:fld>
            <a:endParaRPr lang="en-US" altLang="en-US" sz="1200"/>
          </a:p>
        </p:txBody>
      </p:sp>
      <p:sp>
        <p:nvSpPr>
          <p:cNvPr id="26626" name="Rectangle 7"/>
          <p:cNvSpPr txBox="1">
            <a:spLocks noGrp="1" noChangeArrowheads="1"/>
          </p:cNvSpPr>
          <p:nvPr/>
        </p:nvSpPr>
        <p:spPr bwMode="auto">
          <a:xfrm>
            <a:off x="3886200" y="8831580"/>
            <a:ext cx="297180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06A37383-A371-EA4D-A9D4-7A51594EFB66}" type="slidenum">
              <a:rPr lang="en-US" altLang="en-US" sz="1200"/>
              <a:pPr algn="r" eaLnBrk="1" hangingPunct="1"/>
              <a:t>12</a:t>
            </a:fld>
            <a:endParaRPr lang="en-US" altLang="en-US" sz="120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000" baseline="0" dirty="0" smtClean="0"/>
              <a:t>Though an event may not actually have threatened the life of a survivor, it is the </a:t>
            </a:r>
            <a:r>
              <a:rPr lang="en-US" sz="1000" i="1" baseline="0" dirty="0" smtClean="0"/>
              <a:t>perception</a:t>
            </a:r>
            <a:r>
              <a:rPr lang="en-US" sz="1000" i="0" baseline="0" dirty="0" smtClean="0"/>
              <a:t>—</a:t>
            </a:r>
            <a:r>
              <a:rPr lang="en-US" sz="1000" baseline="0" dirty="0" smtClean="0"/>
              <a:t>even for a split second—that life and bodily integrity is threatened that makes the event traumatic. </a:t>
            </a:r>
            <a:r>
              <a:rPr lang="en-US" altLang="en-US" sz="1000" dirty="0" smtClean="0">
                <a:ea typeface="MS PGothic" charset="-128"/>
              </a:rPr>
              <a:t>Traumatic events </a:t>
            </a:r>
            <a:r>
              <a:rPr lang="en-US" altLang="en-US" sz="1000" baseline="0" dirty="0" smtClean="0">
                <a:ea typeface="MS PGothic" charset="-128"/>
              </a:rPr>
              <a:t>overwhelm a person’s established coping mechanisms and result in the individual feeling intense fear, a lack of control, and helplessness in the face of the situation. Experiencing a traumatic event can ultimately change the way a person understands the world, themselves, and others. </a:t>
            </a:r>
            <a:endParaRPr lang="en-US" altLang="en-US" sz="1000" dirty="0">
              <a:ea typeface="MS PGothic" charset="-128"/>
            </a:endParaRPr>
          </a:p>
        </p:txBody>
      </p:sp>
    </p:spTree>
    <p:extLst>
      <p:ext uri="{BB962C8B-B14F-4D97-AF65-F5344CB8AC3E}">
        <p14:creationId xmlns:p14="http://schemas.microsoft.com/office/powerpoint/2010/main" xmlns="" val="1786956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ahoma" charset="0"/>
              </a:rPr>
              <a:t>It is important</a:t>
            </a:r>
            <a:r>
              <a:rPr lang="en-US" sz="1200" baseline="0" dirty="0" smtClean="0">
                <a:latin typeface="Tahoma" charset="0"/>
              </a:rPr>
              <a:t> to note that a single traumatic event and repeated traumatic events can chronically elevate the body’s stress response. Physical problems related to chronic stress include decreased immune response, chronic muscle tension, and increased blood pressure. These problems can eventually lead to serious life-threatening conditions such as a heart attack, kidney disease, and cancer. </a:t>
            </a:r>
            <a:r>
              <a:rPr lang="en-US" baseline="0" dirty="0" smtClean="0"/>
              <a:t>Cognitive function can also be impaired, affecting both attention and memory.</a:t>
            </a:r>
            <a:r>
              <a:rPr lang="en-US" dirty="0" smtClean="0"/>
              <a:t> This is important to note because</a:t>
            </a:r>
            <a:r>
              <a:rPr lang="en-US" baseline="0" dirty="0" smtClean="0"/>
              <a:t>, </a:t>
            </a:r>
            <a:r>
              <a:rPr lang="en-US" dirty="0" smtClean="0"/>
              <a:t>for the people</a:t>
            </a:r>
            <a:r>
              <a:rPr lang="en-US" baseline="0" dirty="0" smtClean="0"/>
              <a:t> we are responding to, there is a good probability that this is not their first victimization. For example, research tells us that c</a:t>
            </a:r>
            <a:r>
              <a:rPr lang="en-US" dirty="0" smtClean="0"/>
              <a:t>hild sexual abuse victims</a:t>
            </a:r>
            <a:r>
              <a:rPr lang="en-US" baseline="0" dirty="0" smtClean="0"/>
              <a:t> are</a:t>
            </a:r>
            <a:r>
              <a:rPr lang="en-US" dirty="0" smtClean="0"/>
              <a:t> three to five times more likely to experience subsequent adult victimization.</a:t>
            </a:r>
            <a:r>
              <a:rPr lang="en-US" baseline="0" dirty="0" smtClean="0"/>
              <a:t> Remember </a:t>
            </a:r>
            <a:r>
              <a:rPr lang="en-US" dirty="0" smtClean="0"/>
              <a:t>that person</a:t>
            </a:r>
            <a:r>
              <a:rPr lang="en-US" baseline="0" dirty="0" smtClean="0"/>
              <a:t> you encounter, who you may secretly feel is having an outsized physical and emotional reaction to their victimization, may very well be</a:t>
            </a:r>
            <a:r>
              <a:rPr lang="en-US" dirty="0" smtClean="0"/>
              <a:t> experiencing</a:t>
            </a:r>
            <a:r>
              <a:rPr lang="en-US" baseline="0" dirty="0" smtClean="0"/>
              <a:t> their 1st, 3rd, or 10</a:t>
            </a:r>
            <a:r>
              <a:rPr lang="en-US" baseline="30000" dirty="0" smtClean="0"/>
              <a:t>th</a:t>
            </a:r>
            <a:r>
              <a:rPr lang="en-US" baseline="0" dirty="0" smtClean="0"/>
              <a:t> victimization.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13</a:t>
            </a:fld>
            <a:endParaRPr lang="en-US"/>
          </a:p>
        </p:txBody>
      </p:sp>
    </p:spTree>
    <p:extLst>
      <p:ext uri="{BB962C8B-B14F-4D97-AF65-F5344CB8AC3E}">
        <p14:creationId xmlns:p14="http://schemas.microsoft.com/office/powerpoint/2010/main" xmlns="" val="152912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trauma contagious? It is well-known</a:t>
            </a:r>
            <a:r>
              <a:rPr lang="en-US" baseline="0" dirty="0" smtClean="0"/>
              <a:t> that helping traumatized people can affect us in many ways. What we call it differs widely. These are just some of the terms that come up when victim advocates describe their negative reactions to the work. </a:t>
            </a:r>
          </a:p>
          <a:p>
            <a:endParaRPr lang="en-US" baseline="0" dirty="0" smtClean="0"/>
          </a:p>
          <a:p>
            <a:r>
              <a:rPr lang="en-US" b="1" u="sng" baseline="0" dirty="0" smtClean="0"/>
              <a:t>Exercise</a:t>
            </a:r>
          </a:p>
          <a:p>
            <a:endParaRPr lang="en-US" b="1" u="sng" baseline="0" dirty="0" smtClean="0"/>
          </a:p>
          <a:p>
            <a:r>
              <a:rPr lang="en-US" b="1" baseline="0" dirty="0" smtClean="0"/>
              <a:t>Question: </a:t>
            </a:r>
            <a:r>
              <a:rPr lang="en-US" baseline="0" dirty="0" smtClean="0"/>
              <a:t>What term(s) do you use to refer to work-related trauma exposure?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14</a:t>
            </a:fld>
            <a:endParaRPr lang="en-US"/>
          </a:p>
        </p:txBody>
      </p:sp>
    </p:spTree>
    <p:extLst>
      <p:ext uri="{BB962C8B-B14F-4D97-AF65-F5344CB8AC3E}">
        <p14:creationId xmlns:p14="http://schemas.microsoft.com/office/powerpoint/2010/main" xmlns="" val="1264622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a:t>
            </a:r>
            <a:r>
              <a:rPr lang="en-US" baseline="0" dirty="0" smtClean="0"/>
              <a:t> </a:t>
            </a:r>
            <a:r>
              <a:rPr lang="en-US" dirty="0" smtClean="0"/>
              <a:t>examples</a:t>
            </a:r>
            <a:r>
              <a:rPr lang="en-US" baseline="0" dirty="0" smtClean="0"/>
              <a:t> of the differences between a victim’s traumatic stress reactions and our vicarious traumatization reactions. We can experience these types of mirror reactions acutely, occasionally, or chronically.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15</a:t>
            </a:fld>
            <a:endParaRPr lang="en-US" dirty="0"/>
          </a:p>
        </p:txBody>
      </p:sp>
    </p:spTree>
    <p:extLst>
      <p:ext uri="{BB962C8B-B14F-4D97-AF65-F5344CB8AC3E}">
        <p14:creationId xmlns:p14="http://schemas.microsoft.com/office/powerpoint/2010/main" xmlns="" val="1660622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7106"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charset="-128"/>
              </a:rPr>
              <a:t>Depending</a:t>
            </a:r>
            <a:r>
              <a:rPr lang="en-US" altLang="en-US" baseline="0" dirty="0" smtClean="0">
                <a:ea typeface="MS PGothic" charset="-128"/>
              </a:rPr>
              <a:t> </a:t>
            </a:r>
            <a:r>
              <a:rPr lang="en-US" altLang="en-US" baseline="0" dirty="0">
                <a:ea typeface="MS PGothic" charset="-128"/>
              </a:rPr>
              <a:t>upon our work environment and job </a:t>
            </a:r>
            <a:r>
              <a:rPr lang="en-US" altLang="en-US" baseline="0" dirty="0" smtClean="0">
                <a:ea typeface="MS PGothic" charset="-128"/>
              </a:rPr>
              <a:t>duties, </a:t>
            </a:r>
            <a:r>
              <a:rPr lang="en-US" altLang="en-US" baseline="0" dirty="0">
                <a:ea typeface="MS PGothic" charset="-128"/>
              </a:rPr>
              <a:t>we may be at risk for DIRECT and/or INDIRECT exposure to trauma. Most trauma exposure by victims services is INDIRECT exposure. </a:t>
            </a:r>
            <a:r>
              <a:rPr lang="en-US" altLang="en-US" baseline="0" dirty="0" smtClean="0">
                <a:ea typeface="MS PGothic" charset="-128"/>
              </a:rPr>
              <a:t>It is the absorption of traumatic stories and empathic engagement with traumatized people that provides the exposure. </a:t>
            </a:r>
            <a:r>
              <a:rPr lang="en-US" altLang="en-US" baseline="0" dirty="0">
                <a:ea typeface="MS PGothic" charset="-128"/>
              </a:rPr>
              <a:t>It was only in 2013 that the American Psychiatric Association decided that those who are exposed to traumatic material through their work are actually at risk for developing PTSD. </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2641FE92-D226-D34A-A1AD-8CEC778386FD}" type="slidenum">
              <a:rPr lang="en-US" altLang="en-US" sz="1200">
                <a:latin typeface="Calibri" charset="0"/>
              </a:rPr>
              <a:pPr/>
              <a:t>16</a:t>
            </a:fld>
            <a:endParaRPr lang="en-US" altLang="en-US" sz="1200">
              <a:latin typeface="Calibri" charset="0"/>
            </a:endParaRPr>
          </a:p>
        </p:txBody>
      </p:sp>
    </p:spTree>
    <p:extLst>
      <p:ext uri="{BB962C8B-B14F-4D97-AF65-F5344CB8AC3E}">
        <p14:creationId xmlns:p14="http://schemas.microsoft.com/office/powerpoint/2010/main" xmlns="" val="1499795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9338" y="487363"/>
            <a:ext cx="4865687" cy="2736850"/>
          </a:xfrm>
        </p:spPr>
      </p:sp>
      <p:sp>
        <p:nvSpPr>
          <p:cNvPr id="3" name="Notes Placeholder 2"/>
          <p:cNvSpPr>
            <a:spLocks noGrp="1"/>
          </p:cNvSpPr>
          <p:nvPr>
            <p:ph type="body" idx="1"/>
          </p:nvPr>
        </p:nvSpPr>
        <p:spPr>
          <a:xfrm>
            <a:off x="685800" y="3416427"/>
            <a:ext cx="5486400" cy="5105273"/>
          </a:xfrm>
        </p:spPr>
        <p:txBody>
          <a:bodyPr/>
          <a:lstStyle/>
          <a:p>
            <a:r>
              <a:rPr lang="en-US" sz="1200" b="0" i="0" kern="1200" dirty="0" smtClean="0">
                <a:solidFill>
                  <a:schemeClr val="tx1"/>
                </a:solidFill>
                <a:effectLst/>
                <a:latin typeface="+mn-lt"/>
                <a:ea typeface="+mn-ea"/>
                <a:cs typeface="+mn-cs"/>
              </a:rPr>
              <a:t>This is the Vicarious</a:t>
            </a:r>
            <a:r>
              <a:rPr lang="en-US" sz="1200" b="0" i="0" kern="1200" baseline="0" dirty="0" smtClean="0">
                <a:solidFill>
                  <a:schemeClr val="tx1"/>
                </a:solidFill>
                <a:effectLst/>
                <a:latin typeface="+mn-lt"/>
                <a:ea typeface="+mn-ea"/>
                <a:cs typeface="+mn-cs"/>
              </a:rPr>
              <a:t> Trauma Toolkit’</a:t>
            </a:r>
            <a:r>
              <a:rPr lang="en-US" sz="1200" b="0" i="0" kern="1200" dirty="0" smtClean="0">
                <a:solidFill>
                  <a:schemeClr val="tx1"/>
                </a:solidFill>
                <a:effectLst/>
                <a:latin typeface="+mn-lt"/>
                <a:ea typeface="+mn-ea"/>
                <a:cs typeface="+mn-cs"/>
              </a:rPr>
              <a:t>s model of the effects of work-related trauma exposure. Vicarious trauma is the work-related trauma exposure that first responders experience in their everyday work. There are a number of ways we respond to this exposure. A change in world view is considered inevitable for those who work in this field. We will have more on that in the next slide.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other spectrum of responses include those that are negative, neutral, or positive. We can experience reactions along this spectrum in any direction, with reactions varying from case-to-case and with prolonged exposure. This is a brand new way to conceptualize how we are impacted by our exposure to the variety of direct and indirect trauma that is a normal part of employment in</a:t>
            </a:r>
            <a:r>
              <a:rPr lang="en-US" sz="1200" b="0" i="0" kern="1200" baseline="0" dirty="0" smtClean="0">
                <a:solidFill>
                  <a:schemeClr val="tx1"/>
                </a:solidFill>
                <a:effectLst/>
                <a:latin typeface="+mn-lt"/>
                <a:ea typeface="+mn-ea"/>
                <a:cs typeface="+mn-cs"/>
              </a:rPr>
              <a:t> this field</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 </a:t>
            </a:r>
          </a:p>
          <a:p>
            <a:pPr marL="171450" indent="-171450">
              <a:buFont typeface="Arial" charset="0"/>
              <a:buChar char="•"/>
            </a:pPr>
            <a:r>
              <a:rPr lang="en-US" sz="1200" b="0" i="0" kern="1200" dirty="0" smtClean="0">
                <a:solidFill>
                  <a:schemeClr val="tx1"/>
                </a:solidFill>
                <a:effectLst/>
                <a:latin typeface="+mn-lt"/>
                <a:ea typeface="+mn-ea"/>
                <a:cs typeface="+mn-cs"/>
              </a:rPr>
              <a:t>Vicarious traumatization is the </a:t>
            </a:r>
            <a:r>
              <a:rPr lang="en-US" sz="1200" b="0" i="1" kern="1200" dirty="0" smtClean="0">
                <a:solidFill>
                  <a:schemeClr val="tx1"/>
                </a:solidFill>
                <a:effectLst/>
                <a:latin typeface="+mn-lt"/>
                <a:ea typeface="+mn-ea"/>
                <a:cs typeface="+mn-cs"/>
              </a:rPr>
              <a:t>negative </a:t>
            </a:r>
            <a:r>
              <a:rPr lang="en-US" sz="1200" b="0" i="0" kern="1200" dirty="0" smtClean="0">
                <a:solidFill>
                  <a:schemeClr val="tx1"/>
                </a:solidFill>
                <a:effectLst/>
                <a:latin typeface="+mn-lt"/>
                <a:ea typeface="+mn-ea"/>
                <a:cs typeface="+mn-cs"/>
              </a:rPr>
              <a:t>reaction to trauma work. It includes a collection of psychosocial symptoms victim advocates may experience through their work. </a:t>
            </a:r>
          </a:p>
          <a:p>
            <a:pPr marL="171450" indent="-171450">
              <a:buFont typeface="Arial" charset="0"/>
              <a:buChar char="•"/>
            </a:pPr>
            <a:r>
              <a:rPr lang="en-US" sz="1200" b="0" i="0" kern="1200" dirty="0" smtClean="0">
                <a:solidFill>
                  <a:schemeClr val="tx1"/>
                </a:solidFill>
                <a:effectLst/>
                <a:latin typeface="+mn-lt"/>
                <a:ea typeface="+mn-ea"/>
                <a:cs typeface="+mn-cs"/>
              </a:rPr>
              <a:t>A neutral reaction may reflect ways that an individual's resilience, experience, support, and coping strategies manage the traumatic material to which they are exposed. </a:t>
            </a:r>
          </a:p>
          <a:p>
            <a:pPr marL="171450" indent="-171450">
              <a:buFont typeface="Arial" charset="0"/>
              <a:buChar char="•"/>
            </a:pPr>
            <a:r>
              <a:rPr lang="en-US" sz="1200" b="0" i="0" kern="1200" dirty="0" smtClean="0">
                <a:solidFill>
                  <a:schemeClr val="tx1"/>
                </a:solidFill>
                <a:effectLst/>
                <a:latin typeface="+mn-lt"/>
                <a:ea typeface="+mn-ea"/>
                <a:cs typeface="+mn-cs"/>
              </a:rPr>
              <a:t>Vicarious resilience and transformation are newer concepts reflecting the positive response to the work.  We may draw inspiration from a victim’s resilience that serves to build our own. Just as a victim can be transformed in positive ways by their trauma, so can officers by their work exposure to trauma. Compassion satisfaction reflects the sense of meaningfulness that is gained from the work. Each one of these positive outcomes can motivate us and, in turn, protect us against the negative effects of trauma exposure.</a:t>
            </a:r>
            <a:endParaRPr lang="en-US" baseline="0" dirty="0" smtClean="0"/>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17</a:t>
            </a:fld>
            <a:endParaRPr lang="en-US"/>
          </a:p>
        </p:txBody>
      </p:sp>
    </p:spTree>
    <p:extLst>
      <p:ext uri="{BB962C8B-B14F-4D97-AF65-F5344CB8AC3E}">
        <p14:creationId xmlns:p14="http://schemas.microsoft.com/office/powerpoint/2010/main" xmlns="" val="1801658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0" dirty="0" smtClean="0"/>
              <a:t>Exposure</a:t>
            </a:r>
            <a:r>
              <a:rPr lang="en-US" b="0" baseline="0" dirty="0" smtClean="0"/>
              <a:t> to vicarious trauma leads to a change in world view. </a:t>
            </a:r>
            <a:r>
              <a:rPr lang="en-US" b="0" dirty="0" smtClean="0"/>
              <a:t>This</a:t>
            </a:r>
            <a:r>
              <a:rPr lang="en-US" b="0" baseline="0" dirty="0" smtClean="0"/>
              <a:t> is </a:t>
            </a:r>
            <a:r>
              <a:rPr lang="en-US" b="0" dirty="0" smtClean="0"/>
              <a:t>considered</a:t>
            </a:r>
            <a:r>
              <a:rPr lang="en-US" b="0" baseline="0" dirty="0" smtClean="0"/>
              <a:t> to be the result of </a:t>
            </a:r>
            <a:r>
              <a:rPr lang="en-US" b="1" baseline="0" dirty="0" smtClean="0"/>
              <a:t>c</a:t>
            </a:r>
            <a:r>
              <a:rPr lang="en-US" b="1" dirty="0" smtClean="0"/>
              <a:t>umulative</a:t>
            </a:r>
            <a:r>
              <a:rPr lang="en-US" b="0" dirty="0" smtClean="0"/>
              <a:t> </a:t>
            </a:r>
            <a:r>
              <a:rPr lang="en-US" dirty="0" smtClean="0"/>
              <a:t>exposure to</a:t>
            </a:r>
            <a:r>
              <a:rPr lang="en-US" baseline="0" dirty="0" smtClean="0"/>
              <a:t> traumatic stimuli.  </a:t>
            </a:r>
          </a:p>
          <a:p>
            <a:endParaRPr lang="en-US" dirty="0" smtClean="0"/>
          </a:p>
          <a:p>
            <a:r>
              <a:rPr lang="en-US" dirty="0" smtClean="0">
                <a:latin typeface="Calibri" charset="0"/>
                <a:ea typeface="ＭＳ Ｐゴシック" charset="0"/>
              </a:rPr>
              <a:t>Empathy and empathic</a:t>
            </a:r>
            <a:r>
              <a:rPr lang="en-US" baseline="0" dirty="0" smtClean="0">
                <a:latin typeface="Calibri" charset="0"/>
                <a:ea typeface="ＭＳ Ｐゴシック" charset="0"/>
              </a:rPr>
              <a:t> engagement with victims of trauma is a necessary skill we utilize to form connections, create a sense of safety, and express understanding to the people we help. Our ability to empathize is what makes us good advocates; however, it can shift how we view the world.  We may have started out life believing that </a:t>
            </a:r>
            <a:r>
              <a:rPr lang="en-US" dirty="0" smtClean="0">
                <a:latin typeface="Calibri" charset="0"/>
                <a:ea typeface="ＭＳ Ｐゴシック" charset="0"/>
              </a:rPr>
              <a:t>the world is basically a good, safe,</a:t>
            </a:r>
            <a:r>
              <a:rPr lang="en-US" baseline="0" dirty="0" smtClean="0">
                <a:latin typeface="Calibri" charset="0"/>
                <a:ea typeface="ＭＳ Ｐゴシック" charset="0"/>
              </a:rPr>
              <a:t> and </a:t>
            </a:r>
            <a:r>
              <a:rPr lang="en-US" dirty="0" smtClean="0">
                <a:latin typeface="Calibri" charset="0"/>
                <a:ea typeface="ＭＳ Ｐゴシック" charset="0"/>
              </a:rPr>
              <a:t>predictable place; that people are basically good; and that nothing bad will happen to us if we</a:t>
            </a:r>
            <a:r>
              <a:rPr lang="en-US" baseline="0" dirty="0" smtClean="0">
                <a:latin typeface="Calibri" charset="0"/>
                <a:ea typeface="ＭＳ Ｐゴシック" charset="0"/>
              </a:rPr>
              <a:t> avoid risks and dangerous situations</a:t>
            </a:r>
            <a:r>
              <a:rPr lang="en-US" dirty="0" smtClean="0">
                <a:latin typeface="Calibri" charset="0"/>
                <a:ea typeface="ＭＳ Ｐゴシック" charset="0"/>
              </a:rPr>
              <a:t>. That assumptive view of the world</a:t>
            </a:r>
            <a:r>
              <a:rPr lang="en-US" baseline="0" dirty="0" smtClean="0">
                <a:latin typeface="Calibri" charset="0"/>
                <a:ea typeface="ＭＳ Ｐゴシック" charset="0"/>
              </a:rPr>
              <a:t> is challenged by our ongoing exposure to incidents, accidents, and human cruelty. This shift in world view is</a:t>
            </a:r>
            <a:r>
              <a:rPr lang="en-US" baseline="0" dirty="0" smtClean="0">
                <a:latin typeface="+mn-lt"/>
                <a:ea typeface="+mn-ea"/>
              </a:rPr>
              <a:t> </a:t>
            </a:r>
            <a:r>
              <a:rPr lang="en-US" baseline="0" dirty="0" smtClean="0"/>
              <a:t>thought to be an inevitable and permanent change among first responders.</a:t>
            </a:r>
            <a:endParaRPr lang="en-US" dirty="0" smtClean="0">
              <a:latin typeface="Calibri" charset="0"/>
              <a:ea typeface="ＭＳ Ｐゴシック"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EAC085-F9DB-E74E-8845-998D94785A88}" type="slidenum">
              <a:rPr lang="en-US" sz="1200">
                <a:latin typeface="Calibri" charset="0"/>
              </a:rPr>
              <a:pPr/>
              <a:t>18</a:t>
            </a:fld>
            <a:endParaRPr lang="en-US" sz="1200">
              <a:latin typeface="Calibri" charset="0"/>
            </a:endParaRPr>
          </a:p>
        </p:txBody>
      </p:sp>
    </p:spTree>
    <p:extLst>
      <p:ext uri="{BB962C8B-B14F-4D97-AF65-F5344CB8AC3E}">
        <p14:creationId xmlns:p14="http://schemas.microsoft.com/office/powerpoint/2010/main" xmlns="" val="283200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Calibri" charset="0"/>
                <a:ea typeface="ＭＳ Ｐゴシック" charset="0"/>
              </a:rPr>
              <a:t>Though this shift is considered inevitable and permanent, there is an</a:t>
            </a:r>
            <a:r>
              <a:rPr lang="en-US" baseline="0" dirty="0" smtClean="0">
                <a:latin typeface="Calibri" charset="0"/>
                <a:ea typeface="ＭＳ Ｐゴシック" charset="0"/>
              </a:rPr>
              <a:t> exception. Some of us may already feel that the world is an unsafe place because of our early experiences—perhaps growing up in unsafe or unstable homes and environments with violence or poverty, or in conditions where we were oppressed, or mistreated for our race or ethnic background.  In these cases, we don’t necessarily have a shift in world view because we already know that the world is unsafe (</a:t>
            </a:r>
            <a:r>
              <a:rPr lang="en-US" baseline="0" dirty="0" err="1" smtClean="0">
                <a:latin typeface="Calibri" charset="0"/>
                <a:ea typeface="ＭＳ Ｐゴシック" charset="0"/>
              </a:rPr>
              <a:t>Janoff</a:t>
            </a:r>
            <a:r>
              <a:rPr lang="en-US" baseline="0" dirty="0" smtClean="0">
                <a:latin typeface="Calibri" charset="0"/>
                <a:ea typeface="ＭＳ Ｐゴシック" charset="0"/>
              </a:rPr>
              <a:t>-Bulman, 1992; </a:t>
            </a:r>
            <a:r>
              <a:rPr lang="en-US" baseline="0" dirty="0" err="1" smtClean="0">
                <a:latin typeface="Calibri" charset="0"/>
                <a:ea typeface="ＭＳ Ｐゴシック" charset="0"/>
              </a:rPr>
              <a:t>Gilfus</a:t>
            </a:r>
            <a:r>
              <a:rPr lang="en-US" baseline="0" dirty="0" smtClean="0">
                <a:latin typeface="Calibri" charset="0"/>
                <a:ea typeface="ＭＳ Ｐゴシック" charset="0"/>
              </a:rPr>
              <a:t>, 1999).</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19</a:t>
            </a:fld>
            <a:endParaRPr lang="en-US"/>
          </a:p>
        </p:txBody>
      </p:sp>
    </p:spTree>
    <p:extLst>
      <p:ext uri="{BB962C8B-B14F-4D97-AF65-F5344CB8AC3E}">
        <p14:creationId xmlns:p14="http://schemas.microsoft.com/office/powerpoint/2010/main" xmlns="" val="313822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54243" indent="-290093">
              <a:defRPr sz="2400">
                <a:solidFill>
                  <a:schemeClr val="tx1"/>
                </a:solidFill>
                <a:latin typeface="Arial" charset="0"/>
                <a:ea typeface="MS PGothic" charset="-128"/>
              </a:defRPr>
            </a:lvl2pPr>
            <a:lvl3pPr marL="1160374" indent="-232075">
              <a:defRPr sz="2400">
                <a:solidFill>
                  <a:schemeClr val="tx1"/>
                </a:solidFill>
                <a:latin typeface="Arial" charset="0"/>
                <a:ea typeface="MS PGothic" charset="-128"/>
              </a:defRPr>
            </a:lvl3pPr>
            <a:lvl4pPr marL="1624523" indent="-232075">
              <a:defRPr sz="2400">
                <a:solidFill>
                  <a:schemeClr val="tx1"/>
                </a:solidFill>
                <a:latin typeface="Arial" charset="0"/>
                <a:ea typeface="MS PGothic" charset="-128"/>
              </a:defRPr>
            </a:lvl4pPr>
            <a:lvl5pPr marL="2088672" indent="-232075">
              <a:defRPr sz="2400">
                <a:solidFill>
                  <a:schemeClr val="tx1"/>
                </a:solidFill>
                <a:latin typeface="Arial" charset="0"/>
                <a:ea typeface="MS PGothic" charset="-128"/>
              </a:defRPr>
            </a:lvl5pPr>
            <a:lvl6pPr marL="2552822" indent="-232075" defTabSz="464149" eaLnBrk="0" fontAlgn="base" hangingPunct="0">
              <a:spcBef>
                <a:spcPct val="0"/>
              </a:spcBef>
              <a:spcAft>
                <a:spcPct val="0"/>
              </a:spcAft>
              <a:defRPr sz="2400">
                <a:solidFill>
                  <a:schemeClr val="tx1"/>
                </a:solidFill>
                <a:latin typeface="Arial" charset="0"/>
                <a:ea typeface="MS PGothic" charset="-128"/>
              </a:defRPr>
            </a:lvl6pPr>
            <a:lvl7pPr marL="3016971" indent="-232075" defTabSz="464149" eaLnBrk="0" fontAlgn="base" hangingPunct="0">
              <a:spcBef>
                <a:spcPct val="0"/>
              </a:spcBef>
              <a:spcAft>
                <a:spcPct val="0"/>
              </a:spcAft>
              <a:defRPr sz="2400">
                <a:solidFill>
                  <a:schemeClr val="tx1"/>
                </a:solidFill>
                <a:latin typeface="Arial" charset="0"/>
                <a:ea typeface="MS PGothic" charset="-128"/>
              </a:defRPr>
            </a:lvl7pPr>
            <a:lvl8pPr marL="3481121" indent="-232075" defTabSz="464149" eaLnBrk="0" fontAlgn="base" hangingPunct="0">
              <a:spcBef>
                <a:spcPct val="0"/>
              </a:spcBef>
              <a:spcAft>
                <a:spcPct val="0"/>
              </a:spcAft>
              <a:defRPr sz="2400">
                <a:solidFill>
                  <a:schemeClr val="tx1"/>
                </a:solidFill>
                <a:latin typeface="Arial" charset="0"/>
                <a:ea typeface="MS PGothic" charset="-128"/>
              </a:defRPr>
            </a:lvl8pPr>
            <a:lvl9pPr marL="3945270" indent="-232075" defTabSz="464149" eaLnBrk="0" fontAlgn="base" hangingPunct="0">
              <a:spcBef>
                <a:spcPct val="0"/>
              </a:spcBef>
              <a:spcAft>
                <a:spcPct val="0"/>
              </a:spcAft>
              <a:defRPr sz="2400">
                <a:solidFill>
                  <a:schemeClr val="tx1"/>
                </a:solidFill>
                <a:latin typeface="Arial" charset="0"/>
                <a:ea typeface="MS PGothic" charset="-128"/>
              </a:defRPr>
            </a:lvl9pPr>
          </a:lstStyle>
          <a:p>
            <a:fld id="{3507CCCB-95F5-F148-850D-1A70E0662CA5}" type="slidenum">
              <a:rPr lang="en-US" altLang="en-US" sz="1200"/>
              <a:pPr/>
              <a:t>2</a:t>
            </a:fld>
            <a:endParaRPr lang="en-US" altLang="en-US" sz="1200" dirty="0"/>
          </a:p>
        </p:txBody>
      </p:sp>
      <p:sp>
        <p:nvSpPr>
          <p:cNvPr id="153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36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i="1" dirty="0" smtClean="0">
                <a:ea typeface="MS PGothic" charset="-128"/>
              </a:rPr>
              <a:t>Welcome</a:t>
            </a:r>
            <a:r>
              <a:rPr lang="en-US" altLang="en-US" i="1" dirty="0">
                <a:ea typeface="MS PGothic" charset="-128"/>
              </a:rPr>
              <a:t>,</a:t>
            </a:r>
            <a:r>
              <a:rPr lang="en-US" altLang="en-US" i="1" baseline="0" dirty="0">
                <a:ea typeface="MS PGothic" charset="-128"/>
              </a:rPr>
              <a:t> Introductions </a:t>
            </a:r>
          </a:p>
          <a:p>
            <a:pPr eaLnBrk="1" hangingPunct="1">
              <a:spcBef>
                <a:spcPct val="0"/>
              </a:spcBef>
            </a:pPr>
            <a:r>
              <a:rPr lang="en-US" altLang="en-US" baseline="0" dirty="0" smtClean="0">
                <a:ea typeface="MS PGothic" charset="-128"/>
              </a:rPr>
              <a:t>This presentation was created for and made available through the Vicarious Trauma Toolkit, an online repository of tools and research </a:t>
            </a:r>
            <a:r>
              <a:rPr lang="en-US" dirty="0"/>
              <a:t>that provides the knowledge and skills necessary for organizations to address the vicarious trauma needs of their staff. </a:t>
            </a:r>
            <a:r>
              <a:rPr lang="en-US" altLang="en-US" baseline="0" dirty="0" smtClean="0">
                <a:ea typeface="MS PGothic" charset="-128"/>
              </a:rPr>
              <a:t>For more information, visit </a:t>
            </a:r>
            <a:r>
              <a:rPr lang="en-US" altLang="en-US" u="sng" baseline="0" dirty="0" smtClean="0">
                <a:ea typeface="MS PGothic" charset="-128"/>
              </a:rPr>
              <a:t>https://vtt.ovc.ojp.gov/</a:t>
            </a:r>
            <a:r>
              <a:rPr lang="en-US" altLang="en-US" u="none" baseline="0" dirty="0" smtClean="0">
                <a:ea typeface="MS PGothic" charset="-128"/>
              </a:rPr>
              <a:t>.</a:t>
            </a:r>
            <a:endParaRPr lang="en-US" altLang="en-US" u="sng" baseline="0" dirty="0" smtClean="0">
              <a:ea typeface="MS PGothic" charset="-128"/>
            </a:endParaRPr>
          </a:p>
          <a:p>
            <a:pPr eaLnBrk="1" hangingPunct="1">
              <a:spcBef>
                <a:spcPct val="0"/>
              </a:spcBef>
            </a:pPr>
            <a:endParaRPr lang="en-US" altLang="en-US" u="sng" baseline="0" dirty="0" smtClean="0">
              <a:ea typeface="MS PGothic" charset="-128"/>
            </a:endParaRPr>
          </a:p>
        </p:txBody>
      </p:sp>
    </p:spTree>
    <p:extLst>
      <p:ext uri="{BB962C8B-B14F-4D97-AF65-F5344CB8AC3E}">
        <p14:creationId xmlns="" xmlns:p14="http://schemas.microsoft.com/office/powerpoint/2010/main" val="1627005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shows that there can be negative effects from the work</a:t>
            </a:r>
            <a:r>
              <a:rPr lang="en-US" baseline="0" dirty="0" smtClean="0"/>
              <a:t>—what we call vicarious traumatization</a:t>
            </a:r>
            <a:r>
              <a:rPr lang="en-US" dirty="0" smtClean="0"/>
              <a:t>. V</a:t>
            </a:r>
            <a:r>
              <a:rPr lang="en-US" baseline="0" dirty="0" smtClean="0"/>
              <a:t>ictim services providers are at risk for experiencing vicarious traumatization, and, as you can see, studies show that it can result in high </a:t>
            </a:r>
            <a:r>
              <a:rPr lang="en-US" baseline="0" dirty="0"/>
              <a:t>levels of stress, symptoms that tend to mirror </a:t>
            </a:r>
            <a:r>
              <a:rPr lang="en-US" baseline="0" dirty="0" smtClean="0"/>
              <a:t>PTSD, </a:t>
            </a:r>
            <a:r>
              <a:rPr lang="en-US" baseline="0" dirty="0"/>
              <a:t>and high levels of emotional distress.</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20</a:t>
            </a:fld>
            <a:endParaRPr lang="en-US"/>
          </a:p>
        </p:txBody>
      </p:sp>
    </p:spTree>
    <p:extLst>
      <p:ext uri="{BB962C8B-B14F-4D97-AF65-F5344CB8AC3E}">
        <p14:creationId xmlns:p14="http://schemas.microsoft.com/office/powerpoint/2010/main" xmlns="" val="942767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309EB3-813A-D245-8467-2615660D6859}" type="slidenum">
              <a:rPr lang="en-US" sz="1200"/>
              <a:pPr/>
              <a:t>21</a:t>
            </a:fld>
            <a:endParaRPr lang="en-US" sz="1200"/>
          </a:p>
        </p:txBody>
      </p:sp>
      <p:sp>
        <p:nvSpPr>
          <p:cNvPr id="39938" name="Rectangle 7"/>
          <p:cNvSpPr txBox="1">
            <a:spLocks noGrp="1" noChangeArrowheads="1"/>
          </p:cNvSpPr>
          <p:nvPr/>
        </p:nvSpPr>
        <p:spPr bwMode="auto">
          <a:xfrm>
            <a:off x="3886200" y="8831580"/>
            <a:ext cx="297180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B6F7489-CA2F-5240-BD96-9CEBE5E802E1}" type="slidenum">
              <a:rPr lang="en-US" sz="1200"/>
              <a:pPr algn="r" eaLnBrk="1" hangingPunct="1"/>
              <a:t>21</a:t>
            </a:fld>
            <a:endParaRPr lang="en-US" sz="1200"/>
          </a:p>
        </p:txBody>
      </p:sp>
      <p:sp>
        <p:nvSpPr>
          <p:cNvPr id="39939" name="Rectangle 2"/>
          <p:cNvSpPr>
            <a:spLocks noGrp="1" noRot="1" noChangeAspect="1" noChangeArrowheads="1" noTextEdit="1"/>
          </p:cNvSpPr>
          <p:nvPr>
            <p:ph type="sldImg"/>
          </p:nvPr>
        </p:nvSpPr>
        <p:spPr bwMode="auto">
          <a:xfrm>
            <a:off x="331788" y="696913"/>
            <a:ext cx="6197600" cy="348615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994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lnSpc>
                <a:spcPct val="90000"/>
              </a:lnSpc>
              <a:spcBef>
                <a:spcPct val="0"/>
              </a:spcBef>
            </a:pPr>
            <a:r>
              <a:rPr lang="en-US" sz="800" kern="1200" dirty="0" smtClean="0">
                <a:solidFill>
                  <a:schemeClr val="tx1"/>
                </a:solidFill>
                <a:latin typeface="+mn-lt"/>
                <a:ea typeface="+mn-ea"/>
                <a:cs typeface="+mn-cs"/>
              </a:rPr>
              <a:t>These</a:t>
            </a:r>
            <a:r>
              <a:rPr lang="en-US" sz="800" kern="1200" baseline="0" dirty="0" smtClean="0">
                <a:solidFill>
                  <a:schemeClr val="tx1"/>
                </a:solidFill>
                <a:latin typeface="+mn-lt"/>
                <a:ea typeface="+mn-ea"/>
                <a:cs typeface="+mn-cs"/>
              </a:rPr>
              <a:t> next two terms are</a:t>
            </a:r>
            <a:r>
              <a:rPr lang="en-US" sz="800" kern="1200" dirty="0" smtClean="0">
                <a:solidFill>
                  <a:schemeClr val="tx1"/>
                </a:solidFill>
                <a:latin typeface="+mn-lt"/>
                <a:ea typeface="+mn-ea"/>
                <a:cs typeface="+mn-cs"/>
              </a:rPr>
              <a:t> synonymous to what the toolkit refers to as vicarious traumatization</a:t>
            </a:r>
            <a:r>
              <a:rPr lang="en-US" sz="800" kern="1200" baseline="0" dirty="0" smtClean="0">
                <a:solidFill>
                  <a:schemeClr val="tx1"/>
                </a:solidFill>
                <a:latin typeface="+mn-lt"/>
                <a:ea typeface="+mn-ea"/>
                <a:cs typeface="+mn-cs"/>
              </a:rPr>
              <a:t> and they are the ones most commonly heard in victim services.</a:t>
            </a:r>
            <a:endParaRPr lang="en-US" sz="800" b="0" kern="1200" baseline="0" dirty="0" smtClean="0">
              <a:solidFill>
                <a:schemeClr val="tx1"/>
              </a:solidFill>
              <a:latin typeface="+mn-lt"/>
              <a:ea typeface="+mn-ea"/>
              <a:cs typeface="+mn-cs"/>
            </a:endParaRPr>
          </a:p>
          <a:p>
            <a:pPr>
              <a:lnSpc>
                <a:spcPct val="90000"/>
              </a:lnSpc>
              <a:spcBef>
                <a:spcPct val="0"/>
              </a:spcBef>
            </a:pPr>
            <a:r>
              <a:rPr lang="en-US" sz="800" b="0" kern="1200" baseline="0" dirty="0" smtClean="0">
                <a:solidFill>
                  <a:schemeClr val="tx1"/>
                </a:solidFill>
                <a:latin typeface="+mn-lt"/>
                <a:ea typeface="+mn-ea"/>
                <a:cs typeface="+mn-cs"/>
              </a:rPr>
              <a:t>Traumatic Stress, or STS, refers to an </a:t>
            </a:r>
            <a:r>
              <a:rPr lang="en-US" sz="1000" b="1" dirty="0" smtClean="0">
                <a:latin typeface="Arial" charset="0"/>
              </a:rPr>
              <a:t>acute</a:t>
            </a:r>
            <a:r>
              <a:rPr lang="en-US" sz="1000" dirty="0" smtClean="0">
                <a:latin typeface="Arial" charset="0"/>
              </a:rPr>
              <a:t> and symptom-based reaction to exposure</a:t>
            </a:r>
            <a:r>
              <a:rPr lang="en-US" sz="1000" baseline="0" dirty="0" smtClean="0">
                <a:latin typeface="Arial" charset="0"/>
              </a:rPr>
              <a:t> to</a:t>
            </a:r>
            <a:r>
              <a:rPr lang="en-US" sz="1000" dirty="0" smtClean="0">
                <a:latin typeface="Arial" charset="0"/>
              </a:rPr>
              <a:t> traumatic events</a:t>
            </a:r>
            <a:r>
              <a:rPr lang="en-US" sz="1000" baseline="0" dirty="0" smtClean="0">
                <a:latin typeface="Arial" charset="0"/>
              </a:rPr>
              <a:t> and information, mirroring PTSD. </a:t>
            </a:r>
            <a:r>
              <a:rPr lang="en-US" sz="1000" b="0" dirty="0" smtClean="0">
                <a:latin typeface="Calibri" charset="0"/>
                <a:ea typeface="ＭＳ Ｐゴシック" charset="0"/>
              </a:rPr>
              <a:t>From time to time we may find that</a:t>
            </a:r>
            <a:r>
              <a:rPr lang="en-US" sz="1000" b="0" baseline="0" dirty="0" smtClean="0">
                <a:latin typeface="Calibri" charset="0"/>
                <a:ea typeface="ＭＳ Ｐゴシック" charset="0"/>
              </a:rPr>
              <a:t> we are badly affected by a particular case. It’s the one we bring home, that we have nightmares about, that we just can’t shake. Experiencing STS reflects a combination</a:t>
            </a:r>
            <a:r>
              <a:rPr lang="en-US" sz="1000" b="0" dirty="0" smtClean="0">
                <a:latin typeface="Calibri" charset="0"/>
                <a:ea typeface="ＭＳ Ｐゴシック" charset="0"/>
              </a:rPr>
              <a:t> of our </a:t>
            </a:r>
            <a:r>
              <a:rPr lang="en-US" sz="1000" b="0" baseline="0" dirty="0" smtClean="0">
                <a:latin typeface="Calibri" charset="0"/>
                <a:ea typeface="ＭＳ Ｐゴシック" charset="0"/>
              </a:rPr>
              <a:t>life </a:t>
            </a:r>
            <a:r>
              <a:rPr lang="en-US" altLang="ja-JP" sz="1000" b="0" dirty="0" smtClean="0">
                <a:latin typeface="Calibri" charset="0"/>
                <a:ea typeface="ＭＳ Ｐゴシック" charset="0"/>
              </a:rPr>
              <a:t>experience, what our day/week/month is like, what is happening at our</a:t>
            </a:r>
            <a:r>
              <a:rPr lang="en-US" altLang="ja-JP" sz="1000" b="0" baseline="0" dirty="0" smtClean="0">
                <a:latin typeface="Calibri" charset="0"/>
                <a:ea typeface="ＭＳ Ｐゴシック" charset="0"/>
              </a:rPr>
              <a:t> </a:t>
            </a:r>
            <a:r>
              <a:rPr lang="en-US" altLang="ja-JP" sz="1000" b="0" dirty="0" smtClean="0">
                <a:latin typeface="Calibri" charset="0"/>
                <a:ea typeface="ＭＳ Ｐゴシック" charset="0"/>
              </a:rPr>
              <a:t>agency, and what is happening in our personal life.</a:t>
            </a:r>
            <a:r>
              <a:rPr lang="en-US" altLang="ja-JP" sz="1000" b="0" baseline="0" dirty="0" smtClean="0">
                <a:latin typeface="Calibri" charset="0"/>
                <a:ea typeface="ＭＳ Ｐゴシック" charset="0"/>
              </a:rPr>
              <a:t> Having functional and healthy personal and professional supports in place can lessen the negative affect that these difficult cases have on us.</a:t>
            </a:r>
            <a:endParaRPr lang="en-US" altLang="ja-JP" sz="1000" b="0" dirty="0">
              <a:latin typeface="Calibri" charset="0"/>
              <a:ea typeface="ＭＳ Ｐゴシック" charset="0"/>
            </a:endParaRPr>
          </a:p>
        </p:txBody>
      </p:sp>
    </p:spTree>
    <p:extLst>
      <p:ext uri="{BB962C8B-B14F-4D97-AF65-F5344CB8AC3E}">
        <p14:creationId xmlns:p14="http://schemas.microsoft.com/office/powerpoint/2010/main" xmlns="" val="1281590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solidFill>
                  <a:srgbClr val="3366FF"/>
                </a:solidFill>
              </a:rPr>
              <a:t>Compassion fatigue is the exhaustion we feel from bearing witness to the suffering of another for whom we are caring. Trauma does not need to be present.</a:t>
            </a:r>
            <a:r>
              <a:rPr lang="en-US" sz="1200" i="0" baseline="0" dirty="0" smtClean="0">
                <a:solidFill>
                  <a:srgbClr val="3366FF"/>
                </a:solidFill>
              </a:rPr>
              <a:t> </a:t>
            </a:r>
            <a:r>
              <a:rPr lang="en-US" dirty="0" smtClean="0"/>
              <a:t>This </a:t>
            </a:r>
            <a:r>
              <a:rPr lang="en-US" baseline="0" dirty="0" smtClean="0"/>
              <a:t>term is more commonly used in healthcare, as caregivers bear witness to human suffering due to illness or pain, but not necessarily trauma. Compassion fatigue is a cumulative experience that can also result in burnout over time.</a:t>
            </a:r>
            <a:endParaRPr lang="en-US" dirty="0" smtClean="0"/>
          </a:p>
        </p:txBody>
      </p:sp>
      <p:sp>
        <p:nvSpPr>
          <p:cNvPr id="4" name="Slide Number Placeholder 3"/>
          <p:cNvSpPr>
            <a:spLocks noGrp="1"/>
          </p:cNvSpPr>
          <p:nvPr>
            <p:ph type="sldNum" sz="quarter" idx="10"/>
          </p:nvPr>
        </p:nvSpPr>
        <p:spPr/>
        <p:txBody>
          <a:bodyPr/>
          <a:lstStyle/>
          <a:p>
            <a:fld id="{C2B943B8-79F4-3B4F-AC17-94198F4626A7}" type="slidenum">
              <a:rPr lang="en-US" smtClean="0"/>
              <a:pPr/>
              <a:t>22</a:t>
            </a:fld>
            <a:endParaRPr lang="en-US"/>
          </a:p>
        </p:txBody>
      </p:sp>
    </p:spTree>
    <p:extLst>
      <p:ext uri="{BB962C8B-B14F-4D97-AF65-F5344CB8AC3E}">
        <p14:creationId xmlns:p14="http://schemas.microsoft.com/office/powerpoint/2010/main" xmlns="" val="1509833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Font typeface="Wingdings 2" pitchFamily="18" charset="2"/>
              <a:buNone/>
              <a:defRPr/>
            </a:pPr>
            <a:r>
              <a:rPr lang="en-US" sz="1100" dirty="0" smtClean="0">
                <a:cs typeface="+mn-cs"/>
              </a:rPr>
              <a:t>Burnout is “a state of physical, emotional, and mental exhaustion caused by long-term involvement in emotionally demanding situations.” Symptoms include depression, cynicism, boredom, loss of compassion, and discouragement</a:t>
            </a:r>
            <a:r>
              <a:rPr lang="en-US" sz="1100" baseline="0" dirty="0" smtClean="0">
                <a:cs typeface="+mn-cs"/>
              </a:rPr>
              <a:t> (</a:t>
            </a:r>
            <a:r>
              <a:rPr lang="en-US" sz="1100" dirty="0" smtClean="0">
                <a:cs typeface="+mn-cs"/>
              </a:rPr>
              <a:t>Pines and Aronson, 1988).</a:t>
            </a:r>
          </a:p>
          <a:p>
            <a:pPr marL="0" indent="0" eaLnBrk="1" fontAlgn="auto" hangingPunct="1">
              <a:spcAft>
                <a:spcPts val="0"/>
              </a:spcAft>
              <a:buFontTx/>
              <a:buNone/>
              <a:defRPr/>
            </a:pPr>
            <a:endParaRPr lang="en-US" sz="1100" dirty="0" smtClean="0">
              <a:cs typeface="+mn-cs"/>
            </a:endParaRPr>
          </a:p>
          <a:p>
            <a:pPr marL="0" indent="0" eaLnBrk="1" fontAlgn="auto" hangingPunct="1">
              <a:spcAft>
                <a:spcPts val="0"/>
              </a:spcAft>
              <a:buFontTx/>
              <a:buNone/>
              <a:defRPr/>
            </a:pPr>
            <a:r>
              <a:rPr lang="en-US" sz="1100" dirty="0" smtClean="0">
                <a:cs typeface="+mn-cs"/>
              </a:rPr>
              <a:t>Any profession</a:t>
            </a:r>
            <a:r>
              <a:rPr lang="en-US" sz="1100" baseline="0" dirty="0" smtClean="0">
                <a:cs typeface="+mn-cs"/>
              </a:rPr>
              <a:t> can experience burnout; it is not particular to those working with a traumatized population.  However, chronic, untreated vicarious traumatization can lead to burnout. Burnout is not relieved in the short term, over a weekend or a vacation. A truly burned out first responder has lost their compassion not only for themselves, but for the people they are supposed to be helping, as well. Someone who is burned out is best served by taking a long-term leave from the work or by doing a completely different aspect of the work until their health and compassion can be restored.</a:t>
            </a:r>
            <a:endParaRPr lang="en-US" sz="1100" dirty="0">
              <a:cs typeface="+mn-cs"/>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23</a:t>
            </a:fld>
            <a:endParaRPr lang="en-US"/>
          </a:p>
        </p:txBody>
      </p:sp>
    </p:spTree>
    <p:extLst>
      <p:ext uri="{BB962C8B-B14F-4D97-AF65-F5344CB8AC3E}">
        <p14:creationId xmlns:p14="http://schemas.microsoft.com/office/powerpoint/2010/main" xmlns="" val="590826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a:t>
            </a:r>
            <a:r>
              <a:rPr lang="en-US" baseline="0" dirty="0" smtClean="0"/>
              <a:t> of the many ways that vicarious traumatization can affect our personal life and sense of well-being. Do you see yourself here?</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24</a:t>
            </a:fld>
            <a:endParaRPr lang="en-US"/>
          </a:p>
        </p:txBody>
      </p:sp>
    </p:spTree>
    <p:extLst>
      <p:ext uri="{BB962C8B-B14F-4D97-AF65-F5344CB8AC3E}">
        <p14:creationId xmlns:p14="http://schemas.microsoft.com/office/powerpoint/2010/main" xmlns="" val="364969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work, too, you see the effects of vicarious traumatization in performance, morale, behavior, and relationships. Take a look here, too, and see if you are identify any of these responses in yourself.</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25</a:t>
            </a:fld>
            <a:endParaRPr lang="en-US"/>
          </a:p>
        </p:txBody>
      </p:sp>
    </p:spTree>
    <p:extLst>
      <p:ext uri="{BB962C8B-B14F-4D97-AF65-F5344CB8AC3E}">
        <p14:creationId xmlns:p14="http://schemas.microsoft.com/office/powerpoint/2010/main" xmlns="" val="1903737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1E5FB40-A445-3E4A-88FD-86BCB724049E}" type="slidenum">
              <a:rPr lang="en-US" sz="1200"/>
              <a:pPr/>
              <a:t>26</a:t>
            </a:fld>
            <a:endParaRPr lang="en-US" sz="1200"/>
          </a:p>
        </p:txBody>
      </p:sp>
      <p:sp>
        <p:nvSpPr>
          <p:cNvPr id="4096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096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b="1" i="0" u="sng" baseline="0" dirty="0" smtClean="0">
                <a:ea typeface="MS PGothic" charset="-128"/>
              </a:rPr>
              <a:t>Exercise</a:t>
            </a:r>
          </a:p>
          <a:p>
            <a:pPr eaLnBrk="1" hangingPunct="1">
              <a:spcBef>
                <a:spcPct val="0"/>
              </a:spcBef>
            </a:pPr>
            <a:r>
              <a:rPr lang="en-US" altLang="en-US" b="0" i="0" baseline="0" dirty="0" smtClean="0">
                <a:ea typeface="MS PGothic" charset="-128"/>
              </a:rPr>
              <a:t>Get with a partner and identify one or several ways in which you identify with the information on the previous slides. Partners will then report back to the group for discussion.</a:t>
            </a:r>
          </a:p>
          <a:p>
            <a:pPr eaLnBrk="1" hangingPunct="1">
              <a:spcBef>
                <a:spcPct val="0"/>
              </a:spcBef>
            </a:pPr>
            <a:endParaRPr lang="en-US" altLang="en-US" b="0" i="0" baseline="0" dirty="0" smtClean="0">
              <a:ea typeface="MS PGothic" charset="-128"/>
            </a:endParaRPr>
          </a:p>
          <a:p>
            <a:pPr eaLnBrk="1" hangingPunct="1">
              <a:spcBef>
                <a:spcPct val="0"/>
              </a:spcBef>
            </a:pPr>
            <a:r>
              <a:rPr lang="en-US" altLang="en-US" b="1" i="0" baseline="0" dirty="0" smtClean="0">
                <a:ea typeface="MS PGothic" charset="-128"/>
              </a:rPr>
              <a:t>Questions: </a:t>
            </a:r>
            <a:r>
              <a:rPr lang="en-US" altLang="en-US" b="0" i="0" baseline="0" dirty="0" smtClean="0">
                <a:ea typeface="MS PGothic" charset="-128"/>
              </a:rPr>
              <a:t>What was that like? What did you learn? </a:t>
            </a:r>
          </a:p>
          <a:p>
            <a:pPr eaLnBrk="1" hangingPunct="1">
              <a:spcBef>
                <a:spcPct val="0"/>
              </a:spcBef>
            </a:pPr>
            <a:endParaRPr lang="en-US" altLang="en-US" b="0" i="0" baseline="0" dirty="0" smtClean="0">
              <a:ea typeface="MS PGothic"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0" i="0" baseline="0" dirty="0" smtClean="0">
                <a:ea typeface="MS PGothic" charset="-128"/>
              </a:rPr>
              <a:t>Listen for the affirmation of not being alone.</a:t>
            </a:r>
          </a:p>
        </p:txBody>
      </p:sp>
    </p:spTree>
    <p:extLst>
      <p:ext uri="{BB962C8B-B14F-4D97-AF65-F5344CB8AC3E}">
        <p14:creationId xmlns:p14="http://schemas.microsoft.com/office/powerpoint/2010/main" xmlns="" val="1837705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 factors for vicarious</a:t>
            </a:r>
            <a:r>
              <a:rPr lang="en-US" baseline="0" dirty="0" smtClean="0"/>
              <a:t> traumatization </a:t>
            </a:r>
            <a:r>
              <a:rPr lang="en-US" dirty="0" smtClean="0"/>
              <a:t>are not limited to</a:t>
            </a:r>
            <a:r>
              <a:rPr lang="en-US" baseline="0" dirty="0" smtClean="0"/>
              <a:t> our personal strengths or weaknesses; organizations play a large role in reducing our risk. </a:t>
            </a:r>
          </a:p>
          <a:p>
            <a:endParaRPr lang="en-US" b="1" i="0" u="sng" baseline="0" dirty="0" smtClean="0"/>
          </a:p>
          <a:p>
            <a:r>
              <a:rPr lang="en-US" b="1" i="0" u="sng" dirty="0" smtClean="0"/>
              <a:t>Exercise</a:t>
            </a:r>
          </a:p>
          <a:p>
            <a:r>
              <a:rPr lang="en-US" baseline="0" dirty="0" smtClean="0"/>
              <a:t>Look at this list of risk factors and raise your hand if you or your organization have one risk factor. Keep your hand raised if there are two. Keep your hand raised if there are three, four, five… </a:t>
            </a:r>
          </a:p>
          <a:p>
            <a:endParaRPr lang="en-US" baseline="0" dirty="0" smtClean="0"/>
          </a:p>
          <a:p>
            <a:r>
              <a:rPr lang="en-US" baseline="0" dirty="0" smtClean="0"/>
              <a:t>We are all at risk and that is why this information is so critical.  </a:t>
            </a:r>
            <a:endParaRPr lang="en-US" dirty="0" smtClean="0"/>
          </a:p>
          <a:p>
            <a:endParaRPr lang="en-US" dirty="0"/>
          </a:p>
        </p:txBody>
      </p:sp>
      <p:sp>
        <p:nvSpPr>
          <p:cNvPr id="4" name="Slide Number Placeholder 3"/>
          <p:cNvSpPr>
            <a:spLocks noGrp="1"/>
          </p:cNvSpPr>
          <p:nvPr>
            <p:ph type="sldNum" sz="quarter" idx="10"/>
          </p:nvPr>
        </p:nvSpPr>
        <p:spPr/>
        <p:txBody>
          <a:bodyPr/>
          <a:lstStyle/>
          <a:p>
            <a:fld id="{87746D80-9774-4F4B-9E38-4248CDB2B23F}" type="slidenum">
              <a:rPr lang="en-US" smtClean="0"/>
              <a:pPr/>
              <a:t>27</a:t>
            </a:fld>
            <a:endParaRPr lang="en-US"/>
          </a:p>
        </p:txBody>
      </p:sp>
    </p:spTree>
    <p:extLst>
      <p:ext uri="{BB962C8B-B14F-4D97-AF65-F5344CB8AC3E}">
        <p14:creationId xmlns:p14="http://schemas.microsoft.com/office/powerpoint/2010/main" xmlns="" val="989932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Exercise</a:t>
            </a:r>
          </a:p>
          <a:p>
            <a:r>
              <a:rPr lang="en-US" b="0" dirty="0" smtClean="0"/>
              <a:t>[</a:t>
            </a:r>
            <a:r>
              <a:rPr lang="en-US" b="0" i="1" dirty="0" smtClean="0"/>
              <a:t>Have everyone stand and take a stretch while you read the slide.</a:t>
            </a:r>
            <a:r>
              <a:rPr lang="en-US" b="0" dirty="0" smtClean="0"/>
              <a:t>]</a:t>
            </a:r>
          </a:p>
          <a:p>
            <a:endParaRPr lang="en-US" b="0" dirty="0" smtClean="0"/>
          </a:p>
          <a:p>
            <a:r>
              <a:rPr lang="en-US" dirty="0" smtClean="0"/>
              <a:t>This is what all humans need to live—activities that vary by culture, geography, personality, socioeconomics, age</a:t>
            </a:r>
            <a:r>
              <a:rPr lang="en-US" baseline="0" dirty="0" smtClean="0"/>
              <a:t>…</a:t>
            </a:r>
          </a:p>
          <a:p>
            <a:endParaRPr lang="en-US" baseline="0" dirty="0" smtClean="0"/>
          </a:p>
          <a:p>
            <a:r>
              <a:rPr lang="en-US" baseline="0" dirty="0" smtClean="0"/>
              <a:t>Consider how much more those who are traumatized and those who work with them need for their own sustenance. This goes beyond self-care, although caring for yourself is a good place to start.</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28</a:t>
            </a:fld>
            <a:endParaRPr lang="en-US"/>
          </a:p>
        </p:txBody>
      </p:sp>
    </p:spTree>
    <p:extLst>
      <p:ext uri="{BB962C8B-B14F-4D97-AF65-F5344CB8AC3E}">
        <p14:creationId xmlns:p14="http://schemas.microsoft.com/office/powerpoint/2010/main" xmlns="" val="2136327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charset="-128"/>
              </a:rPr>
              <a:t>These are a few key</a:t>
            </a:r>
            <a:r>
              <a:rPr lang="en-US" altLang="en-US" baseline="0" dirty="0" smtClean="0">
                <a:ea typeface="MS PGothic" charset="-128"/>
              </a:rPr>
              <a:t> self-care strategies:</a:t>
            </a:r>
          </a:p>
          <a:p>
            <a:pPr marL="0" indent="0">
              <a:buNone/>
            </a:pPr>
            <a:r>
              <a:rPr lang="en-US" altLang="en-US" baseline="0" dirty="0" smtClean="0">
                <a:ea typeface="MS PGothic" charset="-128"/>
              </a:rPr>
              <a:t>1. Having the support of others, both at work and at home, has been shown to be essential in the response to vicarious trauma. It can keep isolation at bay and it also helps to have people who understand your exposure to trauma at work. </a:t>
            </a:r>
          </a:p>
          <a:p>
            <a:pPr marL="0" indent="0">
              <a:buNone/>
            </a:pPr>
            <a:r>
              <a:rPr lang="en-US" altLang="en-US" dirty="0" smtClean="0">
                <a:ea typeface="MS PGothic" charset="-128"/>
              </a:rPr>
              <a:t>2. Being creative</a:t>
            </a:r>
            <a:r>
              <a:rPr lang="en-US" altLang="en-US" baseline="0" dirty="0" smtClean="0">
                <a:ea typeface="MS PGothic" charset="-128"/>
              </a:rPr>
              <a:t> in ways that absorb and focus your attention has been shown to reduce stress and strengthen resilience. </a:t>
            </a:r>
          </a:p>
          <a:p>
            <a:pPr marL="0" indent="0">
              <a:buNone/>
            </a:pPr>
            <a:r>
              <a:rPr lang="en-US" altLang="en-US" dirty="0" smtClean="0">
                <a:ea typeface="MS PGothic" charset="-128"/>
              </a:rPr>
              <a:t>3.</a:t>
            </a:r>
            <a:r>
              <a:rPr lang="en-US" altLang="en-US" baseline="0" dirty="0" smtClean="0">
                <a:ea typeface="MS PGothic" charset="-128"/>
              </a:rPr>
              <a:t> </a:t>
            </a:r>
            <a:r>
              <a:rPr lang="en-US" altLang="en-US" dirty="0" smtClean="0">
                <a:ea typeface="MS PGothic" charset="-128"/>
              </a:rPr>
              <a:t>and 4. Eating healthfully (most of the time)</a:t>
            </a:r>
            <a:r>
              <a:rPr lang="en-US" altLang="en-US" baseline="0" dirty="0" smtClean="0">
                <a:ea typeface="MS PGothic" charset="-128"/>
              </a:rPr>
              <a:t> and getting good sleep strengthens one’s immunity and body and brain function,</a:t>
            </a:r>
            <a:r>
              <a:rPr lang="en-US" altLang="en-US" dirty="0" smtClean="0">
                <a:ea typeface="MS PGothic" charset="-128"/>
              </a:rPr>
              <a:t>.  </a:t>
            </a:r>
          </a:p>
          <a:p>
            <a:endParaRPr lang="en-US" altLang="en-US" dirty="0" smtClean="0">
              <a:ea typeface="MS PGothic" charset="-128"/>
            </a:endParaRPr>
          </a:p>
          <a:p>
            <a:r>
              <a:rPr lang="en-US" altLang="en-US" b="1" u="sng" dirty="0" smtClean="0">
                <a:ea typeface="MS PGothic" charset="-128"/>
              </a:rPr>
              <a:t>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1" dirty="0" smtClean="0">
                <a:ea typeface="MS PGothic" charset="-128"/>
              </a:rPr>
              <a:t>[If</a:t>
            </a:r>
            <a:r>
              <a:rPr lang="en-US" altLang="en-US" b="0" i="1" baseline="0" dirty="0" smtClean="0">
                <a:ea typeface="MS PGothic" charset="-128"/>
              </a:rPr>
              <a:t> you have a large group, ask participants to work </a:t>
            </a:r>
            <a:r>
              <a:rPr lang="en-US" altLang="en-US" b="0" i="1" dirty="0" smtClean="0">
                <a:ea typeface="MS PGothic" charset="-128"/>
              </a:rPr>
              <a:t>at their tables or in groups of 3</a:t>
            </a:r>
            <a:r>
              <a:rPr lang="en-US" altLang="en-US" b="0" i="1" baseline="0" dirty="0" smtClean="0">
                <a:ea typeface="MS PGothic" charset="-128"/>
              </a:rPr>
              <a:t> or 4 to discuss the exercise question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1" dirty="0" smtClean="0">
              <a:ea typeface="MS PGothic" charset="-128"/>
            </a:endParaRPr>
          </a:p>
          <a:p>
            <a:r>
              <a:rPr lang="en-US" altLang="en-US" b="1" dirty="0" smtClean="0">
                <a:ea typeface="MS PGothic" charset="-128"/>
              </a:rPr>
              <a:t>Question:</a:t>
            </a:r>
            <a:r>
              <a:rPr lang="en-US" altLang="en-US" b="1" baseline="0" dirty="0" smtClean="0">
                <a:ea typeface="MS PGothic" charset="-128"/>
              </a:rPr>
              <a:t> </a:t>
            </a:r>
            <a:r>
              <a:rPr lang="en-US" altLang="en-US" b="0" baseline="0" dirty="0" smtClean="0">
                <a:ea typeface="MS PGothic" charset="-128"/>
              </a:rPr>
              <a:t>What do you do to take care of yourself?</a:t>
            </a:r>
            <a:endParaRPr lang="en-US" altLang="en-US" b="0" dirty="0">
              <a:ea typeface="MS PGothic" charset="-128"/>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57423BBE-ECE9-BA4A-A425-60F37BE763D3}" type="slidenum">
              <a:rPr lang="en-US" altLang="en-US" sz="1200">
                <a:latin typeface="Calibri" charset="0"/>
              </a:rPr>
              <a:pPr/>
              <a:t>29</a:t>
            </a:fld>
            <a:endParaRPr lang="en-US" altLang="en-US" sz="1200">
              <a:latin typeface="Calibri" charset="0"/>
            </a:endParaRPr>
          </a:p>
        </p:txBody>
      </p:sp>
    </p:spTree>
    <p:extLst>
      <p:ext uri="{BB962C8B-B14F-4D97-AF65-F5344CB8AC3E}">
        <p14:creationId xmlns:p14="http://schemas.microsoft.com/office/powerpoint/2010/main" xmlns="" val="1130447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a:t>
            </a:r>
            <a:r>
              <a:rPr lang="en-US" baseline="0" dirty="0" smtClean="0"/>
              <a:t> focused on these objectives as we move into the presentation.</a:t>
            </a:r>
            <a:endParaRPr lang="en-US" dirty="0"/>
          </a:p>
        </p:txBody>
      </p:sp>
      <p:sp>
        <p:nvSpPr>
          <p:cNvPr id="4" name="Slide Number Placeholder 3"/>
          <p:cNvSpPr>
            <a:spLocks noGrp="1"/>
          </p:cNvSpPr>
          <p:nvPr>
            <p:ph type="sldNum" sz="quarter" idx="10"/>
          </p:nvPr>
        </p:nvSpPr>
        <p:spPr/>
        <p:txBody>
          <a:bodyPr/>
          <a:lstStyle/>
          <a:p>
            <a:fld id="{DAAA205C-FFE7-F648-AAD1-C3D2A2A27224}" type="slidenum">
              <a:rPr lang="en-US" smtClean="0"/>
              <a:pPr/>
              <a:t>3</a:t>
            </a:fld>
            <a:endParaRPr lang="en-US"/>
          </a:p>
        </p:txBody>
      </p:sp>
    </p:spTree>
    <p:extLst>
      <p:ext uri="{BB962C8B-B14F-4D97-AF65-F5344CB8AC3E}">
        <p14:creationId xmlns:p14="http://schemas.microsoft.com/office/powerpoint/2010/main" xmlns="" val="3591893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0DFC1A9C-1F95-4B48-B66F-E046D57FC567}" type="slidenum">
              <a:rPr lang="en-US" altLang="en-US" sz="1200"/>
              <a:pPr/>
              <a:t>30</a:t>
            </a:fld>
            <a:endParaRPr lang="en-US" altLang="en-US" sz="1200"/>
          </a:p>
        </p:txBody>
      </p:sp>
      <p:sp>
        <p:nvSpPr>
          <p:cNvPr id="56323" name="Rectangle 7"/>
          <p:cNvSpPr txBox="1">
            <a:spLocks noGrp="1" noChangeArrowheads="1"/>
          </p:cNvSpPr>
          <p:nvPr/>
        </p:nvSpPr>
        <p:spPr bwMode="auto">
          <a:xfrm>
            <a:off x="3886200" y="8831580"/>
            <a:ext cx="297180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fld id="{94942F6D-9E80-A943-A27D-B40B2AF820A1}" type="slidenum">
              <a:rPr lang="en-US" altLang="en-US" sz="1200" b="1"/>
              <a:pPr algn="r" eaLnBrk="1" hangingPunct="1"/>
              <a:t>30</a:t>
            </a:fld>
            <a:endParaRPr lang="en-US" altLang="en-US" sz="1200" b="1"/>
          </a:p>
        </p:txBody>
      </p:sp>
      <p:sp>
        <p:nvSpPr>
          <p:cNvPr id="56324" name="Text Box 2"/>
          <p:cNvSpPr txBox="1">
            <a:spLocks noChangeArrowheads="1"/>
          </p:cNvSpPr>
          <p:nvPr/>
        </p:nvSpPr>
        <p:spPr bwMode="auto">
          <a:xfrm>
            <a:off x="1190626" y="892520"/>
            <a:ext cx="4475163" cy="3216618"/>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endParaRPr lang="en-CA" altLang="en-US" b="1"/>
          </a:p>
        </p:txBody>
      </p:sp>
      <p:sp>
        <p:nvSpPr>
          <p:cNvPr id="56325" name="Rectangle 3"/>
          <p:cNvSpPr>
            <a:spLocks noGrp="1" noChangeArrowheads="1"/>
          </p:cNvSpPr>
          <p:nvPr>
            <p:ph type="body"/>
          </p:nvPr>
        </p:nvSpPr>
        <p:spPr bwMode="auto">
          <a:xfrm>
            <a:off x="1060451" y="4422246"/>
            <a:ext cx="4741863" cy="3852519"/>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eaLnBrk="1" hangingPunct="1">
              <a:lnSpc>
                <a:spcPct val="95000"/>
              </a:lnSpc>
              <a:spcBef>
                <a:spcPct val="0"/>
              </a:spcBef>
              <a:buSzPct val="45000"/>
              <a:buFont typeface="Wingdings"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2400" baseline="0" dirty="0" smtClean="0">
                <a:ea typeface="MS PGothic" charset="-128"/>
              </a:rPr>
              <a:t>One of the things that a good self-care plan does is increase our resilience. Increasing our resilience is essential for those of us in this work.  </a:t>
            </a:r>
            <a:endParaRPr lang="en-GB" altLang="en-US" sz="2400" dirty="0">
              <a:ea typeface="MS PGothic" charset="-128"/>
            </a:endParaRPr>
          </a:p>
        </p:txBody>
      </p:sp>
    </p:spTree>
    <p:extLst>
      <p:ext uri="{BB962C8B-B14F-4D97-AF65-F5344CB8AC3E}">
        <p14:creationId xmlns:p14="http://schemas.microsoft.com/office/powerpoint/2010/main" xmlns="" val="362304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ways that simply doing the work can increase our resilience—we can be inspired by and learn from those victims</a:t>
            </a:r>
            <a:r>
              <a:rPr lang="en-US" baseline="0" dirty="0" smtClean="0"/>
              <a:t> and survivors with whom we work or encounter. It stands to reason that if their trauma is “contagious,” then so can their resilience be vicarious resilience. </a:t>
            </a:r>
          </a:p>
          <a:p>
            <a:endParaRPr lang="en-US" baseline="0" dirty="0" smtClean="0"/>
          </a:p>
          <a:p>
            <a:r>
              <a:rPr lang="en-US" baseline="0" dirty="0" smtClean="0"/>
              <a:t>[</a:t>
            </a:r>
            <a:r>
              <a:rPr lang="en-US" i="1" dirty="0" smtClean="0"/>
              <a:t>Read slide.</a:t>
            </a:r>
            <a:r>
              <a:rPr lang="en-US"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Exercise</a:t>
            </a:r>
            <a:r>
              <a:rPr lang="en-US" b="1" dirty="0" smtClean="0"/>
              <a:t> </a:t>
            </a:r>
            <a:r>
              <a:rPr lang="en-US" b="0" dirty="0" smtClean="0"/>
              <a:t>(if time allows)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Working in small groups or pairs,</a:t>
            </a:r>
            <a:r>
              <a:rPr lang="en-US" b="0" baseline="0" dirty="0" smtClean="0"/>
              <a:t> t</a:t>
            </a:r>
            <a:r>
              <a:rPr lang="en-US" b="0" dirty="0" smtClean="0"/>
              <a:t>hink</a:t>
            </a:r>
            <a:r>
              <a:rPr lang="en-US" b="0" baseline="0" dirty="0" smtClean="0"/>
              <a:t> of a victim/survivor that you have encountered who showed amazing resilience in the face of devastation. Without telling your partner the details about their trauma, describe how this person overcame it and “bounced back.” Describe how their resilience made you feel.  </a:t>
            </a:r>
            <a:endParaRPr lang="en-US" sz="2400" b="0" dirty="0" smtClean="0"/>
          </a:p>
        </p:txBody>
      </p:sp>
      <p:sp>
        <p:nvSpPr>
          <p:cNvPr id="4" name="Slide Number Placeholder 3"/>
          <p:cNvSpPr>
            <a:spLocks noGrp="1"/>
          </p:cNvSpPr>
          <p:nvPr>
            <p:ph type="sldNum" sz="quarter" idx="10"/>
          </p:nvPr>
        </p:nvSpPr>
        <p:spPr/>
        <p:txBody>
          <a:bodyPr/>
          <a:lstStyle/>
          <a:p>
            <a:fld id="{C2B943B8-79F4-3B4F-AC17-94198F4626A7}" type="slidenum">
              <a:rPr lang="en-US" smtClean="0"/>
              <a:pPr/>
              <a:t>31</a:t>
            </a:fld>
            <a:endParaRPr lang="en-US"/>
          </a:p>
        </p:txBody>
      </p:sp>
    </p:spTree>
    <p:extLst>
      <p:ext uri="{BB962C8B-B14F-4D97-AF65-F5344CB8AC3E}">
        <p14:creationId xmlns:p14="http://schemas.microsoft.com/office/powerpoint/2010/main" xmlns="" val="175395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These are some of the findings</a:t>
            </a:r>
            <a:r>
              <a:rPr lang="en-US" b="0" baseline="0" dirty="0" smtClean="0"/>
              <a:t> that researchers are making regarding vicarious resilience.</a:t>
            </a:r>
            <a:endParaRPr lang="en-US" b="0"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32</a:t>
            </a:fld>
            <a:endParaRPr lang="en-US"/>
          </a:p>
        </p:txBody>
      </p:sp>
    </p:spTree>
    <p:extLst>
      <p:ext uri="{BB962C8B-B14F-4D97-AF65-F5344CB8AC3E}">
        <p14:creationId xmlns:p14="http://schemas.microsoft.com/office/powerpoint/2010/main" xmlns="" val="275967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Compassion satisfaction</a:t>
            </a:r>
            <a:r>
              <a:rPr lang="en-US" sz="1200" b="0" i="0" kern="1200" dirty="0" smtClean="0">
                <a:solidFill>
                  <a:schemeClr val="tx1"/>
                </a:solidFill>
                <a:effectLst/>
                <a:latin typeface="+mn-lt"/>
                <a:ea typeface="+mn-ea"/>
                <a:cs typeface="+mn-cs"/>
              </a:rPr>
              <a:t> is about the pleasure you derive from the work. You may feel positively about the meaningfulness of your contribution to the work or even</a:t>
            </a:r>
            <a:r>
              <a:rPr lang="en-US" sz="1200" b="0" i="0" kern="1200" baseline="0" dirty="0" smtClean="0">
                <a:solidFill>
                  <a:schemeClr val="tx1"/>
                </a:solidFill>
                <a:effectLst/>
                <a:latin typeface="+mn-lt"/>
                <a:ea typeface="+mn-ea"/>
                <a:cs typeface="+mn-cs"/>
              </a:rPr>
              <a:t> to </a:t>
            </a:r>
            <a:r>
              <a:rPr lang="en-US" sz="1200" b="0" i="0" kern="1200" dirty="0" smtClean="0">
                <a:solidFill>
                  <a:schemeClr val="tx1"/>
                </a:solidFill>
                <a:effectLst/>
                <a:latin typeface="+mn-lt"/>
                <a:ea typeface="+mn-ea"/>
                <a:cs typeface="+mn-cs"/>
              </a:rPr>
              <a:t>the greater good of society. </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Vicarious</a:t>
            </a:r>
            <a:r>
              <a:rPr lang="en-US" sz="1200" b="1" i="0" kern="1200" baseline="0" dirty="0" smtClean="0">
                <a:solidFill>
                  <a:schemeClr val="tx1"/>
                </a:solidFill>
                <a:effectLst/>
                <a:latin typeface="+mn-lt"/>
                <a:ea typeface="+mn-ea"/>
                <a:cs typeface="+mn-cs"/>
              </a:rPr>
              <a:t> transformation </a:t>
            </a:r>
            <a:r>
              <a:rPr lang="en-US" sz="1200" b="0" i="0" kern="1200" baseline="0" dirty="0" smtClean="0">
                <a:solidFill>
                  <a:schemeClr val="tx1"/>
                </a:solidFill>
                <a:effectLst/>
                <a:latin typeface="+mn-lt"/>
                <a:ea typeface="+mn-ea"/>
                <a:cs typeface="+mn-cs"/>
              </a:rPr>
              <a:t>is an ongoing, intentional process by the worker </a:t>
            </a:r>
            <a:r>
              <a:rPr lang="en-US" sz="1200" b="0" i="0" kern="1200" dirty="0" smtClean="0">
                <a:solidFill>
                  <a:schemeClr val="tx1"/>
                </a:solidFill>
                <a:effectLst/>
                <a:latin typeface="+mn-lt"/>
                <a:ea typeface="+mn-ea"/>
                <a:cs typeface="+mn-cs"/>
              </a:rPr>
              <a:t>that results in a deepened sense of</a:t>
            </a:r>
            <a:r>
              <a:rPr lang="en-US" sz="1200" b="0" i="0" kern="1200" baseline="0" dirty="0" smtClean="0">
                <a:solidFill>
                  <a:schemeClr val="tx1"/>
                </a:solidFill>
                <a:effectLst/>
                <a:latin typeface="+mn-lt"/>
                <a:ea typeface="+mn-ea"/>
                <a:cs typeface="+mn-cs"/>
              </a:rPr>
              <a:t> connection </a:t>
            </a:r>
            <a:r>
              <a:rPr lang="en-US" sz="1200" b="0" i="0" kern="1200" dirty="0" smtClean="0">
                <a:solidFill>
                  <a:schemeClr val="tx1"/>
                </a:solidFill>
                <a:effectLst/>
                <a:latin typeface="+mn-lt"/>
                <a:ea typeface="+mn-ea"/>
                <a:cs typeface="+mn-cs"/>
              </a:rPr>
              <a:t>with others, a greater appreciation of</a:t>
            </a:r>
            <a:r>
              <a:rPr lang="en-US" sz="1200" b="0" i="0" kern="1200" baseline="0" dirty="0" smtClean="0">
                <a:solidFill>
                  <a:schemeClr val="tx1"/>
                </a:solidFill>
                <a:effectLst/>
                <a:latin typeface="+mn-lt"/>
                <a:ea typeface="+mn-ea"/>
                <a:cs typeface="+mn-cs"/>
              </a:rPr>
              <a:t> one’s </a:t>
            </a:r>
            <a:r>
              <a:rPr lang="en-US" sz="1200" b="0" i="0" kern="1200" dirty="0" smtClean="0">
                <a:solidFill>
                  <a:schemeClr val="tx1"/>
                </a:solidFill>
                <a:effectLst/>
                <a:latin typeface="+mn-lt"/>
                <a:ea typeface="+mn-ea"/>
                <a:cs typeface="+mn-cs"/>
              </a:rPr>
              <a:t>life, and a greater sense of meaning and hope. This term comes from researcher</a:t>
            </a:r>
            <a:r>
              <a:rPr lang="en-US" sz="1200" b="0" i="0" kern="1200" baseline="0" dirty="0" smtClean="0">
                <a:solidFill>
                  <a:schemeClr val="tx1"/>
                </a:solidFill>
                <a:effectLst/>
                <a:latin typeface="+mn-lt"/>
                <a:ea typeface="+mn-ea"/>
                <a:cs typeface="+mn-cs"/>
              </a:rPr>
              <a:t> Perlman, who earlier brought us the phrase vicarious traumatization—evidence of how this field is evolving.</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b="1" u="sng" baseline="0" dirty="0" smtClean="0"/>
              <a:t>Exercise</a:t>
            </a:r>
            <a:r>
              <a:rPr lang="en-US" b="1" baseline="0" dirty="0" smtClean="0"/>
              <a:t> </a:t>
            </a:r>
            <a:r>
              <a:rPr lang="en-US" b="0" baseline="0" dirty="0" smtClean="0"/>
              <a:t>(if time allows)</a:t>
            </a:r>
          </a:p>
          <a:p>
            <a:r>
              <a:rPr lang="en-US" b="0" baseline="0" dirty="0" smtClean="0"/>
              <a:t>Working with a partner, discuss why/how this work is meaningful to you.</a:t>
            </a:r>
          </a:p>
          <a:p>
            <a:endParaRPr lang="en-US" sz="800" b="1"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33</a:t>
            </a:fld>
            <a:endParaRPr lang="en-US"/>
          </a:p>
        </p:txBody>
      </p:sp>
    </p:spTree>
    <p:extLst>
      <p:ext uri="{BB962C8B-B14F-4D97-AF65-F5344CB8AC3E}">
        <p14:creationId xmlns:p14="http://schemas.microsoft.com/office/powerpoint/2010/main" xmlns="" val="4225415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BBBF2C-FD5D-C546-A074-DF2A074618EA}" type="slidenum">
              <a:rPr lang="en-US" sz="1200"/>
              <a:pPr/>
              <a:t>34</a:t>
            </a:fld>
            <a:endParaRPr lang="en-US" sz="1200"/>
          </a:p>
        </p:txBody>
      </p:sp>
      <p:sp>
        <p:nvSpPr>
          <p:cNvPr id="51202"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CD9D9D6-4B65-7D4D-97D1-4A09DB1ACB59}" type="slidenum">
              <a:rPr lang="en-US" sz="1200"/>
              <a:pPr algn="r" eaLnBrk="1" hangingPunct="1"/>
              <a:t>34</a:t>
            </a:fld>
            <a:endParaRPr lang="en-US" sz="1200"/>
          </a:p>
        </p:txBody>
      </p:sp>
      <p:sp>
        <p:nvSpPr>
          <p:cNvPr id="5120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rPr>
              <a:t>Sometimes</a:t>
            </a:r>
            <a:r>
              <a:rPr lang="en-US" baseline="0" dirty="0" smtClean="0">
                <a:latin typeface="Calibri" charset="0"/>
                <a:ea typeface="ＭＳ Ｐゴシック" charset="0"/>
              </a:rPr>
              <a:t> we can be made to feel guilty that we are having difficult reactions to our trauma exposure from work—that perhaps we are not cut out to do this work; that if we just did a little more self-care, we would be fine. Self-care is important, but that is only half the story. Our organizations play a major role in our well-being, resilience, and ability to remain in the work. We are going to turn our focus now to the responsibilities of our organizations.</a:t>
            </a:r>
            <a:endParaRPr lang="en-US" dirty="0">
              <a:latin typeface="Calibri" charset="0"/>
              <a:ea typeface="ＭＳ Ｐゴシック" charset="0"/>
            </a:endParaRPr>
          </a:p>
        </p:txBody>
      </p:sp>
    </p:spTree>
    <p:extLst>
      <p:ext uri="{BB962C8B-B14F-4D97-AF65-F5344CB8AC3E}">
        <p14:creationId xmlns:p14="http://schemas.microsoft.com/office/powerpoint/2010/main" xmlns="" val="1973830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mentioned earlier, vicarious trauma is a challenge of the job, with</a:t>
            </a:r>
            <a:r>
              <a:rPr lang="en-US" baseline="0" dirty="0" smtClean="0"/>
              <a:t> potential for personal and professional impacts. Given that this is work-related exposure, we will turn briefly to the critical importance of having vicarious trauma-informed organizations.</a:t>
            </a:r>
            <a:endParaRPr lang="en-US" dirty="0"/>
          </a:p>
        </p:txBody>
      </p:sp>
      <p:sp>
        <p:nvSpPr>
          <p:cNvPr id="4" name="Slide Number Placeholder 3"/>
          <p:cNvSpPr>
            <a:spLocks noGrp="1"/>
          </p:cNvSpPr>
          <p:nvPr>
            <p:ph type="sldNum" sz="quarter" idx="10"/>
          </p:nvPr>
        </p:nvSpPr>
        <p:spPr/>
        <p:txBody>
          <a:bodyPr/>
          <a:lstStyle/>
          <a:p>
            <a:fld id="{DAAA205C-FFE7-F648-AAD1-C3D2A2A27224}" type="slidenum">
              <a:rPr lang="en-US" smtClean="0"/>
              <a:pPr/>
              <a:t>35</a:t>
            </a:fld>
            <a:endParaRPr lang="en-US"/>
          </a:p>
        </p:txBody>
      </p:sp>
    </p:spTree>
    <p:extLst>
      <p:ext uri="{BB962C8B-B14F-4D97-AF65-F5344CB8AC3E}">
        <p14:creationId xmlns:p14="http://schemas.microsoft.com/office/powerpoint/2010/main" xmlns="" val="233018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a:t>
            </a:r>
            <a:r>
              <a:rPr lang="en-US" altLang="en-US" i="1" dirty="0" smtClean="0">
                <a:ea typeface="MS PGothic" charset="-128"/>
              </a:rPr>
              <a:t>Review slide</a:t>
            </a:r>
            <a:r>
              <a:rPr lang="en-US" altLang="en-US" dirty="0" smtClean="0">
                <a:ea typeface="MS PGothic" charset="-128"/>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These are the leading aspects of a healthy</a:t>
            </a:r>
            <a:r>
              <a:rPr lang="en-US" altLang="en-US" baseline="0" dirty="0" smtClean="0">
                <a:ea typeface="MS PGothic" charset="-128"/>
              </a:rPr>
              <a:t> organization, as discussed in Organizational Psychology literature and other sources. </a:t>
            </a:r>
            <a:r>
              <a:rPr lang="en-US" altLang="en-US" dirty="0" smtClean="0">
                <a:ea typeface="MS PGothic" charset="-128"/>
              </a:rPr>
              <a:t>T</a:t>
            </a:r>
            <a:r>
              <a:rPr lang="en-US" altLang="en-US" baseline="0" dirty="0" smtClean="0">
                <a:ea typeface="MS PGothic" charset="-128"/>
              </a:rPr>
              <a:t>he Vicarious Trauma Toolkit has developed an assessment tool to guide first responder organizations’ efforts to become healthy and vicarious-trauma informed. Called the Vicarious Trauma Organizational Readiness Guide, VT-ORG for short, it identifies strengths and gaps in each of these five areas. After completing the VT-ORG, the Vicarious Trauma Toolkit can then guide the user to actual policies and programming to assist efforts to become a healthier and more vicarious trauma-informed organization.  </a:t>
            </a:r>
            <a:endParaRPr lang="en-US" altLang="en-US" dirty="0" smtClean="0">
              <a:ea typeface="MS PGothic" charset="-128"/>
            </a:endParaRPr>
          </a:p>
        </p:txBody>
      </p:sp>
      <p:sp>
        <p:nvSpPr>
          <p:cNvPr id="1587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E571F084-B9C2-8C45-94B5-681E38E81BE0}" type="slidenum">
              <a:rPr lang="en-US" altLang="en-US" sz="1200">
                <a:latin typeface="Calibri" charset="0"/>
              </a:rPr>
              <a:pPr/>
              <a:t>36</a:t>
            </a:fld>
            <a:endParaRPr lang="en-US" altLang="en-US" sz="1200">
              <a:latin typeface="Calibri" charset="0"/>
            </a:endParaRPr>
          </a:p>
        </p:txBody>
      </p:sp>
    </p:spTree>
    <p:extLst>
      <p:ext uri="{BB962C8B-B14F-4D97-AF65-F5344CB8AC3E}">
        <p14:creationId xmlns:p14="http://schemas.microsoft.com/office/powerpoint/2010/main" xmlns="" val="930461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Listed here are some of the key</a:t>
            </a:r>
            <a:r>
              <a:rPr lang="en-US" baseline="0" dirty="0" smtClean="0"/>
              <a:t> evidence-based strategies for organizations to consider.</a:t>
            </a:r>
          </a:p>
          <a:p>
            <a:endParaRPr lang="en-US" baseline="0" dirty="0" smtClean="0"/>
          </a:p>
          <a:p>
            <a:r>
              <a:rPr lang="en-US" b="1" u="sng" baseline="0" dirty="0" smtClean="0"/>
              <a:t>Exercise</a:t>
            </a:r>
          </a:p>
          <a:p>
            <a:r>
              <a:rPr lang="en-US" b="0" baseline="0" dirty="0" smtClean="0"/>
              <a:t>Count the number of strategies that your organization is utilizing right now. Stand up if your organization has incorporated one of these strategies; stay standing if two are utilized; three?  Stay standing if you have 4 or more.  </a:t>
            </a:r>
          </a:p>
          <a:p>
            <a:endParaRPr lang="en-US" b="0" baseline="0" dirty="0" smtClean="0"/>
          </a:p>
          <a:p>
            <a:r>
              <a:rPr lang="en-US" b="1" baseline="0" dirty="0" smtClean="0"/>
              <a:t>Question: </a:t>
            </a:r>
            <a:r>
              <a:rPr lang="en-US" b="0" baseline="0" dirty="0" smtClean="0"/>
              <a:t>Can you name some of the most creative team-building activities you are doing in your organization?</a:t>
            </a:r>
            <a:endParaRPr lang="en-US" b="0"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37</a:t>
            </a:fld>
            <a:endParaRPr lang="en-US"/>
          </a:p>
        </p:txBody>
      </p:sp>
    </p:spTree>
    <p:extLst>
      <p:ext uri="{BB962C8B-B14F-4D97-AF65-F5344CB8AC3E}">
        <p14:creationId xmlns:p14="http://schemas.microsoft.com/office/powerpoint/2010/main" xmlns="" val="3671698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Consistently, </a:t>
            </a:r>
            <a:r>
              <a:rPr lang="en-US" baseline="0" dirty="0" smtClean="0"/>
              <a:t>research underscores the critical importance of peer support in our workplace. The support can be formal or informal but the key is the healthy support and connection among peers. This is a major way that organizations can support our resilience.</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38</a:t>
            </a:fld>
            <a:endParaRPr lang="en-US"/>
          </a:p>
        </p:txBody>
      </p:sp>
    </p:spTree>
    <p:extLst>
      <p:ext uri="{BB962C8B-B14F-4D97-AF65-F5344CB8AC3E}">
        <p14:creationId xmlns:p14="http://schemas.microsoft.com/office/powerpoint/2010/main" xmlns="" val="4120829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ea typeface="ＭＳ Ｐゴシック" charset="0"/>
              </a:rPr>
              <a:t>Who’s got your back?  Think about who that may</a:t>
            </a:r>
            <a:r>
              <a:rPr lang="en-US" baseline="0" dirty="0" smtClean="0">
                <a:latin typeface="Calibri" charset="0"/>
                <a:ea typeface="ＭＳ Ｐゴシック" charset="0"/>
              </a:rPr>
              <a:t> be</a:t>
            </a:r>
            <a:r>
              <a:rPr lang="en-US" dirty="0" smtClean="0">
                <a:latin typeface="Calibri" charset="0"/>
                <a:ea typeface="ＭＳ Ｐゴシック" charset="0"/>
              </a:rPr>
              <a:t>. By the end of today, tell that person(s) you were thinking of them.</a:t>
            </a:r>
          </a:p>
          <a:p>
            <a:pPr eaLnBrk="1" hangingPunct="1">
              <a:spcBef>
                <a:spcPct val="0"/>
              </a:spcBef>
            </a:pPr>
            <a:endParaRPr lang="en-US" dirty="0">
              <a:latin typeface="Calibri" charset="0"/>
              <a:ea typeface="ＭＳ Ｐゴシック" charset="0"/>
            </a:endParaRPr>
          </a:p>
          <a:p>
            <a:endParaRPr lang="en-US" dirty="0">
              <a:latin typeface="Calibri" charset="0"/>
              <a:ea typeface="ＭＳ Ｐゴシック"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9146ED-47E2-C643-93B5-EE89BB1F7038}" type="slidenum">
              <a:rPr lang="en-US" sz="1200">
                <a:latin typeface="Calibri" charset="0"/>
              </a:rPr>
              <a:pPr/>
              <a:t>39</a:t>
            </a:fld>
            <a:endParaRPr lang="en-US" sz="1200">
              <a:latin typeface="Calibri" charset="0"/>
            </a:endParaRPr>
          </a:p>
        </p:txBody>
      </p:sp>
    </p:spTree>
    <p:extLst>
      <p:ext uri="{BB962C8B-B14F-4D97-AF65-F5344CB8AC3E}">
        <p14:creationId xmlns:p14="http://schemas.microsoft.com/office/powerpoint/2010/main" xmlns="" val="552033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i="1" dirty="0" smtClean="0"/>
              <a:t>Read slide</a:t>
            </a:r>
            <a:r>
              <a:rPr lang="en-US" dirty="0" smtClean="0"/>
              <a:t>.]</a:t>
            </a:r>
          </a:p>
          <a:p>
            <a:r>
              <a:rPr lang="en-US" dirty="0" smtClean="0"/>
              <a:t>As victim services providers, the trauma</a:t>
            </a:r>
            <a:r>
              <a:rPr lang="en-US" baseline="0" dirty="0" smtClean="0"/>
              <a:t> we bear witness to everyday undoubtedly affects us. The purpose of this training is to understand how it affects us and what can be done about it. </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a:t>
            </a:fld>
            <a:endParaRPr lang="en-US"/>
          </a:p>
        </p:txBody>
      </p:sp>
    </p:spTree>
    <p:extLst>
      <p:ext uri="{BB962C8B-B14F-4D97-AF65-F5344CB8AC3E}">
        <p14:creationId xmlns:p14="http://schemas.microsoft.com/office/powerpoint/2010/main" xmlns="" val="558825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organizations don’t pay attention to the health and well-being of their members and the impact of trauma</a:t>
            </a:r>
            <a:r>
              <a:rPr lang="en-US" baseline="0" dirty="0" smtClean="0"/>
              <a:t> exposure, the results can be devastating: lost productivity, poor organizational health, and staff turnover. If left unattended, the negative impact will prevent the organization from doing its critical work.</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40</a:t>
            </a:fld>
            <a:endParaRPr lang="en-US"/>
          </a:p>
        </p:txBody>
      </p:sp>
    </p:spTree>
    <p:extLst>
      <p:ext uri="{BB962C8B-B14F-4D97-AF65-F5344CB8AC3E}">
        <p14:creationId xmlns:p14="http://schemas.microsoft.com/office/powerpoint/2010/main" xmlns="" val="427003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523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charset="-128"/>
              </a:rPr>
              <a:t>Why is it important for us and our organizations to address vicarious trauma?</a:t>
            </a:r>
          </a:p>
          <a:p>
            <a:r>
              <a:rPr lang="en-US" altLang="en-US" dirty="0" smtClean="0">
                <a:ea typeface="MS PGothic" charset="-128"/>
              </a:rPr>
              <a:t>[</a:t>
            </a:r>
            <a:r>
              <a:rPr lang="en-US" altLang="en-US" i="1" dirty="0" smtClean="0">
                <a:ea typeface="MS PGothic" charset="-128"/>
              </a:rPr>
              <a:t>Read slide</a:t>
            </a:r>
            <a:r>
              <a:rPr lang="en-US" altLang="en-US" dirty="0" smtClean="0">
                <a:ea typeface="MS PGothic" charset="-128"/>
              </a:rPr>
              <a:t>.]</a:t>
            </a:r>
            <a:endParaRPr lang="en-US" altLang="en-US" dirty="0">
              <a:ea typeface="MS PGothic" charset="-128"/>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444998E4-C498-D54F-A5BF-17AEC88A16DA}" type="slidenum">
              <a:rPr lang="en-US" altLang="en-US" sz="1200">
                <a:latin typeface="Calibri" charset="0"/>
              </a:rPr>
              <a:pPr/>
              <a:t>41</a:t>
            </a:fld>
            <a:endParaRPr lang="en-US" altLang="en-US" sz="1200">
              <a:latin typeface="Calibri" charset="0"/>
            </a:endParaRPr>
          </a:p>
        </p:txBody>
      </p:sp>
    </p:spTree>
    <p:extLst>
      <p:ext uri="{BB962C8B-B14F-4D97-AF65-F5344CB8AC3E}">
        <p14:creationId xmlns:p14="http://schemas.microsoft.com/office/powerpoint/2010/main" xmlns="" val="1057950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r>
              <a:rPr lang="en-US" baseline="0" dirty="0" smtClean="0"/>
              <a:t> and take care of yourself and your coworkers!</a:t>
            </a:r>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pPr/>
              <a:t>42</a:t>
            </a:fld>
            <a:endParaRPr lang="en-US"/>
          </a:p>
        </p:txBody>
      </p:sp>
    </p:spTree>
    <p:extLst>
      <p:ext uri="{BB962C8B-B14F-4D97-AF65-F5344CB8AC3E}">
        <p14:creationId xmlns:p14="http://schemas.microsoft.com/office/powerpoint/2010/main" xmlns="" val="18593682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B943B8-79F4-3B4F-AC17-94198F4626A7}"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xmlns="" val="20427300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xmlns="" val="320375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xmlns="" val="1968696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AA205C-FFE7-F648-AAD1-C3D2A2A27224}"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xmlns="" val="210831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4505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We are going to begin by defining</a:t>
            </a:r>
            <a:r>
              <a:rPr lang="en-US" altLang="en-US" baseline="0" dirty="0" smtClean="0">
                <a:ea typeface="MS PGothic" charset="-128"/>
              </a:rPr>
              <a:t> terms. We’ll start with stress. Technically, stress is defined simply as a reaction to a stimulus that disturbs our physical or mental </a:t>
            </a:r>
            <a:r>
              <a:rPr lang="en-US" altLang="en-US" i="0" baseline="0" dirty="0" smtClean="0">
                <a:ea typeface="MS PGothic" charset="-128"/>
              </a:rPr>
              <a:t>equilibrium. </a:t>
            </a:r>
            <a:r>
              <a:rPr lang="en-US" altLang="en-US" i="0" dirty="0" smtClean="0">
                <a:ea typeface="MS PGothic" charset="-128"/>
              </a:rPr>
              <a:t>Stress can be experienced</a:t>
            </a:r>
            <a:r>
              <a:rPr lang="en-US" altLang="en-US" i="0" baseline="0" dirty="0" smtClean="0">
                <a:ea typeface="MS PGothic" charset="-128"/>
              </a:rPr>
              <a:t> in many ways: </a:t>
            </a:r>
            <a:r>
              <a:rPr lang="en-US" altLang="en-US" i="0" dirty="0" smtClean="0">
                <a:ea typeface="MS PGothic" charset="-128"/>
              </a:rPr>
              <a:t>acute</a:t>
            </a:r>
            <a:r>
              <a:rPr lang="en-US" altLang="en-US" i="0" baseline="0" dirty="0" smtClean="0">
                <a:ea typeface="MS PGothic" charset="-128"/>
              </a:rPr>
              <a:t> stress is sudden, severe, and brief; chronic stress refers to constant or frequently recurring stressful events; and traumatic stress relates to a life-or-death type of event.  We will return to that in a few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i="0" baseline="0" dirty="0" smtClean="0">
              <a:ea typeface="MS PGothic" charset="-128"/>
            </a:endParaRPr>
          </a:p>
          <a:p>
            <a:r>
              <a:rPr lang="en-US" altLang="en-US" baseline="0" dirty="0" smtClean="0">
                <a:ea typeface="MS PGothic" charset="-128"/>
              </a:rPr>
              <a:t>Looking at the terms on the right, there are many words that describe the impact of v</a:t>
            </a:r>
            <a:r>
              <a:rPr lang="en-US" altLang="en-US" dirty="0" smtClean="0">
                <a:ea typeface="MS PGothic" charset="-128"/>
              </a:rPr>
              <a:t>icarious trauma throughout</a:t>
            </a:r>
            <a:r>
              <a:rPr lang="en-US" altLang="en-US" baseline="0" dirty="0" smtClean="0">
                <a:ea typeface="MS PGothic" charset="-128"/>
              </a:rPr>
              <a:t> the field</a:t>
            </a:r>
            <a:r>
              <a:rPr lang="en-US" altLang="en-US" dirty="0" smtClean="0">
                <a:ea typeface="MS PGothic" charset="-128"/>
              </a:rPr>
              <a:t>.</a:t>
            </a:r>
            <a:r>
              <a:rPr lang="en-US" altLang="en-US" baseline="0" dirty="0" smtClean="0">
                <a:ea typeface="MS PGothic" charset="-128"/>
              </a:rPr>
              <a:t> Although each of these terms have different definitions and describe slightly different reactions, they are used interchangeably.  What all these terms have in common is that they are trying to describe the negative reactions to work-related trauma exposure by victim services providers.  We begin with stress because understanding how the body responds to stress is imperative to understanding not only how we are reacting to the work, but also what the victims/survivors are experiencing. Their trauma is our trauma exposure.  </a:t>
            </a:r>
            <a:endParaRPr lang="en-US" altLang="en-US" dirty="0">
              <a:ea typeface="MS PGothic" charset="-128"/>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B200A90F-3779-1F49-9FA2-E1D1129EFFDF}" type="slidenum">
              <a:rPr lang="en-US" altLang="en-US" sz="1200">
                <a:latin typeface="Calibri" charset="0"/>
              </a:rPr>
              <a:pPr/>
              <a:t>5</a:t>
            </a:fld>
            <a:endParaRPr lang="en-US" altLang="en-US" sz="1200">
              <a:latin typeface="Calibri" charset="0"/>
            </a:endParaRPr>
          </a:p>
        </p:txBody>
      </p:sp>
    </p:spTree>
    <p:extLst>
      <p:ext uri="{BB962C8B-B14F-4D97-AF65-F5344CB8AC3E}">
        <p14:creationId xmlns:p14="http://schemas.microsoft.com/office/powerpoint/2010/main" xmlns="" val="168857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945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ＭＳ Ｐゴシック" charset="0"/>
              </a:rPr>
              <a:t>Everyone knows</a:t>
            </a:r>
            <a:r>
              <a:rPr lang="en-US" baseline="0" dirty="0" smtClean="0">
                <a:latin typeface="Calibri" charset="0"/>
                <a:ea typeface="ＭＳ Ｐゴシック" charset="0"/>
              </a:rPr>
              <a:t> what stress is. We have all experienced the feeling of being stressed for one reason or another, sometimes several times a day. We also know what stress feels like: our muscles get tense, we become irritable and short tempered, our breathing becomes rapid and shallow, and our heart starts racing. </a:t>
            </a:r>
          </a:p>
          <a:p>
            <a:endParaRPr lang="en-US" baseline="0" dirty="0" smtClean="0">
              <a:latin typeface="Calibri" charset="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smtClean="0">
                <a:latin typeface="Calibri" charset="0"/>
                <a:ea typeface="ＭＳ Ｐゴシック" charset="0"/>
              </a:rPr>
              <a:t>Exercise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baseline="0" dirty="0" smtClean="0">
              <a:latin typeface="Calibri" charset="0"/>
              <a:ea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latin typeface="Calibri" charset="0"/>
                <a:ea typeface="ＭＳ Ｐゴシック" charset="0"/>
              </a:rPr>
              <a:t>Question: </a:t>
            </a:r>
            <a:r>
              <a:rPr lang="en-US" b="0" dirty="0" smtClean="0">
                <a:latin typeface="+mn-lt"/>
              </a:rPr>
              <a:t>When was the last time you felt</a:t>
            </a:r>
            <a:r>
              <a:rPr lang="en-US" b="0" baseline="0" dirty="0" smtClean="0">
                <a:latin typeface="+mn-lt"/>
              </a:rPr>
              <a:t> stressed?  What was happening in your body?</a:t>
            </a:r>
            <a:endParaRPr lang="en-US" b="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ea typeface="MS PGothic"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charset="-128"/>
              </a:rPr>
              <a:t>Great examples!  But that’s not stress, that is </a:t>
            </a:r>
            <a:r>
              <a:rPr lang="en-US" altLang="en-US" dirty="0" err="1" smtClean="0">
                <a:ea typeface="MS PGothic" charset="-128"/>
              </a:rPr>
              <a:t>DIStress</a:t>
            </a:r>
            <a:r>
              <a:rPr lang="en-US" altLang="en-US" dirty="0" smtClean="0">
                <a:ea typeface="MS PGothic" charset="-128"/>
              </a:rPr>
              <a:t>, or the stress response.  Let’s take a step back…</a:t>
            </a:r>
            <a:endParaRPr lang="en-US" altLang="en-US" dirty="0">
              <a:ea typeface="MS PGothic" charset="-128"/>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A3151A-50FA-5844-9811-C5C5CA82021E}" type="slidenum">
              <a:rPr lang="en-US" sz="1200">
                <a:latin typeface="Calibri" charset="0"/>
              </a:rPr>
              <a:pPr/>
              <a:t>6</a:t>
            </a:fld>
            <a:endParaRPr lang="en-US" sz="1200">
              <a:latin typeface="Calibri" charset="0"/>
            </a:endParaRPr>
          </a:p>
        </p:txBody>
      </p:sp>
    </p:spTree>
    <p:extLst>
      <p:ext uri="{BB962C8B-B14F-4D97-AF65-F5344CB8AC3E}">
        <p14:creationId xmlns:p14="http://schemas.microsoft.com/office/powerpoint/2010/main" xmlns="" val="1259404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fld id="{20260F1E-B909-0B40-B337-7FFA79631F0C}" type="slidenum">
              <a:rPr lang="en-US" altLang="en-US" sz="1200"/>
              <a:pPr/>
              <a:t>7</a:t>
            </a:fld>
            <a:endParaRPr lang="en-US" altLang="en-US" sz="1200"/>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ea typeface="MS PGothic" charset="-128"/>
              </a:rPr>
              <a:t>Stress has a bad reputation, but once</a:t>
            </a:r>
            <a:r>
              <a:rPr lang="en-US" altLang="en-US" baseline="0" dirty="0" smtClean="0">
                <a:ea typeface="MS PGothic" charset="-128"/>
              </a:rPr>
              <a:t> you get to know a little more about it, you find that stress is actually quite complex. This chart shows how stress can affect our performance.  When we talk about performance, we are talking about our capability to respond to a stressor or challenge.  When we are in the green zone, we are relaxed and laid back. This feels great but doesn’t prepare us to respond to a stressor. The yellow zone indicates optimum stress. This is called ”Eustress.” This is the stress that gets us ready to take a test, focus on a task, or get out of a sticky situation smoothly. As our stress increases, our performance tends to suffer, as you can see in the orange zone, as exhaustion sets in. Confronted with even more stress, we begin to experience anxiety and panic and our performance level is at it’s lowest.  Now let’s look at what is going on.</a:t>
            </a:r>
            <a:endParaRPr lang="en-US" altLang="en-US" baseline="0" dirty="0">
              <a:ea typeface="MS PGothic" charset="-128"/>
            </a:endParaRPr>
          </a:p>
        </p:txBody>
      </p:sp>
    </p:spTree>
    <p:extLst>
      <p:ext uri="{BB962C8B-B14F-4D97-AF65-F5344CB8AC3E}">
        <p14:creationId xmlns:p14="http://schemas.microsoft.com/office/powerpoint/2010/main" xmlns="" val="789134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ea typeface="MS PGothic" charset="-128"/>
              </a:rPr>
              <a:t>The stress response</a:t>
            </a:r>
            <a:r>
              <a:rPr lang="en-US" altLang="en-US" baseline="0" dirty="0" smtClean="0">
                <a:ea typeface="MS PGothic" charset="-128"/>
              </a:rPr>
              <a:t> is an evolutionary, life-saving adaptation that exists among all living creatures. When we are confronted with a life-threatening event, this fight, flight, or freeze reaction is what gives us the ability to take instantaneous action, even before our thinking brain catches up. O</a:t>
            </a:r>
            <a:r>
              <a:rPr lang="en-US" altLang="en-US" sz="1200" dirty="0" smtClean="0">
                <a:ea typeface="MS PGothic" charset="-128"/>
              </a:rPr>
              <a:t>ur nervous system responds by releasing a flood of stress hormones, including adrenaline and cortisol. These hormones rouse the body for emergency action. Our heart pounds faster, muscles tighten, blood pressure rises, breath quickens, and senses become sharper. </a:t>
            </a:r>
            <a:endParaRPr lang="en-US" altLang="ja-JP" dirty="0">
              <a:latin typeface="Times New Roman" charset="0"/>
              <a:cs typeface="MS Pゴシック" charset="0"/>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8</a:t>
            </a:fld>
            <a:endParaRPr lang="en-US"/>
          </a:p>
        </p:txBody>
      </p:sp>
    </p:spTree>
    <p:extLst>
      <p:ext uri="{BB962C8B-B14F-4D97-AF65-F5344CB8AC3E}">
        <p14:creationId xmlns:p14="http://schemas.microsoft.com/office/powerpoint/2010/main" xmlns="" val="2084131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Arial" charset="0"/>
              </a:rPr>
              <a:t>Cumulative stress reactions are a less dramatic, more gradual form of stress reaction. They are usually related to low-intensity but more chronic stressors that pervade a person’s life and “pile up,” one on top of the other.</a:t>
            </a:r>
          </a:p>
          <a:p>
            <a:endParaRPr lang="en-US" sz="1200" dirty="0" smtClean="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mn-lt"/>
              </a:rPr>
              <a:t>While we may think that a traumatic event or critical incident is most damaging, cumulative stress is likely to be as potentially problematic over the course of a victim advocate's career. This may be due to chronicity, an inability to escape exposure, or the fact that the most rewarding work in this field often requires repeated and persistent exposure to traumatic stimuli. Additionally, f</a:t>
            </a:r>
            <a:r>
              <a:rPr lang="en-US" dirty="0" smtClean="0">
                <a:solidFill>
                  <a:srgbClr val="000000"/>
                </a:solidFill>
                <a:latin typeface="Arial" charset="0"/>
                <a:sym typeface="Wingdings" charset="0"/>
              </a:rPr>
              <a:t>requent </a:t>
            </a:r>
            <a:r>
              <a:rPr lang="en-US" dirty="0" smtClean="0">
                <a:latin typeface="Arial" charset="0"/>
              </a:rPr>
              <a:t>mild stressful events can create high stress levels if not dealt with effectively on an ongoing basis.</a:t>
            </a:r>
            <a:endParaRPr lang="en-US" sz="1200" dirty="0" smtClean="0">
              <a:latin typeface="Arial" charset="0"/>
            </a:endParaRPr>
          </a:p>
        </p:txBody>
      </p:sp>
      <p:sp>
        <p:nvSpPr>
          <p:cNvPr id="4" name="Slide Number Placeholder 3"/>
          <p:cNvSpPr>
            <a:spLocks noGrp="1"/>
          </p:cNvSpPr>
          <p:nvPr>
            <p:ph type="sldNum" sz="quarter" idx="10"/>
          </p:nvPr>
        </p:nvSpPr>
        <p:spPr/>
        <p:txBody>
          <a:bodyPr/>
          <a:lstStyle/>
          <a:p>
            <a:fld id="{C2B943B8-79F4-3B4F-AC17-94198F4626A7}" type="slidenum">
              <a:rPr lang="en-US" smtClean="0"/>
              <a:pPr/>
              <a:t>9</a:t>
            </a:fld>
            <a:endParaRPr lang="en-US"/>
          </a:p>
        </p:txBody>
      </p:sp>
    </p:spTree>
    <p:extLst>
      <p:ext uri="{BB962C8B-B14F-4D97-AF65-F5344CB8AC3E}">
        <p14:creationId xmlns:p14="http://schemas.microsoft.com/office/powerpoint/2010/main" xmlns="" val="2003950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ADB5808-0604-D348-8E78-F98D1547C346}"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1591501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DB5808-0604-D348-8E78-F98D1547C346}"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22424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DB5808-0604-D348-8E78-F98D1547C346}"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1078782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DB5808-0604-D348-8E78-F98D1547C346}"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686573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DB5808-0604-D348-8E78-F98D1547C346}" type="datetimeFigureOut">
              <a:rPr lang="en-US" smtClean="0"/>
              <a:pPr/>
              <a:t>3/14/2017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199059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DB5808-0604-D348-8E78-F98D1547C346}"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365085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DB5808-0604-D348-8E78-F98D1547C346}" type="datetimeFigureOut">
              <a:rPr lang="en-US" smtClean="0"/>
              <a:pPr/>
              <a:t>3/14/2017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626395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DB5808-0604-D348-8E78-F98D1547C346}" type="datetimeFigureOut">
              <a:rPr lang="en-US" smtClean="0"/>
              <a:pPr/>
              <a:t>3/14/2017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862851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B5808-0604-D348-8E78-F98D1547C346}" type="datetimeFigureOut">
              <a:rPr lang="en-US" smtClean="0"/>
              <a:pPr/>
              <a:t>3/14/2017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2142130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DB5808-0604-D348-8E78-F98D1547C346}"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1454466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DB5808-0604-D348-8E78-F98D1547C346}" type="datetimeFigureOut">
              <a:rPr lang="en-US" smtClean="0"/>
              <a:pPr/>
              <a:t>3/14/2017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417052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B5808-0604-D348-8E78-F98D1547C346}" type="datetimeFigureOut">
              <a:rPr lang="en-US" smtClean="0"/>
              <a:pPr/>
              <a:t>3/14/2017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AA35F-FB56-6246-B041-8111DB169BCF}" type="slidenum">
              <a:rPr lang="en-US" smtClean="0"/>
              <a:pPr/>
              <a:t>‹#›</a:t>
            </a:fld>
            <a:endParaRPr lang="en-US"/>
          </a:p>
        </p:txBody>
      </p:sp>
    </p:spTree>
    <p:extLst>
      <p:ext uri="{BB962C8B-B14F-4D97-AF65-F5344CB8AC3E}">
        <p14:creationId xmlns:p14="http://schemas.microsoft.com/office/powerpoint/2010/main" xmlns="" val="1637380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tiff"/><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4.tiff"/></Relationships>
</file>

<file path=ppt/slides/_rels/slide3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Instructions for Presenters</a:t>
            </a:r>
            <a:endParaRPr lang="en-US" dirty="0"/>
          </a:p>
        </p:txBody>
      </p:sp>
      <p:sp>
        <p:nvSpPr>
          <p:cNvPr id="3" name="Content Placeholder 2"/>
          <p:cNvSpPr>
            <a:spLocks noGrp="1"/>
          </p:cNvSpPr>
          <p:nvPr>
            <p:ph idx="1"/>
          </p:nvPr>
        </p:nvSpPr>
        <p:spPr/>
        <p:txBody>
          <a:bodyPr/>
          <a:lstStyle/>
          <a:p>
            <a:pPr>
              <a:lnSpc>
                <a:spcPct val="100000"/>
              </a:lnSpc>
              <a:spcBef>
                <a:spcPct val="0"/>
              </a:spcBef>
              <a:defRPr/>
            </a:pPr>
            <a:r>
              <a:rPr lang="en-US" dirty="0"/>
              <a:t>This presentation is designed to provide </a:t>
            </a:r>
            <a:r>
              <a:rPr lang="en-US" dirty="0" smtClean="0"/>
              <a:t>victim services trainers </a:t>
            </a:r>
            <a:r>
              <a:rPr lang="en-US" dirty="0"/>
              <a:t>with the information and guidance necessary to conduct a basic training on vicarious trauma.  </a:t>
            </a:r>
          </a:p>
          <a:p>
            <a:pPr>
              <a:lnSpc>
                <a:spcPct val="100000"/>
              </a:lnSpc>
              <a:spcBef>
                <a:spcPct val="0"/>
              </a:spcBef>
              <a:defRPr/>
            </a:pPr>
            <a:r>
              <a:rPr lang="en-US" dirty="0"/>
              <a:t>This presentation includes clearly outlined speaking points for each slide, as well as exercises, to lead a workshop for 1–1.5 hours.</a:t>
            </a:r>
          </a:p>
          <a:p>
            <a:pPr>
              <a:lnSpc>
                <a:spcPct val="100000"/>
              </a:lnSpc>
              <a:spcBef>
                <a:spcPct val="0"/>
              </a:spcBef>
              <a:defRPr/>
            </a:pPr>
            <a:r>
              <a:rPr lang="en-US" dirty="0"/>
              <a:t>Please review the notes attached to each slide. </a:t>
            </a:r>
            <a:r>
              <a:rPr lang="en-US" dirty="0" smtClean="0"/>
              <a:t>You </a:t>
            </a:r>
            <a:r>
              <a:rPr lang="en-US" dirty="0"/>
              <a:t>may choose to skip certain exercises, add your own, or pull out particular slides to conduct a shorter, more focused training for staff.</a:t>
            </a:r>
          </a:p>
          <a:p>
            <a:pPr marL="0" indent="0">
              <a:buNone/>
            </a:pPr>
            <a:endParaRPr lang="en-US" dirty="0"/>
          </a:p>
        </p:txBody>
      </p:sp>
    </p:spTree>
    <p:extLst>
      <p:ext uri="{BB962C8B-B14F-4D97-AF65-F5344CB8AC3E}">
        <p14:creationId xmlns:p14="http://schemas.microsoft.com/office/powerpoint/2010/main" xmlns="" val="42051408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27335" y="3818576"/>
            <a:ext cx="6088626" cy="2175669"/>
          </a:xfrm>
          <a:prstGeom prst="rect">
            <a:avLst/>
          </a:prstGeom>
        </p:spPr>
      </p:pic>
      <p:sp>
        <p:nvSpPr>
          <p:cNvPr id="7" name="Title 1"/>
          <p:cNvSpPr>
            <a:spLocks noGrp="1"/>
          </p:cNvSpPr>
          <p:nvPr>
            <p:ph type="title"/>
          </p:nvPr>
        </p:nvSpPr>
        <p:spPr>
          <a:xfrm>
            <a:off x="838200" y="365125"/>
            <a:ext cx="10515600" cy="1325563"/>
          </a:xfrm>
        </p:spPr>
        <p:txBody>
          <a:bodyPr/>
          <a:lstStyle/>
          <a:p>
            <a:r>
              <a:rPr lang="en-US" dirty="0"/>
              <a:t>Taking a </a:t>
            </a:r>
            <a:r>
              <a:rPr lang="en-US" dirty="0" smtClean="0"/>
              <a:t>Closer </a:t>
            </a:r>
            <a:r>
              <a:rPr lang="en-US" dirty="0"/>
              <a:t>L</a:t>
            </a:r>
            <a:r>
              <a:rPr lang="en-US" dirty="0" smtClean="0"/>
              <a:t>ook…</a:t>
            </a:r>
            <a:endParaRPr lang="en-US" dirty="0"/>
          </a:p>
        </p:txBody>
      </p:sp>
      <p:sp>
        <p:nvSpPr>
          <p:cNvPr id="8" name="Content Placeholder 2"/>
          <p:cNvSpPr>
            <a:spLocks noGrp="1"/>
          </p:cNvSpPr>
          <p:nvPr>
            <p:ph idx="1"/>
          </p:nvPr>
        </p:nvSpPr>
        <p:spPr>
          <a:xfrm>
            <a:off x="1676400" y="1642908"/>
            <a:ext cx="8939561" cy="4351338"/>
          </a:xfrm>
        </p:spPr>
        <p:txBody>
          <a:bodyPr/>
          <a:lstStyle/>
          <a:p>
            <a:pPr lvl="4"/>
            <a:r>
              <a:rPr lang="en-US" sz="3200" dirty="0" smtClean="0"/>
              <a:t>Trauma</a:t>
            </a:r>
            <a:endParaRPr lang="en-US" sz="2600" dirty="0"/>
          </a:p>
          <a:p>
            <a:pPr lvl="4"/>
            <a:r>
              <a:rPr lang="en-US" sz="3200" dirty="0"/>
              <a:t>T</a:t>
            </a:r>
            <a:r>
              <a:rPr lang="en-US" sz="3200" dirty="0" smtClean="0"/>
              <a:t>raumatic stress</a:t>
            </a:r>
          </a:p>
          <a:p>
            <a:pPr lvl="4"/>
            <a:r>
              <a:rPr lang="en-US" sz="3200" dirty="0" smtClean="0"/>
              <a:t>Vicarious traumatization</a:t>
            </a:r>
            <a:endParaRPr lang="en-US" sz="3200" dirty="0"/>
          </a:p>
        </p:txBody>
      </p:sp>
    </p:spTree>
    <p:extLst>
      <p:ext uri="{BB962C8B-B14F-4D97-AF65-F5344CB8AC3E}">
        <p14:creationId xmlns:p14="http://schemas.microsoft.com/office/powerpoint/2010/main" xmlns="" val="802429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1"/>
          <p:cNvSpPr txBox="1">
            <a:spLocks noChangeArrowheads="1"/>
          </p:cNvSpPr>
          <p:nvPr/>
        </p:nvSpPr>
        <p:spPr bwMode="auto">
          <a:xfrm>
            <a:off x="2330451" y="747714"/>
            <a:ext cx="79343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3" name="TextBox 2"/>
          <p:cNvSpPr txBox="1"/>
          <p:nvPr/>
        </p:nvSpPr>
        <p:spPr>
          <a:xfrm>
            <a:off x="3940310" y="634073"/>
            <a:ext cx="7277100" cy="646112"/>
          </a:xfrm>
          <a:prstGeom prst="rect">
            <a:avLst/>
          </a:prstGeom>
          <a:noFill/>
        </p:spPr>
        <p:txBody>
          <a:bodyPr>
            <a:spAutoFit/>
          </a:bodyPr>
          <a:lstStyle/>
          <a:p>
            <a:pPr algn="ctr">
              <a:defRPr/>
            </a:pPr>
            <a:r>
              <a:rPr lang="en-US" sz="3600" b="1" dirty="0">
                <a:solidFill>
                  <a:schemeClr val="bg2">
                    <a:lumMod val="50000"/>
                  </a:schemeClr>
                </a:solidFill>
              </a:rPr>
              <a:t>Traumatic </a:t>
            </a:r>
            <a:r>
              <a:rPr lang="en-US" sz="3600" b="1" dirty="0" smtClean="0">
                <a:solidFill>
                  <a:schemeClr val="bg2">
                    <a:lumMod val="50000"/>
                  </a:schemeClr>
                </a:solidFill>
              </a:rPr>
              <a:t>Events</a:t>
            </a:r>
            <a:endParaRPr lang="en-US" sz="3600" b="1" dirty="0">
              <a:solidFill>
                <a:schemeClr val="bg2">
                  <a:lumMod val="50000"/>
                </a:schemeClr>
              </a:solidFill>
            </a:endParaRPr>
          </a:p>
        </p:txBody>
      </p:sp>
      <p:sp>
        <p:nvSpPr>
          <p:cNvPr id="37891" name="TextBox 3"/>
          <p:cNvSpPr txBox="1">
            <a:spLocks noChangeArrowheads="1"/>
          </p:cNvSpPr>
          <p:nvPr/>
        </p:nvSpPr>
        <p:spPr bwMode="auto">
          <a:xfrm>
            <a:off x="519954" y="726257"/>
            <a:ext cx="4051787"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a:latin typeface="+mn-lt"/>
              </a:rPr>
              <a:t>Human </a:t>
            </a:r>
            <a:endParaRPr lang="en-US" sz="2800" b="1" dirty="0">
              <a:latin typeface="+mn-lt"/>
            </a:endParaRPr>
          </a:p>
          <a:p>
            <a:r>
              <a:rPr lang="en-US" dirty="0">
                <a:latin typeface="+mn-lt"/>
              </a:rPr>
              <a:t>Homicide	</a:t>
            </a:r>
          </a:p>
          <a:p>
            <a:r>
              <a:rPr lang="en-US" dirty="0">
                <a:latin typeface="+mn-lt"/>
              </a:rPr>
              <a:t>Sexual Assault	</a:t>
            </a:r>
          </a:p>
          <a:p>
            <a:r>
              <a:rPr lang="en-US" dirty="0">
                <a:latin typeface="+mn-lt"/>
              </a:rPr>
              <a:t>Assault/attack	</a:t>
            </a:r>
          </a:p>
          <a:p>
            <a:r>
              <a:rPr lang="en-US" dirty="0">
                <a:latin typeface="+mn-lt"/>
              </a:rPr>
              <a:t>War			</a:t>
            </a:r>
          </a:p>
          <a:p>
            <a:r>
              <a:rPr lang="en-US" dirty="0">
                <a:latin typeface="+mn-lt"/>
              </a:rPr>
              <a:t>				</a:t>
            </a:r>
          </a:p>
        </p:txBody>
      </p:sp>
      <p:sp>
        <p:nvSpPr>
          <p:cNvPr id="37892" name="TextBox 1"/>
          <p:cNvSpPr txBox="1">
            <a:spLocks noChangeArrowheads="1"/>
          </p:cNvSpPr>
          <p:nvPr/>
        </p:nvSpPr>
        <p:spPr bwMode="auto">
          <a:xfrm>
            <a:off x="519954" y="2731577"/>
            <a:ext cx="3321041"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a:latin typeface="+mn-lt"/>
                <a:cs typeface="Arial" charset="0"/>
              </a:rPr>
              <a:t>Natural</a:t>
            </a:r>
          </a:p>
          <a:p>
            <a:r>
              <a:rPr lang="en-US" dirty="0">
                <a:latin typeface="+mn-lt"/>
                <a:cs typeface="Arial" charset="0"/>
              </a:rPr>
              <a:t>Hurricane</a:t>
            </a:r>
          </a:p>
          <a:p>
            <a:r>
              <a:rPr lang="en-US" dirty="0">
                <a:latin typeface="+mn-lt"/>
                <a:cs typeface="Arial" charset="0"/>
              </a:rPr>
              <a:t>Earthquake</a:t>
            </a:r>
          </a:p>
          <a:p>
            <a:r>
              <a:rPr lang="en-US" dirty="0">
                <a:latin typeface="+mn-lt"/>
                <a:cs typeface="Arial" charset="0"/>
              </a:rPr>
              <a:t>Flood</a:t>
            </a:r>
          </a:p>
          <a:p>
            <a:r>
              <a:rPr lang="en-US" dirty="0">
                <a:latin typeface="+mn-lt"/>
                <a:cs typeface="Arial" charset="0"/>
              </a:rPr>
              <a:t>Fire</a:t>
            </a:r>
          </a:p>
          <a:p>
            <a:endParaRPr lang="en-US" dirty="0">
              <a:latin typeface="+mn-lt"/>
              <a:cs typeface="Arial" charset="0"/>
            </a:endParaRPr>
          </a:p>
        </p:txBody>
      </p:sp>
      <p:sp>
        <p:nvSpPr>
          <p:cNvPr id="37893" name="TextBox 3"/>
          <p:cNvSpPr txBox="1">
            <a:spLocks noChangeArrowheads="1"/>
          </p:cNvSpPr>
          <p:nvPr/>
        </p:nvSpPr>
        <p:spPr bwMode="auto">
          <a:xfrm>
            <a:off x="519954" y="4840631"/>
            <a:ext cx="393738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dirty="0" smtClean="0">
                <a:latin typeface="+mn-lt"/>
              </a:rPr>
              <a:t>Workplace Violence</a:t>
            </a:r>
            <a:endParaRPr lang="en-US" b="1" u="sng" dirty="0">
              <a:latin typeface="+mn-lt"/>
            </a:endParaRPr>
          </a:p>
          <a:p>
            <a:r>
              <a:rPr lang="en-US" dirty="0">
                <a:latin typeface="+mn-lt"/>
              </a:rPr>
              <a:t>Fight or physical  attack</a:t>
            </a:r>
          </a:p>
          <a:p>
            <a:r>
              <a:rPr lang="en-US" dirty="0">
                <a:latin typeface="+mn-lt"/>
              </a:rPr>
              <a:t>Threat of physical harm</a:t>
            </a:r>
          </a:p>
          <a:p>
            <a:r>
              <a:rPr lang="en-US" dirty="0">
                <a:latin typeface="+mn-lt"/>
              </a:rPr>
              <a:t>Accident</a:t>
            </a:r>
          </a:p>
        </p:txBody>
      </p:sp>
      <p:pic>
        <p:nvPicPr>
          <p:cNvPr id="2" name="Picture 1" descr="TIC-tree.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95827" y="1617400"/>
            <a:ext cx="5044253" cy="4808112"/>
          </a:xfrm>
          <a:prstGeom prst="rect">
            <a:avLst/>
          </a:prstGeom>
        </p:spPr>
      </p:pic>
    </p:spTree>
    <p:extLst>
      <p:ext uri="{BB962C8B-B14F-4D97-AF65-F5344CB8AC3E}">
        <p14:creationId xmlns:p14="http://schemas.microsoft.com/office/powerpoint/2010/main" xmlns="" val="1706544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1220902" y="608014"/>
            <a:ext cx="9922182" cy="1209675"/>
          </a:xfrm>
        </p:spPr>
        <p:txBody>
          <a:bodyPr anchor="b"/>
          <a:lstStyle/>
          <a:p>
            <a:pPr algn="ctr" eaLnBrk="1" hangingPunct="1">
              <a:defRPr/>
            </a:pPr>
            <a:r>
              <a:rPr lang="en-US" sz="3600" dirty="0"/>
              <a:t>What Makes an Event Traumatic?</a:t>
            </a:r>
          </a:p>
        </p:txBody>
      </p:sp>
      <p:sp>
        <p:nvSpPr>
          <p:cNvPr id="25602" name="Rectangle 3"/>
          <p:cNvSpPr>
            <a:spLocks noGrp="1" noChangeArrowheads="1"/>
          </p:cNvSpPr>
          <p:nvPr>
            <p:ph type="body" sz="half" idx="4294967295"/>
          </p:nvPr>
        </p:nvSpPr>
        <p:spPr>
          <a:xfrm>
            <a:off x="788277" y="2333297"/>
            <a:ext cx="9987300" cy="3911929"/>
          </a:xfrm>
        </p:spPr>
        <p:txBody>
          <a:bodyPr>
            <a:normAutofit lnSpcReduction="10000"/>
          </a:bodyPr>
          <a:lstStyle/>
          <a:p>
            <a:pPr lvl="2">
              <a:lnSpc>
                <a:spcPct val="80000"/>
              </a:lnSpc>
            </a:pPr>
            <a:r>
              <a:rPr lang="en-US" altLang="en-US" sz="3200" dirty="0">
                <a:ea typeface="Osaka" charset="-128"/>
              </a:rPr>
              <a:t>It involves a threat—real or perceived—to one’</a:t>
            </a:r>
            <a:r>
              <a:rPr lang="en-US" altLang="ja-JP" sz="3200" dirty="0">
                <a:ea typeface="Osaka" charset="-128"/>
              </a:rPr>
              <a:t>s physical or emotional well-being.</a:t>
            </a:r>
          </a:p>
          <a:p>
            <a:pPr lvl="2">
              <a:lnSpc>
                <a:spcPct val="80000"/>
              </a:lnSpc>
            </a:pPr>
            <a:r>
              <a:rPr lang="en-US" altLang="en-US" sz="3200" dirty="0">
                <a:ea typeface="Osaka" charset="-128"/>
              </a:rPr>
              <a:t>It is overwhelming.</a:t>
            </a:r>
          </a:p>
          <a:p>
            <a:pPr lvl="2">
              <a:lnSpc>
                <a:spcPct val="80000"/>
              </a:lnSpc>
            </a:pPr>
            <a:r>
              <a:rPr lang="en-US" altLang="en-US" sz="3200" dirty="0">
                <a:ea typeface="Osaka" charset="-128"/>
              </a:rPr>
              <a:t>It results in intense feelings of fear and lack of control.</a:t>
            </a:r>
          </a:p>
          <a:p>
            <a:pPr lvl="2">
              <a:lnSpc>
                <a:spcPct val="80000"/>
              </a:lnSpc>
            </a:pPr>
            <a:r>
              <a:rPr lang="en-US" altLang="en-US" sz="3200" dirty="0">
                <a:ea typeface="Osaka" charset="-128"/>
              </a:rPr>
              <a:t>It leaves one feeling helpless.</a:t>
            </a:r>
          </a:p>
          <a:p>
            <a:pPr lvl="2">
              <a:lnSpc>
                <a:spcPct val="80000"/>
              </a:lnSpc>
            </a:pPr>
            <a:r>
              <a:rPr lang="en-US" altLang="en-US" sz="3200" dirty="0">
                <a:ea typeface="Osaka" charset="-128"/>
              </a:rPr>
              <a:t>It changes the way a person understands the world, themselves, and others.</a:t>
            </a:r>
          </a:p>
          <a:p>
            <a:pPr>
              <a:lnSpc>
                <a:spcPct val="80000"/>
              </a:lnSpc>
            </a:pPr>
            <a:endParaRPr lang="en-US" altLang="en-US" sz="3000" dirty="0">
              <a:latin typeface="Times New Roman" charset="0"/>
              <a:ea typeface="Osaka" charset="-128"/>
            </a:endParaRPr>
          </a:p>
          <a:p>
            <a:pPr marL="914400" lvl="2" indent="0" algn="r">
              <a:lnSpc>
                <a:spcPct val="80000"/>
              </a:lnSpc>
              <a:buNone/>
            </a:pPr>
            <a:r>
              <a:rPr lang="en-US" altLang="en-US" sz="1800" dirty="0" smtClean="0">
                <a:ea typeface="Osaka" charset="-128"/>
              </a:rPr>
              <a:t>(American </a:t>
            </a:r>
            <a:r>
              <a:rPr lang="en-US" altLang="en-US" sz="1800" dirty="0">
                <a:ea typeface="Osaka" charset="-128"/>
              </a:rPr>
              <a:t>Psychiatric Association, </a:t>
            </a:r>
            <a:r>
              <a:rPr lang="en-US" altLang="en-US" sz="1800" dirty="0" smtClean="0">
                <a:ea typeface="Osaka" charset="-128"/>
              </a:rPr>
              <a:t>2000)</a:t>
            </a:r>
            <a:endParaRPr lang="en-US" altLang="en-US" sz="5000" dirty="0">
              <a:ea typeface="MS PGothic" charset="-128"/>
            </a:endParaRPr>
          </a:p>
        </p:txBody>
      </p:sp>
    </p:spTree>
    <p:extLst>
      <p:ext uri="{BB962C8B-B14F-4D97-AF65-F5344CB8AC3E}">
        <p14:creationId xmlns:p14="http://schemas.microsoft.com/office/powerpoint/2010/main" xmlns="" val="1387978481"/>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524000" y="381000"/>
            <a:ext cx="9144000" cy="1828800"/>
          </a:xfrm>
        </p:spPr>
        <p:txBody>
          <a:bodyPr>
            <a:normAutofit/>
          </a:bodyPr>
          <a:lstStyle/>
          <a:p>
            <a:pPr>
              <a:defRPr/>
            </a:pPr>
            <a:r>
              <a:rPr lang="en-US" sz="3600" dirty="0"/>
              <a:t>Defining Traumatic</a:t>
            </a:r>
            <a:r>
              <a:rPr lang="en-US" sz="3600" i="1" dirty="0"/>
              <a:t> </a:t>
            </a:r>
            <a:r>
              <a:rPr lang="en-US" sz="3600" dirty="0"/>
              <a:t>Stress</a:t>
            </a:r>
            <a:r>
              <a:rPr lang="en-US" sz="3600" dirty="0">
                <a:solidFill>
                  <a:schemeClr val="tx1"/>
                </a:solidFill>
              </a:rPr>
              <a:t/>
            </a:r>
            <a:br>
              <a:rPr lang="en-US" sz="3600" dirty="0">
                <a:solidFill>
                  <a:schemeClr val="tx1"/>
                </a:solidFill>
              </a:rPr>
            </a:br>
            <a:endParaRPr lang="en-US" sz="3600" dirty="0">
              <a:solidFill>
                <a:schemeClr val="tx1"/>
              </a:solidFill>
            </a:endParaRPr>
          </a:p>
        </p:txBody>
      </p:sp>
      <p:pic>
        <p:nvPicPr>
          <p:cNvPr id="2" name="Picture 1"/>
          <p:cNvPicPr>
            <a:picLocks noChangeAspect="1"/>
          </p:cNvPicPr>
          <p:nvPr/>
        </p:nvPicPr>
        <p:blipFill>
          <a:blip r:embed="rId3"/>
          <a:stretch>
            <a:fillRect/>
          </a:stretch>
        </p:blipFill>
        <p:spPr>
          <a:xfrm>
            <a:off x="8245366" y="241300"/>
            <a:ext cx="3946634" cy="1882241"/>
          </a:xfrm>
          <a:prstGeom prst="rect">
            <a:avLst/>
          </a:prstGeom>
        </p:spPr>
      </p:pic>
      <p:sp>
        <p:nvSpPr>
          <p:cNvPr id="5" name="Text Box 3"/>
          <p:cNvSpPr txBox="1">
            <a:spLocks noChangeArrowheads="1"/>
          </p:cNvSpPr>
          <p:nvPr/>
        </p:nvSpPr>
        <p:spPr bwMode="auto">
          <a:xfrm>
            <a:off x="1183502" y="1857897"/>
            <a:ext cx="8873359" cy="4724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spcBef>
                <a:spcPct val="50000"/>
              </a:spcBef>
            </a:pPr>
            <a:r>
              <a:rPr lang="en-US" altLang="en-US" sz="3200" b="1" i="1" dirty="0">
                <a:latin typeface="+mn-lt"/>
              </a:rPr>
              <a:t>Traumatic Stress</a:t>
            </a:r>
            <a:r>
              <a:rPr lang="en-US" altLang="en-US" sz="3200" dirty="0">
                <a:latin typeface="+mn-lt"/>
              </a:rPr>
              <a:t> is the stress response to a traumatic event(s) in which one is a victim or witness. </a:t>
            </a:r>
          </a:p>
          <a:p>
            <a:pPr lvl="1">
              <a:spcBef>
                <a:spcPct val="50000"/>
              </a:spcBef>
              <a:buFontTx/>
              <a:buChar char="•"/>
            </a:pPr>
            <a:r>
              <a:rPr lang="en-US" altLang="x-none" sz="3200" dirty="0">
                <a:latin typeface="+mn-lt"/>
              </a:rPr>
              <a:t>Repeated stressful and/or traumatic events can chronically elevate the </a:t>
            </a:r>
            <a:r>
              <a:rPr lang="en-US" altLang="x-none" sz="3200" dirty="0" smtClean="0">
                <a:latin typeface="+mn-lt"/>
              </a:rPr>
              <a:t>body’s </a:t>
            </a:r>
            <a:r>
              <a:rPr lang="en-US" altLang="x-none" sz="3200" dirty="0">
                <a:latin typeface="+mn-lt"/>
              </a:rPr>
              <a:t>stress response.</a:t>
            </a:r>
          </a:p>
          <a:p>
            <a:pPr lvl="1">
              <a:spcBef>
                <a:spcPct val="50000"/>
              </a:spcBef>
              <a:buFontTx/>
              <a:buChar char="•"/>
            </a:pPr>
            <a:r>
              <a:rPr lang="en-US" sz="3200" dirty="0" smtClean="0">
                <a:latin typeface="+mn-lt"/>
              </a:rPr>
              <a:t>4 percent </a:t>
            </a:r>
            <a:r>
              <a:rPr lang="en-US" sz="3200" dirty="0">
                <a:latin typeface="+mn-lt"/>
              </a:rPr>
              <a:t>of victims suffer about </a:t>
            </a:r>
            <a:r>
              <a:rPr lang="en-US" sz="3200" dirty="0" smtClean="0">
                <a:latin typeface="+mn-lt"/>
              </a:rPr>
              <a:t>44 percent of </a:t>
            </a:r>
            <a:r>
              <a:rPr lang="en-US" sz="3200" dirty="0">
                <a:latin typeface="+mn-lt"/>
              </a:rPr>
              <a:t>the </a:t>
            </a:r>
            <a:r>
              <a:rPr lang="en-US" sz="3200" dirty="0" smtClean="0">
                <a:latin typeface="+mn-lt"/>
              </a:rPr>
              <a:t>offenses.</a:t>
            </a:r>
            <a:endParaRPr lang="en-US" sz="1800" dirty="0" smtClean="0"/>
          </a:p>
          <a:p>
            <a:pPr marL="3657600" lvl="8" indent="0">
              <a:spcBef>
                <a:spcPct val="50000"/>
              </a:spcBef>
            </a:pPr>
            <a:r>
              <a:rPr lang="en-US" sz="1800" dirty="0" smtClean="0"/>
              <a:t>                  (Farrell </a:t>
            </a:r>
            <a:r>
              <a:rPr lang="en-US" sz="1800" dirty="0"/>
              <a:t>and Pease, 1993) </a:t>
            </a:r>
            <a:r>
              <a:rPr lang="en-US" sz="1800" dirty="0">
                <a:latin typeface="+mn-lt"/>
              </a:rPr>
              <a:t> </a:t>
            </a:r>
            <a:r>
              <a:rPr lang="en-US" altLang="ja-JP" sz="1800" i="1" dirty="0">
                <a:latin typeface="+mn-lt"/>
              </a:rPr>
              <a:t/>
            </a:r>
            <a:br>
              <a:rPr lang="en-US" altLang="ja-JP" sz="1800" i="1" dirty="0">
                <a:latin typeface="+mn-lt"/>
              </a:rPr>
            </a:br>
            <a:endParaRPr lang="en-US" altLang="en-US" sz="1800" i="1" dirty="0">
              <a:latin typeface="+mn-lt"/>
            </a:endParaRPr>
          </a:p>
        </p:txBody>
      </p:sp>
    </p:spTree>
    <p:extLst>
      <p:ext uri="{BB962C8B-B14F-4D97-AF65-F5344CB8AC3E}">
        <p14:creationId xmlns:p14="http://schemas.microsoft.com/office/powerpoint/2010/main" xmlns="" val="8898932"/>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5713"/>
            <a:ext cx="10515600" cy="1325563"/>
          </a:xfrm>
        </p:spPr>
        <p:txBody>
          <a:bodyPr>
            <a:normAutofit fontScale="90000"/>
          </a:bodyPr>
          <a:lstStyle/>
          <a:p>
            <a:pPr algn="ctr"/>
            <a:r>
              <a:rPr lang="en-US" dirty="0"/>
              <a:t>Work-Related Trauma Exposure:</a:t>
            </a:r>
            <a:br>
              <a:rPr lang="en-US" dirty="0"/>
            </a:br>
            <a:r>
              <a:rPr lang="en-US" dirty="0"/>
              <a:t>How Does it Affect Us?</a:t>
            </a:r>
            <a:br>
              <a:rPr lang="en-US" dirty="0"/>
            </a:br>
            <a:endParaRPr lang="en-US" dirty="0"/>
          </a:p>
        </p:txBody>
      </p:sp>
      <p:sp>
        <p:nvSpPr>
          <p:cNvPr id="3" name="Content Placeholder 2"/>
          <p:cNvSpPr>
            <a:spLocks noGrp="1"/>
          </p:cNvSpPr>
          <p:nvPr>
            <p:ph idx="1"/>
          </p:nvPr>
        </p:nvSpPr>
        <p:spPr>
          <a:xfrm>
            <a:off x="838200" y="1895640"/>
            <a:ext cx="6240517" cy="4237146"/>
          </a:xfrm>
          <a:ln>
            <a:solidFill>
              <a:schemeClr val="tx1"/>
            </a:solidFill>
          </a:ln>
        </p:spPr>
        <p:txBody>
          <a:bodyPr numCol="2">
            <a:normAutofit fontScale="92500"/>
          </a:bodyPr>
          <a:lstStyle/>
          <a:p>
            <a:pPr>
              <a:lnSpc>
                <a:spcPct val="160000"/>
              </a:lnSpc>
              <a:defRPr/>
            </a:pPr>
            <a:r>
              <a:rPr lang="en-US" dirty="0">
                <a:solidFill>
                  <a:srgbClr val="1466C5"/>
                </a:solidFill>
                <a:ea typeface="MS PGothic" charset="0"/>
              </a:rPr>
              <a:t>Vicarious Trauma</a:t>
            </a:r>
          </a:p>
          <a:p>
            <a:pPr>
              <a:lnSpc>
                <a:spcPct val="160000"/>
              </a:lnSpc>
              <a:defRPr/>
            </a:pPr>
            <a:r>
              <a:rPr lang="en-US" dirty="0">
                <a:solidFill>
                  <a:srgbClr val="1466C5"/>
                </a:solidFill>
                <a:ea typeface="MS PGothic" charset="0"/>
              </a:rPr>
              <a:t>Compassion Fatigue</a:t>
            </a:r>
          </a:p>
          <a:p>
            <a:pPr>
              <a:lnSpc>
                <a:spcPct val="160000"/>
              </a:lnSpc>
              <a:defRPr/>
            </a:pPr>
            <a:r>
              <a:rPr lang="en-US" dirty="0">
                <a:solidFill>
                  <a:srgbClr val="1466C5"/>
                </a:solidFill>
                <a:ea typeface="MS PGothic" charset="0"/>
              </a:rPr>
              <a:t>Secondary Traumatic Stress</a:t>
            </a:r>
          </a:p>
          <a:p>
            <a:pPr>
              <a:lnSpc>
                <a:spcPct val="160000"/>
              </a:lnSpc>
              <a:defRPr/>
            </a:pPr>
            <a:r>
              <a:rPr lang="en-US" dirty="0">
                <a:solidFill>
                  <a:srgbClr val="1466C5"/>
                </a:solidFill>
                <a:ea typeface="MS PGothic" charset="0"/>
              </a:rPr>
              <a:t>Indirect Trauma</a:t>
            </a:r>
          </a:p>
          <a:p>
            <a:pPr>
              <a:lnSpc>
                <a:spcPct val="160000"/>
              </a:lnSpc>
              <a:defRPr/>
            </a:pPr>
            <a:r>
              <a:rPr lang="en-US" dirty="0">
                <a:solidFill>
                  <a:srgbClr val="1466C5"/>
                </a:solidFill>
                <a:ea typeface="MS PGothic" charset="0"/>
              </a:rPr>
              <a:t>Empathic Strain</a:t>
            </a:r>
          </a:p>
          <a:p>
            <a:pPr>
              <a:lnSpc>
                <a:spcPct val="160000"/>
              </a:lnSpc>
              <a:defRPr/>
            </a:pPr>
            <a:r>
              <a:rPr lang="en-US" dirty="0">
                <a:solidFill>
                  <a:srgbClr val="1466C5"/>
                </a:solidFill>
                <a:ea typeface="MS PGothic" charset="0"/>
              </a:rPr>
              <a:t>PTSD</a:t>
            </a:r>
          </a:p>
          <a:p>
            <a:pPr>
              <a:lnSpc>
                <a:spcPct val="160000"/>
              </a:lnSpc>
              <a:defRPr/>
            </a:pPr>
            <a:r>
              <a:rPr lang="en-US" dirty="0">
                <a:solidFill>
                  <a:srgbClr val="1466C5"/>
                </a:solidFill>
                <a:ea typeface="MS PGothic" charset="0"/>
              </a:rPr>
              <a:t>Critical Incident </a:t>
            </a:r>
            <a:r>
              <a:rPr lang="en-US" dirty="0" smtClean="0">
                <a:solidFill>
                  <a:srgbClr val="1466C5"/>
                </a:solidFill>
                <a:ea typeface="MS PGothic" charset="0"/>
              </a:rPr>
              <a:t>Stress</a:t>
            </a:r>
          </a:p>
          <a:p>
            <a:pPr>
              <a:lnSpc>
                <a:spcPct val="160000"/>
              </a:lnSpc>
              <a:defRPr/>
            </a:pPr>
            <a:r>
              <a:rPr lang="en-US" dirty="0" smtClean="0">
                <a:solidFill>
                  <a:srgbClr val="1466C5"/>
                </a:solidFill>
                <a:ea typeface="MS PGothic" charset="0"/>
              </a:rPr>
              <a:t>Burnout</a:t>
            </a:r>
            <a:endParaRPr lang="en-US" dirty="0">
              <a:solidFill>
                <a:srgbClr val="1466C5"/>
              </a:solidFill>
              <a:ea typeface="MS PGothic" charset="0"/>
            </a:endParaRPr>
          </a:p>
        </p:txBody>
      </p:sp>
      <p:pic>
        <p:nvPicPr>
          <p:cNvPr id="7" name="Picture 6"/>
          <p:cNvPicPr>
            <a:picLocks noChangeAspect="1"/>
          </p:cNvPicPr>
          <p:nvPr/>
        </p:nvPicPr>
        <p:blipFill>
          <a:blip r:embed="rId3"/>
          <a:stretch>
            <a:fillRect/>
          </a:stretch>
        </p:blipFill>
        <p:spPr>
          <a:xfrm>
            <a:off x="7451925" y="2109404"/>
            <a:ext cx="3901875" cy="3014390"/>
          </a:xfrm>
          <a:prstGeom prst="rect">
            <a:avLst/>
          </a:prstGeom>
        </p:spPr>
      </p:pic>
    </p:spTree>
    <p:extLst>
      <p:ext uri="{BB962C8B-B14F-4D97-AF65-F5344CB8AC3E}">
        <p14:creationId xmlns:p14="http://schemas.microsoft.com/office/powerpoint/2010/main" xmlns="" val="17794410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117321" y="487867"/>
            <a:ext cx="10036097" cy="1066800"/>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mtClean="0"/>
              <a:t>Understanding the Difference Between Traumatic Stress  and  Vicarious Traumatization</a:t>
            </a:r>
            <a:endParaRPr lang="en-US" dirty="0"/>
          </a:p>
        </p:txBody>
      </p:sp>
      <p:sp>
        <p:nvSpPr>
          <p:cNvPr id="7" name="Rectangle 3"/>
          <p:cNvSpPr txBox="1">
            <a:spLocks noChangeArrowheads="1"/>
          </p:cNvSpPr>
          <p:nvPr/>
        </p:nvSpPr>
        <p:spPr>
          <a:xfrm>
            <a:off x="785611" y="1866901"/>
            <a:ext cx="4991303" cy="4478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defRPr/>
            </a:pPr>
            <a:r>
              <a:rPr lang="en-US" b="1" smtClean="0"/>
              <a:t>Traumatic Stress</a:t>
            </a:r>
          </a:p>
          <a:p>
            <a:pPr marL="0" indent="0">
              <a:buFont typeface="Arial"/>
              <a:buNone/>
              <a:defRPr/>
            </a:pPr>
            <a:endParaRPr lang="en-US" sz="1600" smtClean="0"/>
          </a:p>
          <a:p>
            <a:pPr>
              <a:buFont typeface="Arial" panose="020B0604020202020204" pitchFamily="34" charset="0"/>
              <a:buChar char="•"/>
              <a:defRPr/>
            </a:pPr>
            <a:r>
              <a:rPr lang="en-US" smtClean="0"/>
              <a:t>Extreme emotionality or absence of emotion </a:t>
            </a:r>
          </a:p>
          <a:p>
            <a:pPr>
              <a:buFont typeface="Wingdings" charset="0"/>
              <a:buChar char="l"/>
              <a:defRPr/>
            </a:pPr>
            <a:endParaRPr lang="en-US" sz="2400" smtClean="0"/>
          </a:p>
          <a:p>
            <a:pPr>
              <a:defRPr/>
            </a:pPr>
            <a:r>
              <a:rPr lang="en-US" smtClean="0"/>
              <a:t>Fearful, jumpy, exaggerated startle response</a:t>
            </a:r>
          </a:p>
          <a:p>
            <a:pPr>
              <a:buFont typeface="Wingdings" charset="0"/>
              <a:buChar char="l"/>
              <a:defRPr/>
            </a:pPr>
            <a:endParaRPr lang="en-US" sz="2400" smtClean="0"/>
          </a:p>
          <a:p>
            <a:pPr>
              <a:defRPr/>
            </a:pPr>
            <a:r>
              <a:rPr lang="en-US" smtClean="0"/>
              <a:t>Flashbacks</a:t>
            </a:r>
          </a:p>
          <a:p>
            <a:pPr>
              <a:buFont typeface="Wingdings" charset="0"/>
              <a:buChar char="l"/>
              <a:defRPr/>
            </a:pPr>
            <a:endParaRPr lang="en-US" smtClean="0"/>
          </a:p>
          <a:p>
            <a:pPr>
              <a:buFont typeface="Wingdings" charset="0"/>
              <a:buChar char="l"/>
              <a:defRPr/>
            </a:pPr>
            <a:endParaRPr lang="en-US" dirty="0"/>
          </a:p>
        </p:txBody>
      </p:sp>
      <p:sp>
        <p:nvSpPr>
          <p:cNvPr id="8" name="Rectangle 4"/>
          <p:cNvSpPr txBox="1">
            <a:spLocks noChangeArrowheads="1"/>
          </p:cNvSpPr>
          <p:nvPr/>
        </p:nvSpPr>
        <p:spPr>
          <a:xfrm>
            <a:off x="5776914" y="1866900"/>
            <a:ext cx="6087984" cy="499109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defRPr/>
            </a:pPr>
            <a:r>
              <a:rPr lang="en-US" sz="3000" b="1" smtClean="0"/>
              <a:t>Vicarious Traumatization</a:t>
            </a:r>
          </a:p>
          <a:p>
            <a:pPr>
              <a:lnSpc>
                <a:spcPct val="110000"/>
              </a:lnSpc>
              <a:buFont typeface="Wingdings" charset="0"/>
              <a:buNone/>
              <a:defRPr/>
            </a:pPr>
            <a:endParaRPr lang="en-US" sz="1700" b="1" smtClean="0"/>
          </a:p>
          <a:p>
            <a:pPr>
              <a:lnSpc>
                <a:spcPct val="110000"/>
              </a:lnSpc>
              <a:defRPr/>
            </a:pPr>
            <a:r>
              <a:rPr lang="en-US" sz="3000" smtClean="0"/>
              <a:t>Overly involved with or avoidance of victim/survivor</a:t>
            </a:r>
          </a:p>
          <a:p>
            <a:pPr>
              <a:lnSpc>
                <a:spcPct val="110000"/>
              </a:lnSpc>
              <a:buFont typeface="Wingdings" charset="0"/>
              <a:buChar char="l"/>
              <a:defRPr/>
            </a:pPr>
            <a:endParaRPr lang="en-US" sz="2600" smtClean="0"/>
          </a:p>
          <a:p>
            <a:pPr>
              <a:lnSpc>
                <a:spcPct val="110000"/>
              </a:lnSpc>
              <a:defRPr/>
            </a:pPr>
            <a:r>
              <a:rPr lang="en-US" sz="3000" smtClean="0"/>
              <a:t>Hypervigilance and fear for one's own safety (the world no longer feels safe and people can’t be trusted)</a:t>
            </a:r>
          </a:p>
          <a:p>
            <a:pPr>
              <a:lnSpc>
                <a:spcPct val="110000"/>
              </a:lnSpc>
              <a:buFont typeface="Wingdings" charset="0"/>
              <a:buChar char="l"/>
              <a:defRPr/>
            </a:pPr>
            <a:endParaRPr lang="en-US" sz="2600" smtClean="0"/>
          </a:p>
          <a:p>
            <a:pPr>
              <a:lnSpc>
                <a:spcPct val="110000"/>
              </a:lnSpc>
              <a:defRPr/>
            </a:pPr>
            <a:r>
              <a:rPr lang="en-US" sz="3000" smtClean="0"/>
              <a:t>Intrusive thoughts and images, or nightmares from victims’ stories</a:t>
            </a:r>
            <a:endParaRPr lang="en-US" sz="3000" dirty="0"/>
          </a:p>
        </p:txBody>
      </p:sp>
    </p:spTree>
    <p:extLst>
      <p:ext uri="{BB962C8B-B14F-4D97-AF65-F5344CB8AC3E}">
        <p14:creationId xmlns:p14="http://schemas.microsoft.com/office/powerpoint/2010/main" xmlns="" val="1120686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1172240862"/>
              </p:ext>
            </p:extLst>
          </p:nvPr>
        </p:nvGraphicFramePr>
        <p:xfrm>
          <a:off x="1981200" y="1748532"/>
          <a:ext cx="8242429" cy="4804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082" name="Title 1"/>
          <p:cNvSpPr>
            <a:spLocks noGrp="1"/>
          </p:cNvSpPr>
          <p:nvPr>
            <p:ph type="title"/>
          </p:nvPr>
        </p:nvSpPr>
        <p:spPr>
          <a:xfrm>
            <a:off x="1981200" y="685800"/>
            <a:ext cx="8229600" cy="808038"/>
          </a:xfrm>
        </p:spPr>
        <p:txBody>
          <a:bodyPr/>
          <a:lstStyle/>
          <a:p>
            <a:pPr algn="ctr"/>
            <a:r>
              <a:rPr lang="en-US" altLang="en-US" sz="3600" dirty="0">
                <a:ea typeface="MS PGothic" charset="-128"/>
              </a:rPr>
              <a:t>Work-Related Trauma Exposure</a:t>
            </a:r>
            <a:endParaRPr lang="en-US" altLang="en-US" sz="3600" dirty="0">
              <a:solidFill>
                <a:srgbClr val="FFFFFF"/>
              </a:solidFill>
              <a:ea typeface="MS PGothic" charset="-128"/>
            </a:endParaRPr>
          </a:p>
        </p:txBody>
      </p:sp>
    </p:spTree>
    <p:extLst>
      <p:ext uri="{BB962C8B-B14F-4D97-AF65-F5344CB8AC3E}">
        <p14:creationId xmlns:p14="http://schemas.microsoft.com/office/powerpoint/2010/main" xmlns="" val="1622552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531" y="115310"/>
            <a:ext cx="10515600" cy="1325563"/>
          </a:xfrm>
        </p:spPr>
        <p:txBody>
          <a:bodyPr/>
          <a:lstStyle/>
          <a:p>
            <a:pPr algn="ctr"/>
            <a:r>
              <a:rPr lang="en-US" dirty="0" smtClean="0"/>
              <a:t>Vicarious Trauma Toolkit Model</a:t>
            </a:r>
            <a:endParaRPr lang="en-US" dirty="0"/>
          </a:p>
        </p:txBody>
      </p:sp>
      <p:sp>
        <p:nvSpPr>
          <p:cNvPr id="3" name="Content Placeholder 2"/>
          <p:cNvSpPr>
            <a:spLocks noGrp="1"/>
          </p:cNvSpPr>
          <p:nvPr>
            <p:ph idx="1"/>
          </p:nvPr>
        </p:nvSpPr>
        <p:spPr>
          <a:xfrm>
            <a:off x="3063578" y="1456771"/>
            <a:ext cx="5981698" cy="1067105"/>
          </a:xfrm>
          <a:solidFill>
            <a:schemeClr val="accent2">
              <a:lumMod val="60000"/>
              <a:lumOff val="40000"/>
            </a:schemeClr>
          </a:solidFill>
          <a:ln>
            <a:solidFill>
              <a:schemeClr val="accent1">
                <a:lumMod val="75000"/>
              </a:schemeClr>
            </a:solidFill>
          </a:ln>
        </p:spPr>
        <p:txBody>
          <a:bodyPr anchor="ctr">
            <a:normAutofit/>
          </a:bodyPr>
          <a:lstStyle/>
          <a:p>
            <a:pPr marL="0" indent="0" algn="ctr">
              <a:buNone/>
            </a:pPr>
            <a:r>
              <a:rPr lang="en-US" dirty="0" smtClean="0"/>
              <a:t>Work Related Trauma Exposure = Vicarious Trauma</a:t>
            </a:r>
            <a:endParaRPr lang="en-US" dirty="0"/>
          </a:p>
        </p:txBody>
      </p:sp>
      <p:sp>
        <p:nvSpPr>
          <p:cNvPr id="4" name="Rectangle 3"/>
          <p:cNvSpPr/>
          <p:nvPr/>
        </p:nvSpPr>
        <p:spPr>
          <a:xfrm>
            <a:off x="3868391" y="5184844"/>
            <a:ext cx="2148959" cy="1473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Negative</a:t>
            </a:r>
          </a:p>
          <a:p>
            <a:pPr marL="285750" indent="-285750">
              <a:buFont typeface="Arial" charset="0"/>
              <a:buChar char="•"/>
            </a:pPr>
            <a:r>
              <a:rPr lang="en-US" sz="1600" dirty="0" smtClean="0"/>
              <a:t>Vicarious Traumatization</a:t>
            </a:r>
            <a:endParaRPr lang="en-US" sz="1600" dirty="0"/>
          </a:p>
          <a:p>
            <a:pPr marL="285750" indent="-285750">
              <a:buFont typeface="Arial" charset="0"/>
              <a:buChar char="•"/>
            </a:pPr>
            <a:r>
              <a:rPr lang="en-US" sz="1600" dirty="0" smtClean="0"/>
              <a:t>Secondary Traumatic Stress</a:t>
            </a:r>
            <a:endParaRPr lang="en-US" sz="1600" dirty="0"/>
          </a:p>
          <a:p>
            <a:pPr marL="285750" indent="-285750">
              <a:buFont typeface="Arial" charset="0"/>
              <a:buChar char="•"/>
            </a:pPr>
            <a:r>
              <a:rPr lang="en-US" sz="1600" dirty="0"/>
              <a:t>Compassion </a:t>
            </a:r>
            <a:r>
              <a:rPr lang="en-US" sz="1600" dirty="0" smtClean="0"/>
              <a:t>Fatigue</a:t>
            </a:r>
            <a:endParaRPr lang="en-US" sz="1600" dirty="0"/>
          </a:p>
        </p:txBody>
      </p:sp>
      <p:sp>
        <p:nvSpPr>
          <p:cNvPr id="5" name="Rectangle 4"/>
          <p:cNvSpPr/>
          <p:nvPr/>
        </p:nvSpPr>
        <p:spPr>
          <a:xfrm>
            <a:off x="6785891" y="5184843"/>
            <a:ext cx="2084012" cy="1460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Neutral</a:t>
            </a:r>
          </a:p>
          <a:p>
            <a:pPr algn="ctr"/>
            <a:endParaRPr lang="en-US" b="1" dirty="0" smtClean="0"/>
          </a:p>
          <a:p>
            <a:pPr marL="285750" indent="-285750">
              <a:buFont typeface="Arial" charset="0"/>
              <a:buChar char="•"/>
            </a:pPr>
            <a:r>
              <a:rPr lang="en-US" sz="1600" dirty="0" smtClean="0"/>
              <a:t>Impact Managed Effectively</a:t>
            </a:r>
          </a:p>
          <a:p>
            <a:pPr marL="285750" indent="-285750">
              <a:buFont typeface="Arial" charset="0"/>
              <a:buChar char="•"/>
            </a:pPr>
            <a:endParaRPr lang="en-US" sz="1600" dirty="0" smtClean="0"/>
          </a:p>
          <a:p>
            <a:pPr marL="285750" indent="-285750">
              <a:buFont typeface="Arial" charset="0"/>
              <a:buChar char="•"/>
            </a:pPr>
            <a:endParaRPr lang="en-US" sz="1600" dirty="0"/>
          </a:p>
        </p:txBody>
      </p:sp>
      <p:sp>
        <p:nvSpPr>
          <p:cNvPr id="6" name="Rectangle 5"/>
          <p:cNvSpPr/>
          <p:nvPr/>
        </p:nvSpPr>
        <p:spPr>
          <a:xfrm>
            <a:off x="9601367" y="5184843"/>
            <a:ext cx="2182594" cy="1473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Positive</a:t>
            </a:r>
          </a:p>
          <a:p>
            <a:pPr marL="285750" indent="-285750">
              <a:buFont typeface="Arial" charset="0"/>
              <a:buChar char="•"/>
            </a:pPr>
            <a:r>
              <a:rPr lang="en-US" sz="1600" dirty="0" smtClean="0"/>
              <a:t>Vicarious Resilience</a:t>
            </a:r>
          </a:p>
          <a:p>
            <a:pPr marL="285750" indent="-285750">
              <a:buFont typeface="Arial" charset="0"/>
              <a:buChar char="•"/>
            </a:pPr>
            <a:r>
              <a:rPr lang="en-US" sz="1600" dirty="0" smtClean="0"/>
              <a:t>Vicarious Transformation</a:t>
            </a:r>
          </a:p>
          <a:p>
            <a:pPr marL="285750" indent="-285750">
              <a:buFont typeface="Arial" charset="0"/>
              <a:buChar char="•"/>
            </a:pPr>
            <a:r>
              <a:rPr lang="en-US" sz="1600" dirty="0" smtClean="0"/>
              <a:t>Compassion Satisfaction</a:t>
            </a:r>
            <a:endParaRPr lang="en-US" sz="1600" dirty="0"/>
          </a:p>
        </p:txBody>
      </p:sp>
      <p:cxnSp>
        <p:nvCxnSpPr>
          <p:cNvPr id="16" name="Straight Arrow Connector 15"/>
          <p:cNvCxnSpPr>
            <a:endCxn id="5" idx="1"/>
          </p:cNvCxnSpPr>
          <p:nvPr/>
        </p:nvCxnSpPr>
        <p:spPr>
          <a:xfrm>
            <a:off x="6005331" y="5915238"/>
            <a:ext cx="780560" cy="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3"/>
            <a:endCxn id="6" idx="1"/>
          </p:cNvCxnSpPr>
          <p:nvPr/>
        </p:nvCxnSpPr>
        <p:spPr>
          <a:xfrm>
            <a:off x="8869903" y="5915240"/>
            <a:ext cx="731464" cy="6371"/>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43345" y="4020539"/>
            <a:ext cx="2993029" cy="530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Change </a:t>
            </a:r>
            <a:r>
              <a:rPr lang="en-US" smtClean="0"/>
              <a:t>in World View</a:t>
            </a:r>
            <a:endParaRPr lang="en-US"/>
          </a:p>
        </p:txBody>
      </p:sp>
      <p:sp>
        <p:nvSpPr>
          <p:cNvPr id="25" name="Rectangle 24"/>
          <p:cNvSpPr/>
          <p:nvPr/>
        </p:nvSpPr>
        <p:spPr>
          <a:xfrm>
            <a:off x="3868391" y="4030267"/>
            <a:ext cx="7915570" cy="520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Spectrum of Responses</a:t>
            </a:r>
            <a:endParaRPr lang="en-US" dirty="0"/>
          </a:p>
        </p:txBody>
      </p:sp>
      <p:grpSp>
        <p:nvGrpSpPr>
          <p:cNvPr id="37" name="Group 36"/>
          <p:cNvGrpSpPr/>
          <p:nvPr/>
        </p:nvGrpSpPr>
        <p:grpSpPr>
          <a:xfrm>
            <a:off x="2131753" y="2519096"/>
            <a:ext cx="5830483" cy="1536946"/>
            <a:chOff x="2131753" y="2507978"/>
            <a:chExt cx="5830483" cy="1536946"/>
          </a:xfrm>
        </p:grpSpPr>
        <p:cxnSp>
          <p:nvCxnSpPr>
            <p:cNvPr id="11" name="Straight Arrow Connector 10"/>
            <p:cNvCxnSpPr/>
            <p:nvPr/>
          </p:nvCxnSpPr>
          <p:spPr>
            <a:xfrm>
              <a:off x="5115643" y="2507978"/>
              <a:ext cx="0" cy="8083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5400000" flipH="1" flipV="1">
              <a:off x="4684534" y="767221"/>
              <a:ext cx="724922" cy="5830483"/>
            </a:xfrm>
            <a:prstGeom prst="bentConnector2">
              <a:avLst/>
            </a:prstGeom>
            <a:ln w="50800">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7931649" y="3316365"/>
              <a:ext cx="9728" cy="72492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cxnSp>
        <p:nvCxnSpPr>
          <p:cNvPr id="30" name="Elbow Connector 29"/>
          <p:cNvCxnSpPr/>
          <p:nvPr/>
        </p:nvCxnSpPr>
        <p:spPr>
          <a:xfrm>
            <a:off x="5115643" y="4923075"/>
            <a:ext cx="5532016" cy="4"/>
          </a:xfrm>
          <a:prstGeom prst="bentConnector3">
            <a:avLst>
              <a:gd name="adj1" fmla="val 50000"/>
            </a:avLst>
          </a:prstGeom>
          <a:ln w="508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0638021" y="4923075"/>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096865" y="4550615"/>
            <a:ext cx="0" cy="39397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133614" y="4944591"/>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840309" y="4944591"/>
            <a:ext cx="2705" cy="261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38426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r>
              <a:rPr lang="en-US" dirty="0" smtClean="0"/>
              <a:t>Change in World View</a:t>
            </a:r>
            <a:endParaRPr lang="en-US" dirty="0"/>
          </a:p>
        </p:txBody>
      </p:sp>
      <p:sp>
        <p:nvSpPr>
          <p:cNvPr id="20482" name="Content Placeholder 2"/>
          <p:cNvSpPr>
            <a:spLocks noGrp="1"/>
          </p:cNvSpPr>
          <p:nvPr>
            <p:ph idx="1"/>
          </p:nvPr>
        </p:nvSpPr>
        <p:spPr>
          <a:xfrm>
            <a:off x="2073275" y="1778000"/>
            <a:ext cx="8042276" cy="4165601"/>
          </a:xfrm>
        </p:spPr>
        <p:txBody>
          <a:bodyPr rtlCol="0">
            <a:normAutofit/>
          </a:bodyPr>
          <a:lstStyle/>
          <a:p>
            <a:pPr marL="0" indent="0">
              <a:buNone/>
              <a:defRPr/>
            </a:pPr>
            <a:endParaRPr lang="en-US" sz="3600" dirty="0"/>
          </a:p>
          <a:p>
            <a:pPr marL="0" indent="0">
              <a:buNone/>
              <a:defRPr/>
            </a:pPr>
            <a:r>
              <a:rPr lang="en-US" sz="3600" dirty="0" smtClean="0"/>
              <a:t>“…the </a:t>
            </a:r>
            <a:r>
              <a:rPr lang="en-US" sz="3600" dirty="0"/>
              <a:t>transformation or change in a helper’s inner experience as a result of responsibility for and empathic engagement with traumatized clients</a:t>
            </a:r>
            <a:r>
              <a:rPr lang="en-US" sz="3600" dirty="0" smtClean="0"/>
              <a:t>.”  </a:t>
            </a:r>
          </a:p>
          <a:p>
            <a:pPr marL="0" indent="0" algn="r">
              <a:buNone/>
              <a:defRPr/>
            </a:pPr>
            <a:r>
              <a:rPr lang="en-US" sz="2200" dirty="0" smtClean="0"/>
              <a:t>(</a:t>
            </a:r>
            <a:r>
              <a:rPr lang="en-US" sz="2200" dirty="0" err="1" smtClean="0"/>
              <a:t>Saakvitne</a:t>
            </a:r>
            <a:r>
              <a:rPr lang="en-US" sz="2200" dirty="0" smtClean="0"/>
              <a:t> et al. 2000)</a:t>
            </a:r>
            <a:endParaRPr lang="en-US" sz="2200" dirty="0"/>
          </a:p>
          <a:p>
            <a:pPr lvl="2" indent="0" algn="r">
              <a:buNone/>
              <a:defRPr/>
            </a:pPr>
            <a:endParaRPr lang="en-US" dirty="0"/>
          </a:p>
        </p:txBody>
      </p:sp>
    </p:spTree>
    <p:extLst>
      <p:ext uri="{BB962C8B-B14F-4D97-AF65-F5344CB8AC3E}">
        <p14:creationId xmlns:p14="http://schemas.microsoft.com/office/powerpoint/2010/main" xmlns="" val="11925238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2" indent="0">
              <a:defRPr/>
            </a:pPr>
            <a:r>
              <a:rPr lang="en-US" sz="4000" i="1" dirty="0" smtClean="0">
                <a:solidFill>
                  <a:srgbClr val="3366FF"/>
                </a:solidFill>
                <a:latin typeface="+mj-lt"/>
              </a:rPr>
              <a:t/>
            </a:r>
            <a:br>
              <a:rPr lang="en-US" sz="4000" i="1" dirty="0" smtClean="0">
                <a:solidFill>
                  <a:srgbClr val="3366FF"/>
                </a:solidFill>
                <a:latin typeface="+mj-lt"/>
              </a:rPr>
            </a:br>
            <a:r>
              <a:rPr lang="en-US" sz="4000" i="1" dirty="0" smtClean="0">
                <a:solidFill>
                  <a:srgbClr val="3366FF"/>
                </a:solidFill>
                <a:latin typeface="+mj-lt"/>
              </a:rPr>
              <a:t>It’s </a:t>
            </a:r>
            <a:r>
              <a:rPr lang="en-US" sz="4000" i="1" dirty="0">
                <a:solidFill>
                  <a:srgbClr val="3366FF"/>
                </a:solidFill>
                <a:latin typeface="+mj-lt"/>
              </a:rPr>
              <a:t>the shift in how we view the world, view others, and sense danger around us…</a:t>
            </a:r>
            <a:br>
              <a:rPr lang="en-US" sz="4000" i="1" dirty="0">
                <a:solidFill>
                  <a:srgbClr val="3366FF"/>
                </a:solidFill>
                <a:latin typeface="+mj-lt"/>
              </a:rPr>
            </a:br>
            <a:r>
              <a:rPr lang="en-US" dirty="0"/>
              <a:t/>
            </a:r>
            <a:br>
              <a:rPr lang="en-US" dirty="0"/>
            </a:br>
            <a:endParaRPr lang="en-US" dirty="0"/>
          </a:p>
        </p:txBody>
      </p:sp>
      <p:pic>
        <p:nvPicPr>
          <p:cNvPr id="4" name="Content Placeholder 3" descr="shift_happens_bumper_bumper_sticker.jpg"/>
          <p:cNvPicPr>
            <a:picLocks noGrp="1" noChangeAspect="1"/>
          </p:cNvPicPr>
          <p:nvPr>
            <p:ph idx="1"/>
          </p:nvPr>
        </p:nvPicPr>
        <p:blipFill>
          <a:blip r:embed="rId3">
            <a:extLst>
              <a:ext uri="{28A0092B-C50C-407E-A947-70E740481C1C}">
                <a14:useLocalDpi xmlns:a14="http://schemas.microsoft.com/office/drawing/2010/main" xmlns="" val="0"/>
              </a:ext>
            </a:extLst>
          </a:blip>
          <a:srcRect t="29310" b="29310"/>
          <a:stretch>
            <a:fillRect/>
          </a:stretch>
        </p:blipFill>
        <p:spPr/>
      </p:pic>
    </p:spTree>
    <p:extLst>
      <p:ext uri="{BB962C8B-B14F-4D97-AF65-F5344CB8AC3E}">
        <p14:creationId xmlns:p14="http://schemas.microsoft.com/office/powerpoint/2010/main" xmlns="" val="746303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sz="quarter"/>
          </p:nvPr>
        </p:nvSpPr>
        <p:spPr>
          <a:xfrm>
            <a:off x="2040179" y="1312070"/>
            <a:ext cx="7772400" cy="1919287"/>
          </a:xfrm>
        </p:spPr>
        <p:txBody>
          <a:bodyPr/>
          <a:lstStyle/>
          <a:p>
            <a:pPr eaLnBrk="1" hangingPunct="1"/>
            <a:r>
              <a:rPr lang="en-US" altLang="en-US" sz="4000" i="1" dirty="0" smtClean="0">
                <a:ea typeface="MS PGothic" charset="-128"/>
              </a:rPr>
              <a:t>Introduction to Vicarious Trauma </a:t>
            </a:r>
            <a:br>
              <a:rPr lang="en-US" altLang="en-US" sz="4000" i="1" dirty="0" smtClean="0">
                <a:ea typeface="MS PGothic" charset="-128"/>
              </a:rPr>
            </a:br>
            <a:r>
              <a:rPr lang="en-US" altLang="en-US" sz="4000" i="1" dirty="0" smtClean="0">
                <a:ea typeface="MS PGothic" charset="-128"/>
              </a:rPr>
              <a:t>for </a:t>
            </a:r>
            <a:r>
              <a:rPr lang="en-US" altLang="en-US" sz="4000" i="1" dirty="0" smtClean="0">
                <a:ea typeface="MS PGothic" charset="-128"/>
              </a:rPr>
              <a:t>Victim Services</a:t>
            </a:r>
            <a:endParaRPr lang="en-US" altLang="en-US" sz="4000" dirty="0">
              <a:ea typeface="MS PGothic" charset="-128"/>
            </a:endParaRPr>
          </a:p>
        </p:txBody>
      </p:sp>
      <p:sp>
        <p:nvSpPr>
          <p:cNvPr id="3075" name="Rectangle 3"/>
          <p:cNvSpPr>
            <a:spLocks noGrp="1" noChangeArrowheads="1"/>
          </p:cNvSpPr>
          <p:nvPr>
            <p:ph type="subTitle" sz="quarter" idx="1"/>
          </p:nvPr>
        </p:nvSpPr>
        <p:spPr>
          <a:xfrm>
            <a:off x="3009231" y="4191001"/>
            <a:ext cx="6400800" cy="2438400"/>
          </a:xfrm>
        </p:spPr>
        <p:txBody>
          <a:bodyPr>
            <a:normAutofit/>
          </a:bodyPr>
          <a:lstStyle/>
          <a:p>
            <a:pPr eaLnBrk="1" hangingPunct="1">
              <a:defRPr/>
            </a:pPr>
            <a:endParaRPr lang="en-US" sz="2000" dirty="0"/>
          </a:p>
          <a:p>
            <a:pPr eaLnBrk="1" hangingPunct="1">
              <a:defRPr/>
            </a:pPr>
            <a:endParaRPr lang="en-US" sz="2000" dirty="0"/>
          </a:p>
          <a:p>
            <a:pPr eaLnBrk="1" hangingPunct="1">
              <a:defRPr/>
            </a:pPr>
            <a:endParaRPr lang="en-US" sz="1700" dirty="0"/>
          </a:p>
          <a:p>
            <a:pPr eaLnBrk="1" hangingPunct="1">
              <a:defRPr/>
            </a:pPr>
            <a:endParaRPr lang="en-US" sz="2600" dirty="0"/>
          </a:p>
        </p:txBody>
      </p:sp>
      <p:sp>
        <p:nvSpPr>
          <p:cNvPr id="5" name="TextBox 4"/>
          <p:cNvSpPr txBox="1"/>
          <p:nvPr/>
        </p:nvSpPr>
        <p:spPr>
          <a:xfrm>
            <a:off x="904876" y="4191001"/>
            <a:ext cx="10382249" cy="1754326"/>
          </a:xfrm>
          <a:prstGeom prst="rect">
            <a:avLst/>
          </a:prstGeom>
          <a:noFill/>
        </p:spPr>
        <p:txBody>
          <a:bodyPr wrap="square" rtlCol="0">
            <a:spAutoFit/>
          </a:bodyPr>
          <a:lstStyle/>
          <a:p>
            <a:pPr algn="ctr"/>
            <a:r>
              <a:rPr lang="en-US" i="1" dirty="0" smtClean="0"/>
              <a:t>This product was produced by Northeastern University's Institute on Urban Health Research and Practice, in collaboration with the Center for Violence Prevention and Recovery at the Beth Israel Deaconess Medical </a:t>
            </a:r>
            <a:r>
              <a:rPr lang="en-US" i="1" dirty="0" smtClean="0"/>
              <a:t>Center, </a:t>
            </a:r>
            <a:r>
              <a:rPr lang="en-US" i="1" dirty="0" smtClean="0"/>
              <a:t>and supported by grant number 2013-VF-GX-K011, awarded by the Office for Victims of Crime, Office of Justice Programs, U.S. Department of Justice. The opinions, findings, and conclusions or recommendations expressed in this product are those of the contributors and do not necessarily represent the official position or policies of the U.S. Department of Justice.</a:t>
            </a:r>
            <a:endParaRPr lang="en-US" altLang="en-US" u="sng" dirty="0">
              <a:ea typeface="MS PGothic" charset="-128"/>
            </a:endParaRPr>
          </a:p>
        </p:txBody>
      </p:sp>
    </p:spTree>
    <p:extLst>
      <p:ext uri="{BB962C8B-B14F-4D97-AF65-F5344CB8AC3E}">
        <p14:creationId xmlns="" xmlns:p14="http://schemas.microsoft.com/office/powerpoint/2010/main" val="13939743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a:xfrm>
            <a:off x="1981200" y="715964"/>
            <a:ext cx="8229600" cy="1036637"/>
          </a:xfrm>
        </p:spPr>
        <p:txBody>
          <a:bodyPr>
            <a:noAutofit/>
          </a:bodyPr>
          <a:lstStyle/>
          <a:p>
            <a:pPr algn="ctr"/>
            <a:r>
              <a:rPr lang="en-US" altLang="en-US" sz="3600" dirty="0">
                <a:ea typeface="MS PGothic" charset="-128"/>
              </a:rPr>
              <a:t>Prevalence of V</a:t>
            </a:r>
            <a:r>
              <a:rPr lang="en-US" altLang="en-US" sz="3600" dirty="0" smtClean="0">
                <a:ea typeface="MS PGothic" charset="-128"/>
              </a:rPr>
              <a:t>icarious </a:t>
            </a:r>
            <a:r>
              <a:rPr lang="en-US" altLang="en-US" sz="3600" dirty="0">
                <a:ea typeface="MS PGothic" charset="-128"/>
              </a:rPr>
              <a:t>T</a:t>
            </a:r>
            <a:r>
              <a:rPr lang="en-US" altLang="en-US" sz="3600" dirty="0" smtClean="0">
                <a:ea typeface="MS PGothic" charset="-128"/>
              </a:rPr>
              <a:t>raumatization </a:t>
            </a:r>
            <a:r>
              <a:rPr lang="en-US" altLang="en-US" sz="3600" dirty="0">
                <a:ea typeface="MS PGothic" charset="-128"/>
              </a:rPr>
              <a:t>A</a:t>
            </a:r>
            <a:r>
              <a:rPr lang="en-US" altLang="en-US" sz="3600" dirty="0" smtClean="0">
                <a:ea typeface="MS PGothic" charset="-128"/>
              </a:rPr>
              <a:t>mong </a:t>
            </a:r>
            <a:r>
              <a:rPr lang="en-US" altLang="en-US" sz="3600" dirty="0">
                <a:ea typeface="MS PGothic" charset="-128"/>
              </a:rPr>
              <a:t>Victim Services Workers</a:t>
            </a:r>
          </a:p>
        </p:txBody>
      </p:sp>
      <p:sp>
        <p:nvSpPr>
          <p:cNvPr id="2" name="Content Placeholder 1"/>
          <p:cNvSpPr>
            <a:spLocks noGrp="1"/>
          </p:cNvSpPr>
          <p:nvPr>
            <p:ph idx="1"/>
          </p:nvPr>
        </p:nvSpPr>
        <p:spPr>
          <a:xfrm>
            <a:off x="1981200" y="2133601"/>
            <a:ext cx="8229600" cy="4525963"/>
          </a:xfrm>
        </p:spPr>
        <p:txBody>
          <a:bodyPr/>
          <a:lstStyle/>
          <a:p>
            <a:r>
              <a:rPr lang="en-US" dirty="0" smtClean="0"/>
              <a:t>50 percent experience traumatic </a:t>
            </a:r>
            <a:r>
              <a:rPr lang="en-US" dirty="0"/>
              <a:t>stress symptoms </a:t>
            </a:r>
            <a:r>
              <a:rPr lang="en-US" dirty="0" smtClean="0"/>
              <a:t>in the severe </a:t>
            </a:r>
            <a:r>
              <a:rPr lang="en-US" dirty="0"/>
              <a:t>range; </a:t>
            </a:r>
            <a:r>
              <a:rPr lang="en-US" dirty="0" smtClean="0"/>
              <a:t>50 percent experience high </a:t>
            </a:r>
            <a:r>
              <a:rPr lang="en-US" dirty="0"/>
              <a:t>to </a:t>
            </a:r>
            <a:r>
              <a:rPr lang="en-US" dirty="0" smtClean="0"/>
              <a:t>very high </a:t>
            </a:r>
            <a:r>
              <a:rPr lang="en-US" dirty="0"/>
              <a:t>levels of compassion </a:t>
            </a:r>
            <a:r>
              <a:rPr lang="en-US" dirty="0" smtClean="0"/>
              <a:t>fatigue.</a:t>
            </a:r>
            <a:endParaRPr lang="en-US" dirty="0"/>
          </a:p>
          <a:p>
            <a:pPr marL="0" indent="0" algn="r">
              <a:buNone/>
            </a:pPr>
            <a:r>
              <a:rPr lang="en-US" sz="1800" dirty="0" smtClean="0"/>
              <a:t>(Conrad and </a:t>
            </a:r>
            <a:r>
              <a:rPr lang="en-US" sz="1800" dirty="0" err="1"/>
              <a:t>Kellar</a:t>
            </a:r>
            <a:r>
              <a:rPr lang="en-US" sz="1800" dirty="0"/>
              <a:t>-Guenther, </a:t>
            </a:r>
            <a:r>
              <a:rPr lang="en-US" sz="1800" dirty="0" smtClean="0"/>
              <a:t>2006)</a:t>
            </a:r>
            <a:endParaRPr lang="en-US" sz="1800" dirty="0"/>
          </a:p>
          <a:p>
            <a:r>
              <a:rPr lang="en-US" dirty="0" smtClean="0"/>
              <a:t>34 percent </a:t>
            </a:r>
            <a:r>
              <a:rPr lang="en-US" dirty="0"/>
              <a:t>met PTSD diagnostic criteria from secondary exposure to </a:t>
            </a:r>
            <a:r>
              <a:rPr lang="en-US" dirty="0" smtClean="0"/>
              <a:t>trauma.</a:t>
            </a:r>
            <a:endParaRPr lang="en-US" dirty="0"/>
          </a:p>
          <a:p>
            <a:pPr marL="0" indent="0" algn="r">
              <a:buNone/>
            </a:pPr>
            <a:r>
              <a:rPr lang="en-US" sz="1800" dirty="0" smtClean="0"/>
              <a:t>(Bride</a:t>
            </a:r>
            <a:r>
              <a:rPr lang="en-US" sz="1800" dirty="0"/>
              <a:t>, </a:t>
            </a:r>
            <a:r>
              <a:rPr lang="en-US" sz="1800" dirty="0" smtClean="0"/>
              <a:t>2007)</a:t>
            </a:r>
            <a:endParaRPr lang="en-US" sz="1800" dirty="0"/>
          </a:p>
          <a:p>
            <a:r>
              <a:rPr lang="en-US" dirty="0" smtClean="0"/>
              <a:t>37 percent experience clinical </a:t>
            </a:r>
            <a:r>
              <a:rPr lang="en-US" dirty="0"/>
              <a:t>levels </a:t>
            </a:r>
            <a:r>
              <a:rPr lang="en-US" dirty="0" smtClean="0"/>
              <a:t>of emotional </a:t>
            </a:r>
            <a:r>
              <a:rPr lang="en-US" dirty="0"/>
              <a:t>distress associated with compassion </a:t>
            </a:r>
            <a:r>
              <a:rPr lang="en-US" dirty="0" smtClean="0"/>
              <a:t>fatigue.</a:t>
            </a:r>
            <a:endParaRPr lang="en-US" dirty="0"/>
          </a:p>
          <a:p>
            <a:pPr marL="0" indent="0" algn="r">
              <a:buNone/>
            </a:pPr>
            <a:r>
              <a:rPr lang="en-US" sz="1800" dirty="0" smtClean="0"/>
              <a:t>(</a:t>
            </a:r>
            <a:r>
              <a:rPr lang="en-US" sz="1800" dirty="0" err="1" smtClean="0"/>
              <a:t>Cornille</a:t>
            </a:r>
            <a:r>
              <a:rPr lang="en-US" sz="1800" dirty="0" smtClean="0"/>
              <a:t> and Meyers, 1999)</a:t>
            </a:r>
            <a:endParaRPr lang="en-US" sz="1800" dirty="0"/>
          </a:p>
          <a:p>
            <a:pPr marL="0" indent="0" algn="r">
              <a:buNone/>
            </a:pPr>
            <a:endParaRPr lang="en-US" sz="1600" i="1" dirty="0"/>
          </a:p>
        </p:txBody>
      </p:sp>
    </p:spTree>
    <p:extLst>
      <p:ext uri="{BB962C8B-B14F-4D97-AF65-F5344CB8AC3E}">
        <p14:creationId xmlns:p14="http://schemas.microsoft.com/office/powerpoint/2010/main" xmlns="" val="42626038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idx="4294967295"/>
          </p:nvPr>
        </p:nvSpPr>
        <p:spPr>
          <a:xfrm>
            <a:off x="1031695" y="700088"/>
            <a:ext cx="10331449" cy="1143000"/>
          </a:xfrm>
        </p:spPr>
        <p:txBody>
          <a:bodyPr rtlCol="0">
            <a:normAutofit/>
          </a:bodyPr>
          <a:lstStyle/>
          <a:p>
            <a:pPr eaLnBrk="1" fontAlgn="auto" hangingPunct="1">
              <a:spcAft>
                <a:spcPts val="0"/>
              </a:spcAft>
              <a:defRPr/>
            </a:pPr>
            <a:r>
              <a:rPr lang="en-US" dirty="0" smtClean="0">
                <a:ea typeface="+mj-ea"/>
                <a:cs typeface="+mj-cs"/>
              </a:rPr>
              <a:t>Secondary </a:t>
            </a:r>
            <a:r>
              <a:rPr lang="en-US" dirty="0">
                <a:ea typeface="+mj-ea"/>
                <a:cs typeface="+mj-cs"/>
              </a:rPr>
              <a:t>Traumatic </a:t>
            </a:r>
            <a:r>
              <a:rPr lang="en-US" dirty="0" smtClean="0">
                <a:ea typeface="+mj-ea"/>
                <a:cs typeface="+mj-cs"/>
              </a:rPr>
              <a:t>Stress (STS)</a:t>
            </a:r>
            <a:endParaRPr lang="en-US" dirty="0">
              <a:ea typeface="+mj-ea"/>
              <a:cs typeface="+mj-cs"/>
            </a:endParaRPr>
          </a:p>
        </p:txBody>
      </p:sp>
      <p:sp>
        <p:nvSpPr>
          <p:cNvPr id="5123" name="Rectangle 3"/>
          <p:cNvSpPr>
            <a:spLocks noGrp="1" noChangeArrowheads="1"/>
          </p:cNvSpPr>
          <p:nvPr>
            <p:ph type="body" idx="4294967295"/>
          </p:nvPr>
        </p:nvSpPr>
        <p:spPr>
          <a:xfrm>
            <a:off x="1031695" y="2149979"/>
            <a:ext cx="6899731" cy="4121150"/>
          </a:xfrm>
        </p:spPr>
        <p:txBody>
          <a:bodyPr rtlCol="0">
            <a:normAutofit/>
          </a:bodyPr>
          <a:lstStyle/>
          <a:p>
            <a:pPr lvl="2" indent="0">
              <a:buNone/>
              <a:defRPr/>
            </a:pPr>
            <a:r>
              <a:rPr lang="ja-JP" altLang="en-US" sz="3200" dirty="0" smtClean="0"/>
              <a:t>“</a:t>
            </a:r>
            <a:r>
              <a:rPr lang="en-US" altLang="ja-JP" sz="3200" dirty="0"/>
              <a:t>…the natural consequent behaviors and emotions resulting from knowing about a traumatizing event experienced by another…the stress resulting from helping or wanting to help a traumatized or suffering </a:t>
            </a:r>
            <a:r>
              <a:rPr lang="en-US" altLang="ja-JP" sz="3200" dirty="0" smtClean="0"/>
              <a:t>person.”</a:t>
            </a:r>
          </a:p>
          <a:p>
            <a:pPr marL="68580" indent="0" algn="r">
              <a:buNone/>
              <a:defRPr/>
            </a:pPr>
            <a:r>
              <a:rPr lang="en-US" sz="2800" dirty="0"/>
              <a:t>	</a:t>
            </a:r>
            <a:r>
              <a:rPr lang="en-US" sz="2800" dirty="0" smtClean="0"/>
              <a:t>			</a:t>
            </a:r>
            <a:r>
              <a:rPr lang="en-US" sz="1800" dirty="0"/>
              <a:t>(</a:t>
            </a:r>
            <a:r>
              <a:rPr lang="en-US" sz="1800" dirty="0" err="1"/>
              <a:t>Figley</a:t>
            </a:r>
            <a:r>
              <a:rPr lang="en-US" sz="1800" dirty="0"/>
              <a:t>, 1995)</a:t>
            </a:r>
          </a:p>
        </p:txBody>
      </p:sp>
      <p:pic>
        <p:nvPicPr>
          <p:cNvPr id="2" name="Picture 1" descr="research.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619944" y="471488"/>
            <a:ext cx="2743200" cy="2743200"/>
          </a:xfrm>
          <a:prstGeom prst="rect">
            <a:avLst/>
          </a:prstGeom>
        </p:spPr>
      </p:pic>
    </p:spTree>
    <p:extLst>
      <p:ext uri="{BB962C8B-B14F-4D97-AF65-F5344CB8AC3E}">
        <p14:creationId xmlns:p14="http://schemas.microsoft.com/office/powerpoint/2010/main" xmlns="" val="3724649801"/>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Compassion Fatigue</a:t>
            </a:r>
          </a:p>
        </p:txBody>
      </p:sp>
      <p:sp>
        <p:nvSpPr>
          <p:cNvPr id="3" name="Content Placeholder 2"/>
          <p:cNvSpPr>
            <a:spLocks noGrp="1"/>
          </p:cNvSpPr>
          <p:nvPr>
            <p:ph idx="1"/>
          </p:nvPr>
        </p:nvSpPr>
        <p:spPr/>
        <p:txBody>
          <a:bodyPr>
            <a:normAutofit fontScale="92500" lnSpcReduction="10000"/>
          </a:bodyPr>
          <a:lstStyle/>
          <a:p>
            <a:pPr marL="0" indent="0" algn="ctr">
              <a:buNone/>
            </a:pPr>
            <a:endParaRPr lang="en-US" sz="3300" dirty="0" smtClean="0"/>
          </a:p>
          <a:p>
            <a:pPr marL="0" indent="0" algn="ctr">
              <a:buNone/>
            </a:pPr>
            <a:endParaRPr lang="en-US" sz="3300" dirty="0" smtClean="0"/>
          </a:p>
          <a:p>
            <a:pPr marL="0" indent="0" algn="ctr">
              <a:buNone/>
            </a:pPr>
            <a:endParaRPr lang="en-US" sz="5100" dirty="0" smtClean="0"/>
          </a:p>
          <a:p>
            <a:pPr marL="0" indent="0" algn="ctr">
              <a:buNone/>
            </a:pPr>
            <a:r>
              <a:rPr lang="en-US" sz="4100" dirty="0" smtClean="0"/>
              <a:t>“</a:t>
            </a:r>
            <a:r>
              <a:rPr lang="en-US" sz="4100" dirty="0"/>
              <a:t>A combination of physical, emotional, and spiritual depletion associated with caring for patients in significant emotional pain and physical distress</a:t>
            </a:r>
            <a:r>
              <a:rPr lang="en-US" sz="4100" dirty="0" smtClean="0"/>
              <a:t>.”</a:t>
            </a:r>
            <a:endParaRPr lang="en-US" dirty="0">
              <a:solidFill>
                <a:srgbClr val="3366FF"/>
              </a:solidFill>
            </a:endParaRPr>
          </a:p>
          <a:p>
            <a:pPr marL="0" indent="0">
              <a:buNone/>
            </a:pPr>
            <a:endParaRPr lang="en-US" dirty="0"/>
          </a:p>
          <a:p>
            <a:pPr marL="0" indent="0">
              <a:buNone/>
            </a:pPr>
            <a:r>
              <a:rPr lang="en-US" dirty="0"/>
              <a:t>							</a:t>
            </a:r>
            <a:r>
              <a:rPr lang="en-US" sz="2300" dirty="0" smtClean="0"/>
              <a:t>(</a:t>
            </a:r>
            <a:r>
              <a:rPr lang="en-US" sz="2300" dirty="0" err="1"/>
              <a:t>Anewalt</a:t>
            </a:r>
            <a:r>
              <a:rPr lang="en-US" sz="2300" dirty="0"/>
              <a:t>, 2009; </a:t>
            </a:r>
            <a:r>
              <a:rPr lang="en-US" sz="2300" dirty="0" err="1"/>
              <a:t>Figley</a:t>
            </a:r>
            <a:r>
              <a:rPr lang="en-US" sz="2300" dirty="0"/>
              <a:t>, 1995)</a:t>
            </a:r>
          </a:p>
        </p:txBody>
      </p:sp>
      <p:pic>
        <p:nvPicPr>
          <p:cNvPr id="4" name="Picture 3" descr="compassion fatigue medical.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456342" y="591018"/>
            <a:ext cx="3420110" cy="2249020"/>
          </a:xfrm>
          <a:prstGeom prst="rect">
            <a:avLst/>
          </a:prstGeom>
        </p:spPr>
      </p:pic>
    </p:spTree>
    <p:extLst>
      <p:ext uri="{BB962C8B-B14F-4D97-AF65-F5344CB8AC3E}">
        <p14:creationId xmlns:p14="http://schemas.microsoft.com/office/powerpoint/2010/main" xmlns="" val="6672150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6100" y="187325"/>
            <a:ext cx="10515600" cy="1325563"/>
          </a:xfrm>
        </p:spPr>
        <p:txBody>
          <a:bodyPr/>
          <a:lstStyle/>
          <a:p>
            <a:r>
              <a:rPr lang="en-US" dirty="0" smtClean="0"/>
              <a:t>What About Burnout</a:t>
            </a:r>
            <a:r>
              <a:rPr lang="en-US" dirty="0"/>
              <a:t>?</a:t>
            </a:r>
          </a:p>
        </p:txBody>
      </p:sp>
      <p:pic>
        <p:nvPicPr>
          <p:cNvPr id="7" name="Picture Placeholder 6" descr="imgres.png"/>
          <p:cNvPicPr>
            <a:picLocks noGrp="1" noChangeAspect="1"/>
          </p:cNvPicPr>
          <p:nvPr>
            <p:ph idx="1"/>
          </p:nvPr>
        </p:nvPicPr>
        <p:blipFill rotWithShape="1">
          <a:blip r:embed="rId3">
            <a:extLst>
              <a:ext uri="{28A0092B-C50C-407E-A947-70E740481C1C}">
                <a14:useLocalDpi xmlns:a14="http://schemas.microsoft.com/office/drawing/2010/main" xmlns="" val="0"/>
              </a:ext>
            </a:extLst>
          </a:blip>
          <a:srcRect t="-1897" b="-1422"/>
          <a:stretch/>
        </p:blipFill>
        <p:spPr>
          <a:xfrm>
            <a:off x="3496560" y="1055802"/>
            <a:ext cx="5590880" cy="5802198"/>
          </a:xfrm>
        </p:spPr>
      </p:pic>
    </p:spTree>
    <p:extLst>
      <p:ext uri="{BB962C8B-B14F-4D97-AF65-F5344CB8AC3E}">
        <p14:creationId xmlns:p14="http://schemas.microsoft.com/office/powerpoint/2010/main" xmlns="" val="18441611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918633" y="311682"/>
            <a:ext cx="10363200" cy="922338"/>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dirty="0" smtClean="0"/>
              <a:t>Examples of Vicarious Traumatization: Personal </a:t>
            </a:r>
            <a:endParaRPr lang="en-US" dirty="0"/>
          </a:p>
        </p:txBody>
      </p:sp>
      <p:sp>
        <p:nvSpPr>
          <p:cNvPr id="6" name="Rectangle 3"/>
          <p:cNvSpPr txBox="1">
            <a:spLocks noChangeArrowheads="1"/>
          </p:cNvSpPr>
          <p:nvPr/>
        </p:nvSpPr>
        <p:spPr>
          <a:xfrm>
            <a:off x="918633" y="1469621"/>
            <a:ext cx="2972242" cy="445452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400" smtClean="0"/>
              <a:t>Physical</a:t>
            </a:r>
          </a:p>
          <a:p>
            <a:pPr>
              <a:defRPr/>
            </a:pPr>
            <a:endParaRPr lang="en-US" sz="2400" smtClean="0"/>
          </a:p>
          <a:p>
            <a:pPr>
              <a:defRPr/>
            </a:pPr>
            <a:r>
              <a:rPr lang="en-US" sz="2400" smtClean="0"/>
              <a:t>Emotional</a:t>
            </a:r>
          </a:p>
          <a:p>
            <a:pPr>
              <a:defRPr/>
            </a:pPr>
            <a:endParaRPr lang="en-US" sz="2400" smtClean="0"/>
          </a:p>
          <a:p>
            <a:pPr>
              <a:defRPr/>
            </a:pPr>
            <a:r>
              <a:rPr lang="en-US" sz="2400" smtClean="0"/>
              <a:t>Behavioral</a:t>
            </a:r>
          </a:p>
          <a:p>
            <a:pPr>
              <a:defRPr/>
            </a:pPr>
            <a:endParaRPr lang="en-US" sz="2400" smtClean="0"/>
          </a:p>
          <a:p>
            <a:pPr>
              <a:defRPr/>
            </a:pPr>
            <a:r>
              <a:rPr lang="en-US" sz="2400" smtClean="0"/>
              <a:t>Spiritual</a:t>
            </a:r>
          </a:p>
          <a:p>
            <a:pPr>
              <a:defRPr/>
            </a:pPr>
            <a:endParaRPr lang="en-US" sz="2400" smtClean="0"/>
          </a:p>
          <a:p>
            <a:pPr>
              <a:defRPr/>
            </a:pPr>
            <a:r>
              <a:rPr lang="en-US" sz="2400" smtClean="0"/>
              <a:t>Cognitive</a:t>
            </a:r>
          </a:p>
          <a:p>
            <a:pPr>
              <a:buFont typeface="Wingdings" charset="0"/>
              <a:buNone/>
              <a:defRPr/>
            </a:pPr>
            <a:endParaRPr lang="en-US" sz="2400" smtClean="0"/>
          </a:p>
          <a:p>
            <a:pPr>
              <a:defRPr/>
            </a:pPr>
            <a:r>
              <a:rPr lang="en-US" sz="2400" smtClean="0"/>
              <a:t>Relational</a:t>
            </a:r>
            <a:endParaRPr lang="en-US" sz="2400" dirty="0"/>
          </a:p>
        </p:txBody>
      </p:sp>
      <p:sp>
        <p:nvSpPr>
          <p:cNvPr id="7" name="Rectangle 4"/>
          <p:cNvSpPr txBox="1">
            <a:spLocks noChangeArrowheads="1"/>
          </p:cNvSpPr>
          <p:nvPr/>
        </p:nvSpPr>
        <p:spPr>
          <a:xfrm>
            <a:off x="2911621" y="1274358"/>
            <a:ext cx="8930973" cy="558364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70000"/>
              </a:lnSpc>
            </a:pPr>
            <a:endParaRPr lang="en-US" sz="1900" smtClean="0">
              <a:latin typeface="Arial" charset="0"/>
              <a:ea typeface="MS PGothic" charset="0"/>
            </a:endParaRPr>
          </a:p>
          <a:p>
            <a:pPr>
              <a:lnSpc>
                <a:spcPct val="70000"/>
              </a:lnSpc>
              <a:spcBef>
                <a:spcPts val="1400"/>
              </a:spcBef>
            </a:pPr>
            <a:r>
              <a:rPr lang="en-US" sz="1900" smtClean="0">
                <a:latin typeface="Arial" charset="0"/>
                <a:ea typeface="MS PGothic" charset="0"/>
              </a:rPr>
              <a:t>Rapid pulse/breathing, headaches, impaired immune system, fatigue, aches</a:t>
            </a:r>
          </a:p>
          <a:p>
            <a:pPr>
              <a:lnSpc>
                <a:spcPct val="110000"/>
              </a:lnSpc>
              <a:spcBef>
                <a:spcPts val="4200"/>
              </a:spcBef>
            </a:pPr>
            <a:r>
              <a:rPr lang="en-US" sz="1900" smtClean="0">
                <a:latin typeface="Arial" charset="0"/>
                <a:ea typeface="MS PGothic" charset="0"/>
              </a:rPr>
              <a:t>Feelings of powerlessness, numbness, anxiety, guilt, fear, anger, depletion, hypersensitivity, sadness, helplessness</a:t>
            </a:r>
            <a:r>
              <a:rPr lang="en-US" sz="1900" smtClean="0">
                <a:latin typeface="Arial" charset="0"/>
                <a:ea typeface="Arial" charset="0"/>
                <a:cs typeface="Arial" charset="0"/>
              </a:rPr>
              <a:t>, severe emotional distress or physical reactions to reminders</a:t>
            </a:r>
          </a:p>
          <a:p>
            <a:pPr>
              <a:lnSpc>
                <a:spcPct val="70000"/>
              </a:lnSpc>
              <a:buFont typeface="Wingdings" charset="0"/>
              <a:buNone/>
            </a:pPr>
            <a:endParaRPr lang="en-US" sz="1900" smtClean="0">
              <a:latin typeface="Arial" charset="0"/>
              <a:ea typeface="Arial" charset="0"/>
              <a:cs typeface="Arial" charset="0"/>
            </a:endParaRPr>
          </a:p>
          <a:p>
            <a:pPr>
              <a:lnSpc>
                <a:spcPct val="110000"/>
              </a:lnSpc>
            </a:pPr>
            <a:r>
              <a:rPr lang="en-US" sz="1900" smtClean="0">
                <a:latin typeface="Arial" charset="0"/>
                <a:ea typeface="MS PGothic" charset="0"/>
              </a:rPr>
              <a:t>Irritability, sleep and appetite changes, isolate from friends and family, self destructive behavior, impatience, nightmares, hypervigilance, moody, easily startled or frightened</a:t>
            </a:r>
          </a:p>
          <a:p>
            <a:pPr marL="0" indent="0">
              <a:lnSpc>
                <a:spcPct val="70000"/>
              </a:lnSpc>
              <a:buFont typeface="Arial"/>
              <a:buNone/>
            </a:pPr>
            <a:endParaRPr lang="en-US" sz="1900" smtClean="0">
              <a:latin typeface="Arial" charset="0"/>
              <a:ea typeface="MS PGothic" charset="0"/>
            </a:endParaRPr>
          </a:p>
          <a:p>
            <a:pPr>
              <a:lnSpc>
                <a:spcPct val="120000"/>
              </a:lnSpc>
              <a:spcBef>
                <a:spcPts val="600"/>
              </a:spcBef>
            </a:pPr>
            <a:r>
              <a:rPr lang="en-US" sz="1900" smtClean="0">
                <a:latin typeface="Arial" charset="0"/>
                <a:ea typeface="MS PGothic" charset="0"/>
              </a:rPr>
              <a:t>Loss of purpose, loss of meaning, questioning goodness versus evil, disillusionment, questioning prior religious beliefs, pervasive hopelessness</a:t>
            </a:r>
          </a:p>
          <a:p>
            <a:pPr>
              <a:lnSpc>
                <a:spcPct val="70000"/>
              </a:lnSpc>
            </a:pPr>
            <a:endParaRPr lang="en-US" sz="1900" smtClean="0">
              <a:latin typeface="Arial" charset="0"/>
              <a:ea typeface="MS PGothic" charset="0"/>
            </a:endParaRPr>
          </a:p>
          <a:p>
            <a:pPr>
              <a:lnSpc>
                <a:spcPct val="120000"/>
              </a:lnSpc>
              <a:spcBef>
                <a:spcPts val="400"/>
              </a:spcBef>
            </a:pPr>
            <a:r>
              <a:rPr lang="en-US" sz="1900" smtClean="0">
                <a:latin typeface="Arial" charset="0"/>
                <a:ea typeface="MS PGothic" charset="0"/>
              </a:rPr>
              <a:t>Diminished concentration, cynicism, pessimism, preoccupation with clients, traumatic imagery, inattention, self doubt, racing thoughts, recurrent and unwanted distressing thoughts</a:t>
            </a:r>
          </a:p>
          <a:p>
            <a:pPr>
              <a:lnSpc>
                <a:spcPct val="70000"/>
              </a:lnSpc>
              <a:buFont typeface="Wingdings" charset="0"/>
              <a:buNone/>
            </a:pPr>
            <a:endParaRPr lang="en-US" sz="1900" smtClean="0">
              <a:latin typeface="Arial" charset="0"/>
              <a:ea typeface="MS PGothic" charset="0"/>
            </a:endParaRPr>
          </a:p>
          <a:p>
            <a:pPr>
              <a:lnSpc>
                <a:spcPct val="110000"/>
              </a:lnSpc>
              <a:spcBef>
                <a:spcPts val="600"/>
              </a:spcBef>
            </a:pPr>
            <a:r>
              <a:rPr lang="en-US" sz="1900" smtClean="0">
                <a:latin typeface="Arial" charset="0"/>
                <a:ea typeface="MS PGothic" charset="0"/>
              </a:rPr>
              <a:t>Withdrawn, decreased interest in intimacy or sex, isolation from friends or family, minimization of others’ concerns, projection of anger or blame, intolerance</a:t>
            </a:r>
            <a:r>
              <a:rPr lang="en-US" altLang="ja-JP" sz="1900" smtClean="0">
                <a:latin typeface="Arial" charset="0"/>
                <a:ea typeface="MS PGothic" charset="0"/>
              </a:rPr>
              <a:t>, mistrust</a:t>
            </a:r>
          </a:p>
          <a:p>
            <a:pPr marL="0" indent="0" algn="r">
              <a:lnSpc>
                <a:spcPct val="110000"/>
              </a:lnSpc>
              <a:buFont typeface="Arial"/>
              <a:buNone/>
            </a:pPr>
            <a:endParaRPr lang="en-US" sz="1800" smtClean="0">
              <a:ea typeface="MS PGothic" charset="0"/>
            </a:endParaRPr>
          </a:p>
          <a:p>
            <a:pPr marL="0" indent="0" algn="r">
              <a:lnSpc>
                <a:spcPct val="110000"/>
              </a:lnSpc>
              <a:buFont typeface="Arial"/>
              <a:buNone/>
            </a:pPr>
            <a:r>
              <a:rPr lang="en-US" sz="1800" smtClean="0">
                <a:ea typeface="MS PGothic" charset="0"/>
              </a:rPr>
              <a:t>(Adapted from J. Yassen in Figley, 1995)</a:t>
            </a:r>
            <a:endParaRPr lang="en-US" sz="2100" smtClean="0">
              <a:ea typeface="MS PGothic" charset="0"/>
            </a:endParaRPr>
          </a:p>
          <a:p>
            <a:pPr>
              <a:lnSpc>
                <a:spcPct val="110000"/>
              </a:lnSpc>
            </a:pPr>
            <a:endParaRPr lang="en-US" sz="1900" dirty="0">
              <a:latin typeface="Arial" charset="0"/>
              <a:ea typeface="MS PGothic" charset="0"/>
            </a:endParaRPr>
          </a:p>
        </p:txBody>
      </p:sp>
    </p:spTree>
    <p:extLst>
      <p:ext uri="{BB962C8B-B14F-4D97-AF65-F5344CB8AC3E}">
        <p14:creationId xmlns:p14="http://schemas.microsoft.com/office/powerpoint/2010/main" xmlns="" val="113328911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878416" y="304026"/>
            <a:ext cx="10585037" cy="1066800"/>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mtClean="0"/>
              <a:t>Examples of Vicarious Traumatization: Professional</a:t>
            </a:r>
            <a:endParaRPr lang="en-US" dirty="0"/>
          </a:p>
        </p:txBody>
      </p:sp>
      <p:sp>
        <p:nvSpPr>
          <p:cNvPr id="6" name="Rectangle 3"/>
          <p:cNvSpPr txBox="1">
            <a:spLocks noChangeArrowheads="1"/>
          </p:cNvSpPr>
          <p:nvPr/>
        </p:nvSpPr>
        <p:spPr>
          <a:xfrm>
            <a:off x="950384" y="1749425"/>
            <a:ext cx="4781549" cy="44958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400" smtClean="0"/>
              <a:t>Performance</a:t>
            </a:r>
          </a:p>
          <a:p>
            <a:pPr>
              <a:buFont typeface="Wingdings" charset="0"/>
              <a:buNone/>
              <a:defRPr/>
            </a:pPr>
            <a:endParaRPr lang="en-US" sz="2400" smtClean="0"/>
          </a:p>
          <a:p>
            <a:pPr>
              <a:buFont typeface="Wingdings" charset="0"/>
              <a:buNone/>
              <a:defRPr/>
            </a:pPr>
            <a:endParaRPr lang="en-US" sz="2400" smtClean="0"/>
          </a:p>
          <a:p>
            <a:pPr>
              <a:defRPr/>
            </a:pPr>
            <a:r>
              <a:rPr lang="en-US" sz="2400" smtClean="0"/>
              <a:t>Morale</a:t>
            </a:r>
          </a:p>
          <a:p>
            <a:pPr>
              <a:buFont typeface="Wingdings" charset="0"/>
              <a:buNone/>
              <a:defRPr/>
            </a:pPr>
            <a:endParaRPr lang="en-US" sz="2400" smtClean="0"/>
          </a:p>
          <a:p>
            <a:pPr>
              <a:buFont typeface="Wingdings" charset="0"/>
              <a:buNone/>
              <a:defRPr/>
            </a:pPr>
            <a:endParaRPr lang="en-US" sz="2400" smtClean="0"/>
          </a:p>
          <a:p>
            <a:pPr>
              <a:defRPr/>
            </a:pPr>
            <a:r>
              <a:rPr lang="en-US" sz="2400" smtClean="0"/>
              <a:t>Relational</a:t>
            </a:r>
          </a:p>
          <a:p>
            <a:pPr>
              <a:buFont typeface="Wingdings" charset="0"/>
              <a:buNone/>
              <a:defRPr/>
            </a:pPr>
            <a:endParaRPr lang="en-US" sz="2400" smtClean="0"/>
          </a:p>
          <a:p>
            <a:pPr>
              <a:buFont typeface="Wingdings" charset="0"/>
              <a:buNone/>
              <a:defRPr/>
            </a:pPr>
            <a:endParaRPr lang="en-US" sz="2400" smtClean="0"/>
          </a:p>
          <a:p>
            <a:pPr>
              <a:defRPr/>
            </a:pPr>
            <a:r>
              <a:rPr lang="en-US" sz="2400" smtClean="0"/>
              <a:t>Behavioral</a:t>
            </a:r>
          </a:p>
          <a:p>
            <a:pPr>
              <a:defRPr/>
            </a:pPr>
            <a:endParaRPr lang="en-US" sz="2400" dirty="0"/>
          </a:p>
        </p:txBody>
      </p:sp>
      <p:sp>
        <p:nvSpPr>
          <p:cNvPr id="7" name="Rectangle 4"/>
          <p:cNvSpPr txBox="1">
            <a:spLocks noChangeArrowheads="1"/>
          </p:cNvSpPr>
          <p:nvPr/>
        </p:nvSpPr>
        <p:spPr>
          <a:xfrm>
            <a:off x="3795079" y="1749424"/>
            <a:ext cx="7668374" cy="487439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100" dirty="0" smtClean="0"/>
              <a:t>Decrease in quality/quantity of work, low motivation, task avoidance or obsession with detail, working too hard, setting perfectionist standards, difficulty with inattention, forgetfulness</a:t>
            </a:r>
          </a:p>
          <a:p>
            <a:pPr>
              <a:buFont typeface="Wingdings" charset="0"/>
              <a:buNone/>
              <a:defRPr/>
            </a:pPr>
            <a:endParaRPr lang="en-US" sz="2100" dirty="0" smtClean="0"/>
          </a:p>
          <a:p>
            <a:pPr>
              <a:spcBef>
                <a:spcPts val="1600"/>
              </a:spcBef>
              <a:defRPr/>
            </a:pPr>
            <a:r>
              <a:rPr lang="en-US" sz="2100" dirty="0" smtClean="0"/>
              <a:t>Decrease in confidence, decrease in interest, negative attitude, apathy, dissatisfaction, demoralization, feeling undervalued and unappreciated, disconnected, reduced compassion</a:t>
            </a:r>
          </a:p>
          <a:p>
            <a:pPr>
              <a:defRPr/>
            </a:pPr>
            <a:endParaRPr lang="en-US" sz="2100" dirty="0" smtClean="0"/>
          </a:p>
          <a:p>
            <a:pPr>
              <a:spcBef>
                <a:spcPts val="1500"/>
              </a:spcBef>
              <a:defRPr/>
            </a:pPr>
            <a:r>
              <a:rPr lang="en-US" sz="2100" dirty="0" smtClean="0"/>
              <a:t>Detached/withdrawn from co-workers, poor communication, conflict, impatience, intolerance of others, sense of being the “only one who can do the job”</a:t>
            </a:r>
          </a:p>
          <a:p>
            <a:pPr>
              <a:buFont typeface="Wingdings" charset="0"/>
              <a:buNone/>
              <a:defRPr/>
            </a:pPr>
            <a:endParaRPr lang="en-US" sz="2100" dirty="0" smtClean="0"/>
          </a:p>
          <a:p>
            <a:pPr>
              <a:spcBef>
                <a:spcPts val="1800"/>
              </a:spcBef>
              <a:defRPr/>
            </a:pPr>
            <a:r>
              <a:rPr lang="en-US" sz="2100" dirty="0" smtClean="0"/>
              <a:t>Calling out, arriving late, overwork, exhaustion, irresponsibility, poor follow-through</a:t>
            </a:r>
          </a:p>
          <a:p>
            <a:pPr marL="0" indent="0" algn="r">
              <a:buFont typeface="Arial"/>
              <a:buNone/>
              <a:defRPr/>
            </a:pPr>
            <a:r>
              <a:rPr lang="en-US" sz="1800" dirty="0" smtClean="0"/>
              <a:t>(Adapted from J. </a:t>
            </a:r>
            <a:r>
              <a:rPr lang="en-US" sz="1800" dirty="0" err="1" smtClean="0"/>
              <a:t>Yassen</a:t>
            </a:r>
            <a:r>
              <a:rPr lang="en-US" sz="1800" dirty="0" smtClean="0"/>
              <a:t> in </a:t>
            </a:r>
            <a:r>
              <a:rPr lang="en-US" sz="1800" dirty="0" err="1" smtClean="0"/>
              <a:t>Figley</a:t>
            </a:r>
            <a:r>
              <a:rPr lang="en-US" sz="1800" dirty="0" smtClean="0"/>
              <a:t>, 1995)</a:t>
            </a:r>
          </a:p>
          <a:p>
            <a:pPr marL="0" indent="0" algn="r">
              <a:buFont typeface="Arial"/>
              <a:buNone/>
              <a:defRPr/>
            </a:pPr>
            <a:endParaRPr lang="en-US" sz="1800" dirty="0"/>
          </a:p>
        </p:txBody>
      </p:sp>
    </p:spTree>
    <p:extLst>
      <p:ext uri="{BB962C8B-B14F-4D97-AF65-F5344CB8AC3E}">
        <p14:creationId xmlns:p14="http://schemas.microsoft.com/office/powerpoint/2010/main" xmlns="" val="33643778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838200" y="361156"/>
            <a:ext cx="10515600" cy="1325563"/>
          </a:xfrm>
        </p:spPr>
        <p:txBody>
          <a:bodyPr lIns="91440" tIns="45720" rIns="91440" bIns="45720" anchor="b"/>
          <a:lstStyle/>
          <a:p>
            <a:pPr eaLnBrk="1" hangingPunct="1">
              <a:defRPr/>
            </a:pPr>
            <a:r>
              <a:rPr lang="en-US" dirty="0">
                <a:ea typeface="+mj-ea"/>
                <a:cs typeface="+mj-cs"/>
              </a:rPr>
              <a:t>Contemplating the </a:t>
            </a:r>
            <a:r>
              <a:rPr lang="en-US" dirty="0" smtClean="0">
                <a:ea typeface="+mj-ea"/>
                <a:cs typeface="+mj-cs"/>
              </a:rPr>
              <a:t>Effects</a:t>
            </a:r>
            <a:endParaRPr lang="en-US" dirty="0">
              <a:ea typeface="+mj-ea"/>
              <a:cs typeface="+mj-cs"/>
            </a:endParaRPr>
          </a:p>
        </p:txBody>
      </p:sp>
      <p:sp>
        <p:nvSpPr>
          <p:cNvPr id="54275" name="Rectangle 3"/>
          <p:cNvSpPr>
            <a:spLocks noGrp="1" noChangeArrowheads="1"/>
          </p:cNvSpPr>
          <p:nvPr>
            <p:ph sz="half" idx="1"/>
          </p:nvPr>
        </p:nvSpPr>
        <p:spPr>
          <a:xfrm>
            <a:off x="1699561" y="2313940"/>
            <a:ext cx="4980517" cy="3467100"/>
          </a:xfrm>
        </p:spPr>
        <p:txBody>
          <a:bodyPr>
            <a:normAutofit lnSpcReduction="10000"/>
          </a:bodyPr>
          <a:lstStyle/>
          <a:p>
            <a:pPr eaLnBrk="1" hangingPunct="1">
              <a:buFont typeface="Wingdings" charset="0"/>
              <a:buNone/>
              <a:defRPr/>
            </a:pPr>
            <a:r>
              <a:rPr lang="en-US" b="1" dirty="0" smtClean="0">
                <a:ea typeface="+mn-ea"/>
                <a:cs typeface="+mn-cs"/>
              </a:rPr>
              <a:t>Personal Effects</a:t>
            </a:r>
            <a:endParaRPr lang="en-US" b="1" dirty="0">
              <a:ea typeface="+mn-ea"/>
              <a:cs typeface="+mn-cs"/>
            </a:endParaRPr>
          </a:p>
          <a:p>
            <a:pPr eaLnBrk="1" hangingPunct="1">
              <a:defRPr/>
            </a:pPr>
            <a:r>
              <a:rPr lang="en-US" dirty="0" smtClean="0"/>
              <a:t>Physical</a:t>
            </a:r>
          </a:p>
          <a:p>
            <a:pPr>
              <a:defRPr/>
            </a:pPr>
            <a:r>
              <a:rPr lang="en-US" dirty="0" smtClean="0"/>
              <a:t>Behavioral</a:t>
            </a:r>
            <a:endParaRPr lang="en-US" dirty="0"/>
          </a:p>
          <a:p>
            <a:pPr eaLnBrk="1" hangingPunct="1">
              <a:defRPr/>
            </a:pPr>
            <a:r>
              <a:rPr lang="en-US" dirty="0" smtClean="0"/>
              <a:t>Emotional</a:t>
            </a:r>
            <a:endParaRPr lang="en-US" dirty="0"/>
          </a:p>
          <a:p>
            <a:pPr eaLnBrk="1" hangingPunct="1">
              <a:defRPr/>
            </a:pPr>
            <a:r>
              <a:rPr lang="en-US" dirty="0" smtClean="0"/>
              <a:t>Spiritual</a:t>
            </a:r>
            <a:endParaRPr lang="en-US" dirty="0"/>
          </a:p>
          <a:p>
            <a:pPr eaLnBrk="1" hangingPunct="1">
              <a:defRPr/>
            </a:pPr>
            <a:r>
              <a:rPr lang="en-US" dirty="0"/>
              <a:t>Cognitive</a:t>
            </a:r>
          </a:p>
          <a:p>
            <a:pPr eaLnBrk="1" hangingPunct="1">
              <a:defRPr/>
            </a:pPr>
            <a:r>
              <a:rPr lang="en-US" dirty="0"/>
              <a:t>Relational</a:t>
            </a:r>
          </a:p>
          <a:p>
            <a:pPr eaLnBrk="1" hangingPunct="1">
              <a:defRPr/>
            </a:pPr>
            <a:endParaRPr lang="en-US" sz="2400" dirty="0">
              <a:ea typeface="+mn-ea"/>
              <a:cs typeface="+mn-cs"/>
            </a:endParaRPr>
          </a:p>
        </p:txBody>
      </p:sp>
      <p:sp>
        <p:nvSpPr>
          <p:cNvPr id="54276" name="Rectangle 4"/>
          <p:cNvSpPr>
            <a:spLocks noGrp="1" noChangeArrowheads="1"/>
          </p:cNvSpPr>
          <p:nvPr>
            <p:ph sz="half" idx="2"/>
          </p:nvPr>
        </p:nvSpPr>
        <p:spPr>
          <a:xfrm>
            <a:off x="5224746" y="2313940"/>
            <a:ext cx="4980516" cy="4267200"/>
          </a:xfrm>
        </p:spPr>
        <p:txBody>
          <a:bodyPr>
            <a:normAutofit lnSpcReduction="10000"/>
          </a:bodyPr>
          <a:lstStyle/>
          <a:p>
            <a:pPr eaLnBrk="1" hangingPunct="1">
              <a:buFont typeface="Wingdings" charset="0"/>
              <a:buNone/>
              <a:defRPr/>
            </a:pPr>
            <a:r>
              <a:rPr lang="en-US" b="1" dirty="0">
                <a:ea typeface="+mn-ea"/>
                <a:cs typeface="+mn-cs"/>
              </a:rPr>
              <a:t>Professional </a:t>
            </a:r>
            <a:r>
              <a:rPr lang="en-US" b="1" dirty="0" smtClean="0">
                <a:ea typeface="+mn-ea"/>
                <a:cs typeface="+mn-cs"/>
              </a:rPr>
              <a:t>Effects</a:t>
            </a:r>
            <a:endParaRPr lang="en-US" b="1" dirty="0">
              <a:ea typeface="+mn-ea"/>
              <a:cs typeface="+mn-cs"/>
            </a:endParaRPr>
          </a:p>
          <a:p>
            <a:pPr eaLnBrk="1" hangingPunct="1">
              <a:defRPr/>
            </a:pPr>
            <a:r>
              <a:rPr lang="en-US" dirty="0"/>
              <a:t>Performance</a:t>
            </a:r>
          </a:p>
          <a:p>
            <a:pPr eaLnBrk="1" hangingPunct="1">
              <a:defRPr/>
            </a:pPr>
            <a:r>
              <a:rPr lang="en-US" dirty="0"/>
              <a:t>Morale</a:t>
            </a:r>
          </a:p>
          <a:p>
            <a:pPr eaLnBrk="1" hangingPunct="1">
              <a:defRPr/>
            </a:pPr>
            <a:r>
              <a:rPr lang="en-US" dirty="0" smtClean="0"/>
              <a:t>Relational</a:t>
            </a:r>
            <a:endParaRPr lang="en-US" dirty="0"/>
          </a:p>
          <a:p>
            <a:pPr eaLnBrk="1" hangingPunct="1">
              <a:defRPr/>
            </a:pPr>
            <a:r>
              <a:rPr lang="en-US" dirty="0" smtClean="0"/>
              <a:t>Behavioral</a:t>
            </a:r>
            <a:endParaRPr lang="en-US" dirty="0"/>
          </a:p>
          <a:p>
            <a:pPr eaLnBrk="1" hangingPunct="1">
              <a:defRPr/>
            </a:pPr>
            <a:endParaRPr lang="en-US" sz="2400" dirty="0" smtClean="0"/>
          </a:p>
        </p:txBody>
      </p:sp>
      <p:pic>
        <p:nvPicPr>
          <p:cNvPr id="2" name="Picture 1"/>
          <p:cNvPicPr>
            <a:picLocks noChangeAspect="1"/>
          </p:cNvPicPr>
          <p:nvPr/>
        </p:nvPicPr>
        <p:blipFill>
          <a:blip r:embed="rId3"/>
          <a:stretch>
            <a:fillRect/>
          </a:stretch>
        </p:blipFill>
        <p:spPr>
          <a:xfrm>
            <a:off x="8277651" y="3840480"/>
            <a:ext cx="3076149" cy="2293620"/>
          </a:xfrm>
          <a:prstGeom prst="rect">
            <a:avLst/>
          </a:prstGeom>
        </p:spPr>
      </p:pic>
    </p:spTree>
    <p:extLst>
      <p:ext uri="{BB962C8B-B14F-4D97-AF65-F5344CB8AC3E}">
        <p14:creationId xmlns:p14="http://schemas.microsoft.com/office/powerpoint/2010/main" xmlns="" val="129538831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4734276" y="365125"/>
            <a:ext cx="6619523" cy="1325563"/>
          </a:xfrm>
        </p:spPr>
        <p:txBody>
          <a:bodyPr/>
          <a:lstStyle/>
          <a:p>
            <a:r>
              <a:rPr lang="en-US" dirty="0" smtClean="0"/>
              <a:t>   Risk </a:t>
            </a:r>
            <a:r>
              <a:rPr lang="en-US" dirty="0"/>
              <a:t>Factors</a:t>
            </a:r>
          </a:p>
        </p:txBody>
      </p:sp>
      <p:sp>
        <p:nvSpPr>
          <p:cNvPr id="10" name="Content Placeholder 4"/>
          <p:cNvSpPr>
            <a:spLocks noGrp="1"/>
          </p:cNvSpPr>
          <p:nvPr>
            <p:ph idx="1"/>
          </p:nvPr>
        </p:nvSpPr>
        <p:spPr>
          <a:xfrm>
            <a:off x="1" y="2247161"/>
            <a:ext cx="6050844" cy="4139341"/>
          </a:xfrm>
        </p:spPr>
        <p:txBody>
          <a:bodyPr>
            <a:normAutofit fontScale="70000" lnSpcReduction="20000"/>
          </a:bodyPr>
          <a:lstStyle/>
          <a:p>
            <a:pPr marL="349250" lvl="1" indent="0">
              <a:spcBef>
                <a:spcPts val="600"/>
              </a:spcBef>
              <a:spcAft>
                <a:spcPts val="600"/>
              </a:spcAft>
              <a:buNone/>
            </a:pPr>
            <a:r>
              <a:rPr lang="en-US" sz="4000" b="1" dirty="0"/>
              <a:t> </a:t>
            </a:r>
            <a:r>
              <a:rPr lang="en-US" sz="4000" b="1" dirty="0" smtClean="0"/>
              <a:t>  Personal</a:t>
            </a:r>
            <a:endParaRPr lang="en-US" sz="4000" b="1" dirty="0"/>
          </a:p>
          <a:p>
            <a:pPr lvl="2">
              <a:lnSpc>
                <a:spcPct val="120000"/>
              </a:lnSpc>
              <a:spcBef>
                <a:spcPts val="0"/>
              </a:spcBef>
              <a:spcAft>
                <a:spcPts val="300"/>
              </a:spcAft>
              <a:buFont typeface="Arial"/>
              <a:buChar char="•"/>
            </a:pPr>
            <a:r>
              <a:rPr lang="en-US" sz="3700" dirty="0"/>
              <a:t>Trauma history</a:t>
            </a:r>
          </a:p>
          <a:p>
            <a:pPr lvl="2">
              <a:lnSpc>
                <a:spcPct val="120000"/>
              </a:lnSpc>
              <a:spcBef>
                <a:spcPts val="0"/>
              </a:spcBef>
              <a:spcAft>
                <a:spcPts val="300"/>
              </a:spcAft>
              <a:buFont typeface="Arial"/>
              <a:buChar char="•"/>
            </a:pPr>
            <a:r>
              <a:rPr lang="en-US" sz="3700" dirty="0"/>
              <a:t>Pre-existing psychological disorder</a:t>
            </a:r>
          </a:p>
          <a:p>
            <a:pPr lvl="2">
              <a:lnSpc>
                <a:spcPct val="120000"/>
              </a:lnSpc>
              <a:spcBef>
                <a:spcPts val="0"/>
              </a:spcBef>
              <a:spcAft>
                <a:spcPts val="300"/>
              </a:spcAft>
              <a:buFont typeface="Arial"/>
              <a:buChar char="•"/>
            </a:pPr>
            <a:r>
              <a:rPr lang="en-US" sz="3700" dirty="0"/>
              <a:t>Young age</a:t>
            </a:r>
          </a:p>
          <a:p>
            <a:pPr lvl="2">
              <a:lnSpc>
                <a:spcPct val="120000"/>
              </a:lnSpc>
              <a:spcBef>
                <a:spcPts val="0"/>
              </a:spcBef>
              <a:spcAft>
                <a:spcPts val="300"/>
              </a:spcAft>
              <a:buFont typeface="Arial"/>
              <a:buChar char="•"/>
            </a:pPr>
            <a:r>
              <a:rPr lang="en-US" sz="3700" dirty="0"/>
              <a:t>Isolation, inadequate support system</a:t>
            </a:r>
          </a:p>
          <a:p>
            <a:pPr lvl="2">
              <a:lnSpc>
                <a:spcPct val="120000"/>
              </a:lnSpc>
              <a:spcBef>
                <a:spcPts val="0"/>
              </a:spcBef>
              <a:spcAft>
                <a:spcPts val="300"/>
              </a:spcAft>
              <a:buFont typeface="Arial"/>
              <a:buChar char="•"/>
            </a:pPr>
            <a:r>
              <a:rPr lang="en-US" sz="3700" dirty="0"/>
              <a:t>Loss in last 12 months</a:t>
            </a:r>
          </a:p>
          <a:p>
            <a:pPr lvl="1">
              <a:buFont typeface="Arial"/>
              <a:buChar char="•"/>
            </a:pPr>
            <a:endParaRPr lang="en-US" sz="2600" dirty="0"/>
          </a:p>
          <a:p>
            <a:pPr lvl="1">
              <a:buFont typeface="Arial"/>
              <a:buChar char="•"/>
            </a:pPr>
            <a:endParaRPr lang="en-US" sz="2600" dirty="0"/>
          </a:p>
          <a:p>
            <a:pPr marL="349250" lvl="1" indent="0">
              <a:buNone/>
            </a:pPr>
            <a:r>
              <a:rPr lang="en-US" sz="2600" dirty="0"/>
              <a:t>                                        </a:t>
            </a:r>
            <a:r>
              <a:rPr lang="en-US" dirty="0"/>
              <a:t> </a:t>
            </a:r>
          </a:p>
          <a:p>
            <a:pPr lvl="1">
              <a:buFont typeface="Arial"/>
              <a:buChar char="•"/>
            </a:pPr>
            <a:endParaRPr lang="en-US" dirty="0"/>
          </a:p>
          <a:p>
            <a:pPr lvl="1"/>
            <a:endParaRPr lang="en-US" dirty="0"/>
          </a:p>
          <a:p>
            <a:endParaRPr lang="en-US" dirty="0"/>
          </a:p>
        </p:txBody>
      </p:sp>
      <p:sp>
        <p:nvSpPr>
          <p:cNvPr id="11" name="TextBox 10"/>
          <p:cNvSpPr txBox="1"/>
          <p:nvPr/>
        </p:nvSpPr>
        <p:spPr>
          <a:xfrm>
            <a:off x="5542842" y="2129407"/>
            <a:ext cx="6293557" cy="4054956"/>
          </a:xfrm>
          <a:prstGeom prst="rect">
            <a:avLst/>
          </a:prstGeom>
          <a:noFill/>
        </p:spPr>
        <p:txBody>
          <a:bodyPr wrap="square" rtlCol="0">
            <a:spAutoFit/>
          </a:bodyPr>
          <a:lstStyle/>
          <a:p>
            <a:pPr lvl="1">
              <a:spcBef>
                <a:spcPts val="600"/>
              </a:spcBef>
              <a:spcAft>
                <a:spcPts val="600"/>
              </a:spcAft>
            </a:pPr>
            <a:r>
              <a:rPr lang="en-US" sz="3200" b="1" dirty="0" smtClean="0"/>
              <a:t>   </a:t>
            </a:r>
            <a:r>
              <a:rPr lang="en-US" sz="2800" b="1" dirty="0" smtClean="0"/>
              <a:t>Professional</a:t>
            </a:r>
            <a:endParaRPr lang="en-US" sz="2800" b="1" dirty="0"/>
          </a:p>
          <a:p>
            <a:pPr marL="1200150" lvl="2" indent="-285750">
              <a:spcAft>
                <a:spcPts val="300"/>
              </a:spcAft>
              <a:buFont typeface="Arial"/>
              <a:buChar char="•"/>
            </a:pPr>
            <a:r>
              <a:rPr lang="en-US" sz="2600" dirty="0"/>
              <a:t>Lack of quality supervision</a:t>
            </a:r>
          </a:p>
          <a:p>
            <a:pPr marL="1200150" lvl="2" indent="-285750">
              <a:spcAft>
                <a:spcPts val="300"/>
              </a:spcAft>
              <a:buFont typeface="Arial"/>
              <a:buChar char="•"/>
            </a:pPr>
            <a:r>
              <a:rPr lang="en-US" sz="2600" dirty="0"/>
              <a:t>High percentage of trauma survivors in caseload</a:t>
            </a:r>
          </a:p>
          <a:p>
            <a:pPr marL="1200150" lvl="2" indent="-285750">
              <a:spcAft>
                <a:spcPts val="300"/>
              </a:spcAft>
              <a:buFont typeface="Arial"/>
              <a:buChar char="•"/>
            </a:pPr>
            <a:r>
              <a:rPr lang="en-US" sz="2600" dirty="0"/>
              <a:t>Little experience</a:t>
            </a:r>
          </a:p>
          <a:p>
            <a:pPr marL="1200150" lvl="2" indent="-285750">
              <a:spcAft>
                <a:spcPts val="300"/>
              </a:spcAft>
              <a:buFont typeface="Arial"/>
              <a:buChar char="•"/>
            </a:pPr>
            <a:r>
              <a:rPr lang="en-US" sz="2600" dirty="0"/>
              <a:t>Worker/organization mismatch</a:t>
            </a:r>
          </a:p>
          <a:p>
            <a:pPr marL="1200150" lvl="2" indent="-285750">
              <a:spcAft>
                <a:spcPts val="300"/>
              </a:spcAft>
              <a:buFont typeface="Arial"/>
              <a:buChar char="•"/>
            </a:pPr>
            <a:r>
              <a:rPr lang="en-US" sz="2600" dirty="0"/>
              <a:t>Lack of professional support system</a:t>
            </a:r>
          </a:p>
          <a:p>
            <a:pPr marL="1200150" lvl="2" indent="-285750">
              <a:spcAft>
                <a:spcPts val="300"/>
              </a:spcAft>
              <a:buFont typeface="Arial"/>
              <a:buChar char="•"/>
            </a:pPr>
            <a:r>
              <a:rPr lang="en-US" sz="2600" dirty="0"/>
              <a:t>Inadequate orientation and training for role</a:t>
            </a:r>
          </a:p>
        </p:txBody>
      </p:sp>
      <p:sp>
        <p:nvSpPr>
          <p:cNvPr id="12" name="TextBox 11"/>
          <p:cNvSpPr txBox="1"/>
          <p:nvPr/>
        </p:nvSpPr>
        <p:spPr>
          <a:xfrm>
            <a:off x="596900" y="6386503"/>
            <a:ext cx="11239499" cy="257122"/>
          </a:xfrm>
          <a:prstGeom prst="rect">
            <a:avLst/>
          </a:prstGeom>
          <a:noFill/>
        </p:spPr>
        <p:txBody>
          <a:bodyPr wrap="square" rtlCol="0">
            <a:spAutoFit/>
          </a:bodyPr>
          <a:lstStyle/>
          <a:p>
            <a:pPr marL="0" lvl="2" indent="0" algn="r">
              <a:lnSpc>
                <a:spcPct val="50000"/>
              </a:lnSpc>
              <a:spcBef>
                <a:spcPts val="2000"/>
              </a:spcBef>
              <a:buNone/>
            </a:pPr>
            <a:r>
              <a:rPr lang="en-US" dirty="0" smtClean="0"/>
              <a:t>(</a:t>
            </a:r>
            <a:r>
              <a:rPr lang="en-US" dirty="0" err="1" smtClean="0"/>
              <a:t>Bonach</a:t>
            </a:r>
            <a:r>
              <a:rPr lang="en-US" dirty="0" smtClean="0"/>
              <a:t> and </a:t>
            </a:r>
            <a:r>
              <a:rPr lang="en-US" dirty="0"/>
              <a:t>Heckert, </a:t>
            </a:r>
            <a:r>
              <a:rPr lang="en-US" dirty="0" smtClean="0"/>
              <a:t>2012; </a:t>
            </a:r>
            <a:r>
              <a:rPr lang="en-US" dirty="0"/>
              <a:t>Slattery </a:t>
            </a:r>
            <a:r>
              <a:rPr lang="en-US" dirty="0" smtClean="0"/>
              <a:t>and </a:t>
            </a:r>
            <a:r>
              <a:rPr lang="en-US" dirty="0"/>
              <a:t>Goodman, </a:t>
            </a:r>
            <a:r>
              <a:rPr lang="en-US" dirty="0" smtClean="0"/>
              <a:t>2009; Bell</a:t>
            </a:r>
            <a:r>
              <a:rPr lang="en-US" dirty="0"/>
              <a:t>, Kulkarni, et </a:t>
            </a:r>
            <a:r>
              <a:rPr lang="en-US" dirty="0" smtClean="0"/>
              <a:t>al, 2003; </a:t>
            </a:r>
            <a:r>
              <a:rPr lang="en-US" dirty="0" err="1" smtClean="0"/>
              <a:t>Cornille</a:t>
            </a:r>
            <a:r>
              <a:rPr lang="en-US" dirty="0" smtClean="0"/>
              <a:t> and Meyers, 1999) </a:t>
            </a:r>
            <a:endParaRPr lang="en-US" dirty="0"/>
          </a:p>
        </p:txBody>
      </p:sp>
      <p:pic>
        <p:nvPicPr>
          <p:cNvPr id="13" name="Picture 12"/>
          <p:cNvPicPr>
            <a:picLocks noChangeAspect="1"/>
          </p:cNvPicPr>
          <p:nvPr/>
        </p:nvPicPr>
        <p:blipFill>
          <a:blip r:embed="rId3"/>
          <a:stretch>
            <a:fillRect/>
          </a:stretch>
        </p:blipFill>
        <p:spPr>
          <a:xfrm>
            <a:off x="112889" y="126206"/>
            <a:ext cx="4508500" cy="1803400"/>
          </a:xfrm>
          <a:prstGeom prst="rect">
            <a:avLst/>
          </a:prstGeom>
        </p:spPr>
      </p:pic>
    </p:spTree>
    <p:extLst>
      <p:ext uri="{BB962C8B-B14F-4D97-AF65-F5344CB8AC3E}">
        <p14:creationId xmlns:p14="http://schemas.microsoft.com/office/powerpoint/2010/main" xmlns="" val="7088166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35516" y="365125"/>
            <a:ext cx="701828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What is Self-Care?</a:t>
            </a:r>
            <a:endParaRPr lang="en-US" dirty="0"/>
          </a:p>
        </p:txBody>
      </p:sp>
      <p:sp>
        <p:nvSpPr>
          <p:cNvPr id="8" name="Content Placeholder 2"/>
          <p:cNvSpPr txBox="1">
            <a:spLocks/>
          </p:cNvSpPr>
          <p:nvPr/>
        </p:nvSpPr>
        <p:spPr>
          <a:xfrm>
            <a:off x="838200" y="2913928"/>
            <a:ext cx="10515600" cy="394138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3200" i="1" dirty="0" smtClean="0"/>
              <a:t>Self-care is what people do for themselves to establish and maintain health, and to prevent and deal with illness</a:t>
            </a:r>
            <a:r>
              <a:rPr lang="en-US" i="1" dirty="0" smtClean="0"/>
              <a:t>. </a:t>
            </a:r>
          </a:p>
          <a:p>
            <a:pPr marL="0" indent="0" algn="ctr">
              <a:buFont typeface="Arial"/>
              <a:buNone/>
            </a:pPr>
            <a:endParaRPr lang="en-US" i="1" dirty="0" smtClean="0"/>
          </a:p>
          <a:p>
            <a:pPr marL="0" indent="0" algn="ctr">
              <a:buFont typeface="Arial"/>
              <a:buNone/>
            </a:pPr>
            <a:r>
              <a:rPr lang="en-US" i="1" dirty="0" smtClean="0"/>
              <a:t>It is a broad concept encompassing hygiene (general and personal), nutrition (type and quality of food eaten), lifestyle (sporting activities, leisure, etc.), environmental factors (living conditions, social habits, etc.) socio-economic factors (income level, cultural beliefs, etc.), and self-medication.’</a:t>
            </a:r>
            <a:endParaRPr lang="en-US" dirty="0" smtClean="0"/>
          </a:p>
          <a:p>
            <a:pPr marL="0" indent="0">
              <a:buFont typeface="Arial"/>
              <a:buNone/>
            </a:pPr>
            <a:endParaRPr lang="en-US" sz="2400" dirty="0" smtClean="0"/>
          </a:p>
          <a:p>
            <a:pPr marL="0" indent="0">
              <a:buFont typeface="Arial"/>
              <a:buNone/>
            </a:pPr>
            <a:r>
              <a:rPr lang="en-US" sz="2400" dirty="0" smtClean="0"/>
              <a:t>						</a:t>
            </a:r>
            <a:r>
              <a:rPr lang="en-US" sz="2200" dirty="0" smtClean="0"/>
              <a:t>(World Health Organization, 1998)</a:t>
            </a:r>
          </a:p>
          <a:p>
            <a:endParaRPr lang="en-US" dirty="0"/>
          </a:p>
        </p:txBody>
      </p:sp>
      <p:pic>
        <p:nvPicPr>
          <p:cNvPr id="9" name="Picture 8"/>
          <p:cNvPicPr>
            <a:picLocks noChangeAspect="1"/>
          </p:cNvPicPr>
          <p:nvPr/>
        </p:nvPicPr>
        <p:blipFill>
          <a:blip r:embed="rId3"/>
          <a:stretch>
            <a:fillRect/>
          </a:stretch>
        </p:blipFill>
        <p:spPr>
          <a:xfrm>
            <a:off x="145832" y="99401"/>
            <a:ext cx="3559066" cy="2437716"/>
          </a:xfrm>
          <a:prstGeom prst="rect">
            <a:avLst/>
          </a:prstGeom>
        </p:spPr>
      </p:pic>
    </p:spTree>
    <p:extLst>
      <p:ext uri="{BB962C8B-B14F-4D97-AF65-F5344CB8AC3E}">
        <p14:creationId xmlns:p14="http://schemas.microsoft.com/office/powerpoint/2010/main" xmlns="" val="4071139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357119" y="1239667"/>
            <a:ext cx="7477763" cy="5320676"/>
            <a:chOff x="2214878" y="1239667"/>
            <a:chExt cx="7477763" cy="5320676"/>
          </a:xfrm>
        </p:grpSpPr>
        <p:pic>
          <p:nvPicPr>
            <p:cNvPr id="44035" name="Picture 6"/>
            <p:cNvPicPr>
              <a:picLocks noChangeAspect="1"/>
            </p:cNvPicPr>
            <p:nvPr/>
          </p:nvPicPr>
          <p:blipFill rotWithShape="1">
            <a:blip r:embed="rId3">
              <a:extLst>
                <a:ext uri="{28A0092B-C50C-407E-A947-70E740481C1C}">
                  <a14:useLocalDpi xmlns:a14="http://schemas.microsoft.com/office/drawing/2010/main" xmlns="" val="0"/>
                </a:ext>
              </a:extLst>
            </a:blip>
            <a:srcRect l="6231" t="9702" r="-7381"/>
            <a:stretch/>
          </p:blipFill>
          <p:spPr bwMode="auto">
            <a:xfrm>
              <a:off x="2214878" y="1239667"/>
              <a:ext cx="4131945" cy="2796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7" name="Picture 8"/>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962915" y="3775003"/>
              <a:ext cx="3729726" cy="2785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954194" y="1239667"/>
              <a:ext cx="3738447" cy="2654752"/>
            </a:xfrm>
            <a:prstGeom prst="rect">
              <a:avLst/>
            </a:prstGeom>
          </p:spPr>
        </p:pic>
        <p:pic>
          <p:nvPicPr>
            <p:cNvPr id="7" name="Picture 2"/>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2214879" y="3894419"/>
              <a:ext cx="3748035" cy="2665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 name="TextBox 1"/>
          <p:cNvSpPr txBox="1">
            <a:spLocks noChangeArrowheads="1"/>
          </p:cNvSpPr>
          <p:nvPr/>
        </p:nvSpPr>
        <p:spPr bwMode="auto">
          <a:xfrm>
            <a:off x="2709332" y="306306"/>
            <a:ext cx="7696093"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defTabSz="457200" eaLnBrk="0" fontAlgn="base" hangingPunct="0">
              <a:spcBef>
                <a:spcPct val="0"/>
              </a:spcBef>
              <a:spcAft>
                <a:spcPct val="0"/>
              </a:spcAft>
              <a:defRPr sz="2400">
                <a:solidFill>
                  <a:schemeClr val="tx1"/>
                </a:solidFill>
                <a:latin typeface="Arial" charset="0"/>
                <a:ea typeface="MS PGothic" charset="-128"/>
              </a:defRPr>
            </a:lvl6pPr>
            <a:lvl7pPr marL="2971800" indent="-228600" defTabSz="457200" eaLnBrk="0" fontAlgn="base" hangingPunct="0">
              <a:spcBef>
                <a:spcPct val="0"/>
              </a:spcBef>
              <a:spcAft>
                <a:spcPct val="0"/>
              </a:spcAft>
              <a:defRPr sz="2400">
                <a:solidFill>
                  <a:schemeClr val="tx1"/>
                </a:solidFill>
                <a:latin typeface="Arial" charset="0"/>
                <a:ea typeface="MS PGothic" charset="-128"/>
              </a:defRPr>
            </a:lvl7pPr>
            <a:lvl8pPr marL="3429000" indent="-228600" defTabSz="457200" eaLnBrk="0" fontAlgn="base" hangingPunct="0">
              <a:spcBef>
                <a:spcPct val="0"/>
              </a:spcBef>
              <a:spcAft>
                <a:spcPct val="0"/>
              </a:spcAft>
              <a:defRPr sz="2400">
                <a:solidFill>
                  <a:schemeClr val="tx1"/>
                </a:solidFill>
                <a:latin typeface="Arial" charset="0"/>
                <a:ea typeface="MS PGothic" charset="-128"/>
              </a:defRPr>
            </a:lvl8pPr>
            <a:lvl9pPr marL="3886200" indent="-228600" defTabSz="4572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4400" dirty="0">
                <a:latin typeface="+mj-lt"/>
              </a:rPr>
              <a:t>Personal Self Care </a:t>
            </a:r>
            <a:r>
              <a:rPr lang="en-US" altLang="en-US" sz="4400" dirty="0" smtClean="0">
                <a:latin typeface="+mj-lt"/>
              </a:rPr>
              <a:t>Strategies</a:t>
            </a:r>
            <a:endParaRPr lang="en-US" altLang="en-US" sz="4400" dirty="0">
              <a:latin typeface="+mj-lt"/>
            </a:endParaRPr>
          </a:p>
        </p:txBody>
      </p:sp>
    </p:spTree>
    <p:extLst>
      <p:ext uri="{BB962C8B-B14F-4D97-AF65-F5344CB8AC3E}">
        <p14:creationId xmlns:p14="http://schemas.microsoft.com/office/powerpoint/2010/main" xmlns="" val="1726154997"/>
      </p:ext>
    </p:extLst>
  </p:cSld>
  <p:clrMapOvr>
    <a:masterClrMapping/>
  </p:clrMapOvr>
  <p:transition spd="slow">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 we </a:t>
            </a:r>
            <a:r>
              <a:rPr lang="en-US" dirty="0"/>
              <a:t>will—</a:t>
            </a:r>
          </a:p>
        </p:txBody>
      </p:sp>
      <p:sp>
        <p:nvSpPr>
          <p:cNvPr id="3" name="Content Placeholder 2"/>
          <p:cNvSpPr>
            <a:spLocks noGrp="1"/>
          </p:cNvSpPr>
          <p:nvPr>
            <p:ph idx="1"/>
          </p:nvPr>
        </p:nvSpPr>
        <p:spPr>
          <a:prstGeom prst="rect">
            <a:avLst/>
          </a:prstGeom>
        </p:spPr>
        <p:txBody>
          <a:bodyPr>
            <a:normAutofit/>
          </a:bodyPr>
          <a:lstStyle/>
          <a:p>
            <a:r>
              <a:rPr lang="en-US" dirty="0"/>
              <a:t>define vicarious trauma and traumatization, secondary traumatic stress, compassion fatigue, burnout, resilience, and vicarious resilience; </a:t>
            </a:r>
          </a:p>
          <a:p>
            <a:r>
              <a:rPr lang="en-US" dirty="0"/>
              <a:t>discuss how working with a traumatized population affects </a:t>
            </a:r>
            <a:r>
              <a:rPr lang="en-US" dirty="0" smtClean="0"/>
              <a:t>victim services </a:t>
            </a:r>
            <a:r>
              <a:rPr lang="en-US" dirty="0"/>
              <a:t>staff;</a:t>
            </a:r>
          </a:p>
          <a:p>
            <a:r>
              <a:rPr lang="en-US" dirty="0"/>
              <a:t>discuss the impact of vicarious trauma on organizations; and </a:t>
            </a:r>
          </a:p>
          <a:p>
            <a:r>
              <a:rPr lang="en-US" dirty="0"/>
              <a:t>identify particular strategies that enhance both personal and professional resilience.</a:t>
            </a:r>
          </a:p>
          <a:p>
            <a:pPr marL="45720" indent="0">
              <a:buNone/>
            </a:pPr>
            <a:endParaRPr lang="en-US" dirty="0"/>
          </a:p>
        </p:txBody>
      </p:sp>
    </p:spTree>
    <p:extLst>
      <p:ext uri="{BB962C8B-B14F-4D97-AF65-F5344CB8AC3E}">
        <p14:creationId xmlns:p14="http://schemas.microsoft.com/office/powerpoint/2010/main" xmlns="" val="1295237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idx="4294967295"/>
          </p:nvPr>
        </p:nvSpPr>
        <p:spPr>
          <a:xfrm>
            <a:off x="2146301" y="660400"/>
            <a:ext cx="7808913" cy="1200150"/>
          </a:xfrm>
        </p:spPr>
        <p:txBody>
          <a:bodyPr vert="horz" lIns="0" tIns="0" rIns="0" bIns="0" rtlCol="0" anchor="ctr">
            <a:normAutofit fontScale="90000"/>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dirty="0">
                <a:solidFill>
                  <a:schemeClr val="bg2">
                    <a:lumMod val="50000"/>
                  </a:schemeClr>
                </a:solidFill>
                <a:ea typeface="+mj-ea"/>
                <a:cs typeface="+mj-cs"/>
              </a:rPr>
              <a:t>What is </a:t>
            </a:r>
            <a:br>
              <a:rPr lang="en-GB" dirty="0">
                <a:solidFill>
                  <a:schemeClr val="bg2">
                    <a:lumMod val="50000"/>
                  </a:schemeClr>
                </a:solidFill>
                <a:ea typeface="+mj-ea"/>
                <a:cs typeface="+mj-cs"/>
              </a:rPr>
            </a:br>
            <a:endParaRPr lang="en-GB" dirty="0">
              <a:solidFill>
                <a:schemeClr val="bg2">
                  <a:lumMod val="50000"/>
                </a:schemeClr>
              </a:solidFill>
              <a:ea typeface="+mj-ea"/>
              <a:cs typeface="+mj-cs"/>
            </a:endParaRPr>
          </a:p>
        </p:txBody>
      </p:sp>
      <p:pic>
        <p:nvPicPr>
          <p:cNvPr id="2" name="Picture 1"/>
          <p:cNvPicPr>
            <a:picLocks noChangeAspect="1"/>
          </p:cNvPicPr>
          <p:nvPr/>
        </p:nvPicPr>
        <p:blipFill>
          <a:blip r:embed="rId3"/>
          <a:stretch>
            <a:fillRect/>
          </a:stretch>
        </p:blipFill>
        <p:spPr>
          <a:xfrm>
            <a:off x="114300" y="0"/>
            <a:ext cx="4800600" cy="2857500"/>
          </a:xfrm>
          <a:prstGeom prst="rect">
            <a:avLst/>
          </a:prstGeom>
        </p:spPr>
      </p:pic>
      <p:pic>
        <p:nvPicPr>
          <p:cNvPr id="5" name="Picture 4"/>
          <p:cNvPicPr>
            <a:picLocks noChangeAspect="1"/>
          </p:cNvPicPr>
          <p:nvPr/>
        </p:nvPicPr>
        <p:blipFill>
          <a:blip r:embed="rId4"/>
          <a:stretch>
            <a:fillRect/>
          </a:stretch>
        </p:blipFill>
        <p:spPr>
          <a:xfrm>
            <a:off x="927100" y="2837655"/>
            <a:ext cx="3185457" cy="3185457"/>
          </a:xfrm>
          <a:prstGeom prst="rect">
            <a:avLst/>
          </a:prstGeom>
        </p:spPr>
      </p:pic>
      <p:sp>
        <p:nvSpPr>
          <p:cNvPr id="6" name="Rectangle 3"/>
          <p:cNvSpPr txBox="1">
            <a:spLocks noChangeArrowheads="1"/>
          </p:cNvSpPr>
          <p:nvPr/>
        </p:nvSpPr>
        <p:spPr>
          <a:xfrm>
            <a:off x="5003800" y="660400"/>
            <a:ext cx="6667500" cy="559276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smtClean="0">
                <a:ea typeface="MS PGothic" charset="-128"/>
              </a:rPr>
              <a:t>Resilience is the process of </a:t>
            </a:r>
            <a:r>
              <a:rPr lang="en-GB" altLang="en-US" sz="3300" b="1" smtClean="0">
                <a:solidFill>
                  <a:srgbClr val="3C3528"/>
                </a:solidFill>
                <a:ea typeface="MS PGothic" charset="-128"/>
              </a:rPr>
              <a:t>adapting</a:t>
            </a:r>
            <a:r>
              <a:rPr lang="en-GB" altLang="en-US" sz="3300" smtClean="0">
                <a:ea typeface="MS PGothic" charset="-128"/>
              </a:rPr>
              <a:t> well in the face of adversity, trauma, tragedy, threats, or even significant  sources of stress, such as family and relationship problems, serious health problems, or workplace and financial stressors.  </a:t>
            </a:r>
          </a:p>
          <a:p>
            <a:pP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smtClean="0">
                <a:ea typeface="MS PGothic" charset="-128"/>
              </a:rPr>
              <a:t>	</a:t>
            </a:r>
          </a:p>
          <a:p>
            <a:pPr algn="ct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3300" smtClean="0">
                <a:ea typeface="MS PGothic" charset="-128"/>
              </a:rPr>
              <a:t>It means “bouncing back” from difficult experiences.</a:t>
            </a:r>
          </a:p>
          <a:p>
            <a:pPr lvl="4" algn="ctr">
              <a:lnSpc>
                <a:spcPct val="75000"/>
              </a:lnSpc>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en-US" sz="2700" smtClean="0">
              <a:ea typeface="MS PGothic" charset="-128"/>
            </a:endParaRPr>
          </a:p>
          <a:p>
            <a:pPr lvl="4">
              <a:lnSpc>
                <a:spcPct val="75000"/>
              </a:lnSpc>
              <a:buFont typeface="Wingdings" charset="2"/>
              <a:buChar char=""/>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en-US" sz="2700" smtClean="0">
              <a:ea typeface="MS PGothic" charset="-128"/>
            </a:endParaRPr>
          </a:p>
          <a:p>
            <a:pPr marL="1828800" lvl="4" indent="0" algn="r">
              <a:lnSpc>
                <a:spcPct val="75000"/>
              </a:lnSpc>
              <a:buFont typeface="Arial"/>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mtClean="0">
                <a:ea typeface="MS PGothic" charset="-128"/>
              </a:rPr>
              <a:t>(American Psychological Association)</a:t>
            </a:r>
            <a:endParaRPr lang="en-GB" altLang="en-US" dirty="0">
              <a:ea typeface="MS PGothic" charset="-128"/>
            </a:endParaRPr>
          </a:p>
        </p:txBody>
      </p:sp>
    </p:spTree>
    <p:extLst>
      <p:ext uri="{BB962C8B-B14F-4D97-AF65-F5344CB8AC3E}">
        <p14:creationId xmlns:p14="http://schemas.microsoft.com/office/powerpoint/2010/main" xmlns="" val="899800211"/>
      </p:ext>
    </p:extLst>
  </p:cSld>
  <p:clrMapOvr>
    <a:masterClrMapping/>
  </p:clrMapOvr>
  <p:transition spd="med">
    <p:diamond/>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pPr eaLnBrk="1" hangingPunct="1"/>
            <a:r>
              <a:rPr lang="en-US" altLang="en-US" dirty="0">
                <a:ea typeface="MS PGothic" charset="-128"/>
              </a:rPr>
              <a:t>Vicarious Resilience</a:t>
            </a:r>
          </a:p>
        </p:txBody>
      </p:sp>
      <p:pic>
        <p:nvPicPr>
          <p:cNvPr id="2" name="Picture 1"/>
          <p:cNvPicPr>
            <a:picLocks noChangeAspect="1"/>
          </p:cNvPicPr>
          <p:nvPr/>
        </p:nvPicPr>
        <p:blipFill>
          <a:blip r:embed="rId3"/>
          <a:stretch>
            <a:fillRect/>
          </a:stretch>
        </p:blipFill>
        <p:spPr>
          <a:xfrm>
            <a:off x="838199" y="742156"/>
            <a:ext cx="5390741" cy="748714"/>
          </a:xfrm>
          <a:prstGeom prst="rect">
            <a:avLst/>
          </a:prstGeom>
        </p:spPr>
      </p:pic>
      <p:sp>
        <p:nvSpPr>
          <p:cNvPr id="6" name="Content Placeholder 2"/>
          <p:cNvSpPr>
            <a:spLocks noGrp="1"/>
          </p:cNvSpPr>
          <p:nvPr>
            <p:ph idx="1"/>
          </p:nvPr>
        </p:nvSpPr>
        <p:spPr>
          <a:xfrm>
            <a:off x="838200" y="1825625"/>
            <a:ext cx="10515600" cy="4351338"/>
          </a:xfrm>
        </p:spPr>
        <p:txBody>
          <a:bodyPr/>
          <a:lstStyle/>
          <a:p>
            <a:pPr eaLnBrk="1" hangingPunct="1"/>
            <a:endParaRPr lang="en-US" altLang="en-US" dirty="0">
              <a:ea typeface="MS PGothic" charset="-128"/>
            </a:endParaRPr>
          </a:p>
          <a:p>
            <a:pPr marL="0" indent="0" algn="ctr" eaLnBrk="1" hangingPunct="1">
              <a:buNone/>
            </a:pPr>
            <a:r>
              <a:rPr lang="en-US" altLang="en-US" sz="4000" dirty="0">
                <a:ea typeface="MS PGothic" charset="-128"/>
              </a:rPr>
              <a:t>Involves the process of learning about overcoming adversity from the trauma survivor and the resulting positive transformation and empowerment through their empathy and interaction.</a:t>
            </a:r>
          </a:p>
          <a:p>
            <a:pPr lvl="3" eaLnBrk="1" hangingPunct="1"/>
            <a:endParaRPr lang="en-US" altLang="en-US" dirty="0">
              <a:ea typeface="MS PGothic" charset="-128"/>
            </a:endParaRPr>
          </a:p>
          <a:p>
            <a:pPr marL="1371600" lvl="3" indent="0" algn="r" eaLnBrk="1" hangingPunct="1">
              <a:buNone/>
            </a:pPr>
            <a:r>
              <a:rPr lang="en-US" altLang="en-US" dirty="0" smtClean="0">
                <a:ea typeface="MS PGothic" charset="-128"/>
              </a:rPr>
              <a:t>(Hernandez</a:t>
            </a:r>
            <a:r>
              <a:rPr lang="en-US" altLang="en-US" dirty="0">
                <a:ea typeface="MS PGothic" charset="-128"/>
              </a:rPr>
              <a:t>,  </a:t>
            </a:r>
            <a:r>
              <a:rPr lang="en-US" altLang="en-US" dirty="0" err="1">
                <a:ea typeface="MS PGothic" charset="-128"/>
              </a:rPr>
              <a:t>Gangsei</a:t>
            </a:r>
            <a:r>
              <a:rPr lang="en-US" altLang="en-US" dirty="0">
                <a:ea typeface="MS PGothic" charset="-128"/>
              </a:rPr>
              <a:t>, </a:t>
            </a:r>
            <a:r>
              <a:rPr lang="en-US" altLang="en-US" dirty="0" smtClean="0">
                <a:ea typeface="MS PGothic" charset="-128"/>
              </a:rPr>
              <a:t> and </a:t>
            </a:r>
            <a:r>
              <a:rPr lang="en-US" altLang="en-US" dirty="0" err="1" smtClean="0">
                <a:ea typeface="MS PGothic" charset="-128"/>
              </a:rPr>
              <a:t>Engstrom</a:t>
            </a:r>
            <a:r>
              <a:rPr lang="en-US" altLang="en-US" dirty="0">
                <a:ea typeface="MS PGothic" charset="-128"/>
              </a:rPr>
              <a:t>,</a:t>
            </a:r>
            <a:r>
              <a:rPr lang="en-US" altLang="en-US" dirty="0" smtClean="0">
                <a:ea typeface="MS PGothic" charset="-128"/>
              </a:rPr>
              <a:t> 2007)</a:t>
            </a:r>
            <a:endParaRPr lang="en-US" altLang="en-US" dirty="0">
              <a:ea typeface="MS PGothic" charset="-128"/>
            </a:endParaRPr>
          </a:p>
        </p:txBody>
      </p:sp>
    </p:spTree>
    <p:extLst>
      <p:ext uri="{BB962C8B-B14F-4D97-AF65-F5344CB8AC3E}">
        <p14:creationId xmlns:p14="http://schemas.microsoft.com/office/powerpoint/2010/main" xmlns="" val="18901947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mtClean="0">
                <a:ea typeface="MS PGothic" charset="-128"/>
              </a:rPr>
              <a:t>Impact of Vicarious Resilience</a:t>
            </a:r>
            <a:endParaRPr lang="en-US" altLang="en-US" dirty="0">
              <a:ea typeface="MS PGothic" charset="-128"/>
            </a:endParaRPr>
          </a:p>
        </p:txBody>
      </p:sp>
      <p:sp>
        <p:nvSpPr>
          <p:cNvPr id="7" name="Content Placeholder 4"/>
          <p:cNvSpPr txBox="1">
            <a:spLocks/>
          </p:cNvSpPr>
          <p:nvPr/>
        </p:nvSpPr>
        <p:spPr>
          <a:xfrm>
            <a:off x="1231900" y="1690688"/>
            <a:ext cx="6060997" cy="516731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defRPr/>
            </a:pPr>
            <a:r>
              <a:rPr lang="en-US" sz="3100" smtClean="0">
                <a:ea typeface="ＭＳ Ｐゴシック" charset="0"/>
                <a:cs typeface="ＭＳ Ｐゴシック" charset="0"/>
              </a:rPr>
              <a:t>Greater perspective and appreciation of own problems</a:t>
            </a:r>
            <a:endParaRPr lang="en-US" sz="3100" smtClean="0"/>
          </a:p>
          <a:p>
            <a:pPr>
              <a:lnSpc>
                <a:spcPct val="120000"/>
              </a:lnSpc>
              <a:defRPr/>
            </a:pPr>
            <a:r>
              <a:rPr lang="en-US" sz="3100" smtClean="0">
                <a:ea typeface="ＭＳ Ｐゴシック" charset="0"/>
                <a:cs typeface="ＭＳ Ｐゴシック" charset="0"/>
              </a:rPr>
              <a:t>More optimistic, motivated, efficacious, and reenergized</a:t>
            </a:r>
          </a:p>
          <a:p>
            <a:pPr>
              <a:lnSpc>
                <a:spcPct val="120000"/>
              </a:lnSpc>
            </a:pPr>
            <a:r>
              <a:rPr lang="en-US" altLang="en-US" sz="3100" smtClean="0">
                <a:ea typeface="MS PGothic" charset="-128"/>
              </a:rPr>
              <a:t>Increased sense of hope, understanding, and belief in the possibility of recovery from trauma and other serious challenges</a:t>
            </a:r>
          </a:p>
          <a:p>
            <a:pPr>
              <a:lnSpc>
                <a:spcPct val="120000"/>
              </a:lnSpc>
              <a:defRPr/>
            </a:pPr>
            <a:r>
              <a:rPr lang="en-US" sz="3100" smtClean="0">
                <a:ea typeface="ＭＳ Ｐゴシック" charset="0"/>
                <a:cs typeface="ＭＳ Ｐゴシック" charset="0"/>
              </a:rPr>
              <a:t>Profound sense of commitment to, and finding meaning from the work</a:t>
            </a:r>
          </a:p>
          <a:p>
            <a:pPr marL="0" indent="0">
              <a:buFont typeface="Arial"/>
              <a:buNone/>
              <a:defRPr/>
            </a:pPr>
            <a:endParaRPr lang="en-US" smtClean="0">
              <a:ea typeface="ＭＳ Ｐゴシック" charset="0"/>
              <a:cs typeface="ＭＳ Ｐゴシック" charset="0"/>
            </a:endParaRPr>
          </a:p>
          <a:p>
            <a:pPr marL="914400" lvl="2" indent="0">
              <a:buFont typeface="Arial"/>
              <a:buNone/>
              <a:defRPr/>
            </a:pPr>
            <a:endParaRPr lang="en-US" sz="1800" smtClean="0">
              <a:ea typeface="ＭＳ Ｐゴシック" charset="0"/>
              <a:cs typeface="ＭＳ Ｐゴシック"/>
            </a:endParaRPr>
          </a:p>
          <a:p>
            <a:pPr marL="914400" lvl="2" indent="0" algn="r">
              <a:buFont typeface="Arial"/>
              <a:buNone/>
              <a:defRPr/>
            </a:pPr>
            <a:r>
              <a:rPr lang="en-US" sz="1800" smtClean="0">
                <a:ea typeface="ＭＳ Ｐゴシック" charset="0"/>
                <a:cs typeface="ＭＳ Ｐゴシック"/>
              </a:rPr>
              <a:t>(Hernandez, et al, 2007; Engstrom, et al, 2008)</a:t>
            </a:r>
            <a:endParaRPr lang="en-US" sz="1800" dirty="0">
              <a:ea typeface="ＭＳ Ｐゴシック" charset="0"/>
              <a:cs typeface="ＭＳ Ｐゴシック"/>
            </a:endParaRPr>
          </a:p>
        </p:txBody>
      </p:sp>
      <p:pic>
        <p:nvPicPr>
          <p:cNvPr id="8" name="Picture 7"/>
          <p:cNvPicPr>
            <a:picLocks noChangeAspect="1"/>
          </p:cNvPicPr>
          <p:nvPr/>
        </p:nvPicPr>
        <p:blipFill>
          <a:blip r:embed="rId3"/>
          <a:stretch>
            <a:fillRect/>
          </a:stretch>
        </p:blipFill>
        <p:spPr>
          <a:xfrm>
            <a:off x="7542870" y="2184400"/>
            <a:ext cx="3048000" cy="2667000"/>
          </a:xfrm>
          <a:prstGeom prst="rect">
            <a:avLst/>
          </a:prstGeom>
        </p:spPr>
      </p:pic>
    </p:spTree>
    <p:extLst>
      <p:ext uri="{BB962C8B-B14F-4D97-AF65-F5344CB8AC3E}">
        <p14:creationId xmlns:p14="http://schemas.microsoft.com/office/powerpoint/2010/main" xmlns="" val="16788309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7179" y="500062"/>
            <a:ext cx="6517640" cy="1325563"/>
          </a:xfrm>
        </p:spPr>
        <p:txBody>
          <a:bodyPr/>
          <a:lstStyle/>
          <a:p>
            <a:r>
              <a:rPr lang="en-US" dirty="0"/>
              <a:t>Acknowledging the </a:t>
            </a:r>
            <a:r>
              <a:rPr lang="en-US" dirty="0" smtClean="0"/>
              <a:t>Positive</a:t>
            </a:r>
            <a:r>
              <a:rPr lang="en-US" dirty="0"/>
              <a:t>:</a:t>
            </a:r>
          </a:p>
        </p:txBody>
      </p:sp>
      <p:sp>
        <p:nvSpPr>
          <p:cNvPr id="3" name="Content Placeholder 2"/>
          <p:cNvSpPr>
            <a:spLocks noGrp="1"/>
          </p:cNvSpPr>
          <p:nvPr>
            <p:ph idx="1"/>
          </p:nvPr>
        </p:nvSpPr>
        <p:spPr/>
        <p:txBody>
          <a:bodyPr>
            <a:normAutofit/>
          </a:bodyPr>
          <a:lstStyle/>
          <a:p>
            <a:pPr marL="0" indent="0" algn="ctr">
              <a:buNone/>
            </a:pPr>
            <a:r>
              <a:rPr lang="en-US" sz="3200" dirty="0"/>
              <a:t>Compassion Satisfaction</a:t>
            </a:r>
          </a:p>
          <a:p>
            <a:pPr marL="0" indent="0" algn="ctr">
              <a:buNone/>
            </a:pPr>
            <a:r>
              <a:rPr lang="en-US" sz="3200" dirty="0"/>
              <a:t>Vicarious </a:t>
            </a:r>
            <a:r>
              <a:rPr lang="en-US" sz="3200" dirty="0" smtClean="0"/>
              <a:t>Transformation</a:t>
            </a:r>
            <a:endParaRPr lang="en-US" sz="3200" dirty="0"/>
          </a:p>
          <a:p>
            <a:pPr marL="0" indent="0" algn="ctr">
              <a:buNone/>
            </a:pPr>
            <a:endParaRPr lang="en-US" sz="3200" dirty="0"/>
          </a:p>
          <a:p>
            <a:pPr marL="0" indent="0" algn="ctr">
              <a:buNone/>
            </a:pPr>
            <a:endParaRPr lang="en-US" sz="3200" dirty="0"/>
          </a:p>
        </p:txBody>
      </p:sp>
      <p:pic>
        <p:nvPicPr>
          <p:cNvPr id="4" name="Picture 3" descr="C:\Users\Lisa\AppData\Local\Microsoft\Windows\Temporary Internet Files\Content.IE5\L4WJAXEN\MP900431723[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89545" y="3383521"/>
            <a:ext cx="5012909" cy="2356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96142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76779" y="1905001"/>
            <a:ext cx="2780453" cy="4170679"/>
          </a:xfrm>
          <a:prstGeom prst="rect">
            <a:avLst/>
          </a:prstGeom>
        </p:spPr>
      </p:pic>
      <p:sp>
        <p:nvSpPr>
          <p:cNvPr id="5" name="Rectangle 2"/>
          <p:cNvSpPr txBox="1">
            <a:spLocks noChangeArrowheads="1"/>
          </p:cNvSpPr>
          <p:nvPr/>
        </p:nvSpPr>
        <p:spPr>
          <a:xfrm>
            <a:off x="2895600" y="685800"/>
            <a:ext cx="77724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Self-Care Isn’t Everything…</a:t>
            </a:r>
            <a:endParaRPr lang="en-US" dirty="0"/>
          </a:p>
        </p:txBody>
      </p:sp>
      <p:sp>
        <p:nvSpPr>
          <p:cNvPr id="6" name="Rectangle 3"/>
          <p:cNvSpPr txBox="1">
            <a:spLocks noChangeArrowheads="1"/>
          </p:cNvSpPr>
          <p:nvPr/>
        </p:nvSpPr>
        <p:spPr>
          <a:xfrm>
            <a:off x="4871545" y="1905001"/>
            <a:ext cx="6368884" cy="46965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8580" indent="0">
              <a:buFont typeface="Arial"/>
              <a:buNone/>
              <a:defRPr/>
            </a:pPr>
            <a:r>
              <a:rPr lang="en-US" sz="3000" smtClean="0"/>
              <a:t>Vicarious trauma is an</a:t>
            </a:r>
            <a:r>
              <a:rPr lang="en-US" sz="3000" b="1" smtClean="0"/>
              <a:t> </a:t>
            </a:r>
            <a:r>
              <a:rPr lang="en-US" sz="3000" smtClean="0"/>
              <a:t>occupational challenge </a:t>
            </a:r>
            <a:r>
              <a:rPr lang="en-US" altLang="ja-JP" sz="3000" smtClean="0"/>
              <a:t>for those working with trauma survivors</a:t>
            </a:r>
          </a:p>
          <a:p>
            <a:pPr marL="68580" indent="0">
              <a:buFont typeface="Arial"/>
              <a:buNone/>
              <a:defRPr/>
            </a:pPr>
            <a:endParaRPr lang="en-US" sz="3000" smtClean="0"/>
          </a:p>
          <a:p>
            <a:pPr marL="68580" indent="0">
              <a:buFont typeface="Arial"/>
              <a:buNone/>
              <a:defRPr/>
            </a:pPr>
            <a:r>
              <a:rPr lang="en-US" sz="3000" smtClean="0"/>
              <a:t>Organizations have an ethical mandate of</a:t>
            </a:r>
            <a:r>
              <a:rPr lang="en-US" sz="3000" b="1" smtClean="0"/>
              <a:t> </a:t>
            </a:r>
            <a:r>
              <a:rPr lang="en-US" sz="3000" smtClean="0"/>
              <a:t>a</a:t>
            </a:r>
            <a:r>
              <a:rPr lang="en-US" sz="3000" b="1" smtClean="0"/>
              <a:t> </a:t>
            </a:r>
            <a:r>
              <a:rPr lang="ja-JP" altLang="en-US" sz="3000" b="1" smtClean="0"/>
              <a:t>“</a:t>
            </a:r>
            <a:r>
              <a:rPr lang="en-US" altLang="ja-JP" sz="3000" b="1" smtClean="0"/>
              <a:t>duty to train,</a:t>
            </a:r>
            <a:r>
              <a:rPr lang="ja-JP" altLang="en-US" sz="3000" b="1" smtClean="0"/>
              <a:t>”</a:t>
            </a:r>
            <a:r>
              <a:rPr lang="en-US" altLang="ja-JP" sz="3000" smtClean="0"/>
              <a:t> wherein workers are taught about the potential negative effects of the work and how to cope.</a:t>
            </a:r>
          </a:p>
          <a:p>
            <a:pPr indent="-274320" algn="r">
              <a:buFont typeface="Arial"/>
              <a:buNone/>
              <a:defRPr/>
            </a:pPr>
            <a:r>
              <a:rPr lang="en-US" smtClean="0">
                <a:latin typeface="Arial" charset="0"/>
              </a:rPr>
              <a:t>		</a:t>
            </a:r>
            <a:r>
              <a:rPr lang="en-US" sz="2300" smtClean="0"/>
              <a:t> </a:t>
            </a:r>
          </a:p>
          <a:p>
            <a:pPr indent="-274320" algn="r">
              <a:buFont typeface="Arial"/>
              <a:buNone/>
              <a:defRPr/>
            </a:pPr>
            <a:r>
              <a:rPr lang="en-US" sz="1800" smtClean="0"/>
              <a:t>(Munroe, J. F., in Figley,  Compassion Fatigue, 1995)</a:t>
            </a:r>
            <a:endParaRPr lang="en-US" sz="1800" dirty="0"/>
          </a:p>
        </p:txBody>
      </p:sp>
    </p:spTree>
    <p:extLst>
      <p:ext uri="{BB962C8B-B14F-4D97-AF65-F5344CB8AC3E}">
        <p14:creationId xmlns:p14="http://schemas.microsoft.com/office/powerpoint/2010/main" xmlns="" val="157517729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452446" y="374533"/>
            <a:ext cx="9287107" cy="1325563"/>
          </a:xfrm>
        </p:spPr>
        <p:txBody>
          <a:bodyPr/>
          <a:lstStyle/>
          <a:p>
            <a:r>
              <a:rPr lang="en-US" dirty="0" smtClean="0"/>
              <a:t>Vicarious Trauma-Informed Organization</a:t>
            </a:r>
            <a:endParaRPr lang="en-US" dirty="0"/>
          </a:p>
        </p:txBody>
      </p:sp>
      <p:sp>
        <p:nvSpPr>
          <p:cNvPr id="7" name="Content Placeholder 2"/>
          <p:cNvSpPr>
            <a:spLocks noGrp="1"/>
          </p:cNvSpPr>
          <p:nvPr>
            <p:ph idx="1"/>
          </p:nvPr>
        </p:nvSpPr>
        <p:spPr>
          <a:xfrm>
            <a:off x="838200" y="1825625"/>
            <a:ext cx="10515600" cy="4351338"/>
          </a:xfrm>
        </p:spPr>
        <p:txBody>
          <a:bodyPr>
            <a:normAutofit/>
          </a:bodyPr>
          <a:lstStyle/>
          <a:p>
            <a:pPr marL="0" indent="0" algn="ctr">
              <a:buNone/>
            </a:pPr>
            <a:r>
              <a:rPr lang="en-US" dirty="0"/>
              <a:t>Vicarious </a:t>
            </a:r>
            <a:r>
              <a:rPr lang="en-US" dirty="0" smtClean="0"/>
              <a:t>trauma </a:t>
            </a:r>
            <a:r>
              <a:rPr lang="en-US" dirty="0"/>
              <a:t>(VT), the exposure to the trauma experiences of others, is an occupational challenge for the fields of victim services, emergency medical services, fire services, law </a:t>
            </a:r>
            <a:r>
              <a:rPr lang="en-US" dirty="0" smtClean="0"/>
              <a:t>enforcement, </a:t>
            </a:r>
            <a:r>
              <a:rPr lang="en-US" dirty="0"/>
              <a:t>and others. Working with victims of violence and trauma has been shown to change the worldview of responders and can also put individuals and organizations at risk for a range of negative </a:t>
            </a:r>
            <a:r>
              <a:rPr lang="en-US" dirty="0" smtClean="0"/>
              <a:t>consequences.</a:t>
            </a:r>
            <a:endParaRPr lang="en-US" baseline="30000" dirty="0"/>
          </a:p>
          <a:p>
            <a:pPr marL="0" indent="0" algn="ctr">
              <a:buNone/>
            </a:pPr>
            <a:endParaRPr lang="en-US" baseline="30000" dirty="0" smtClean="0"/>
          </a:p>
          <a:p>
            <a:pPr marL="0" indent="0" algn="ctr">
              <a:buNone/>
            </a:pPr>
            <a:r>
              <a:rPr lang="en-US" dirty="0"/>
              <a:t> A </a:t>
            </a:r>
            <a:r>
              <a:rPr lang="en-US" i="1" dirty="0"/>
              <a:t>vicarious trauma-informed organization</a:t>
            </a:r>
            <a:r>
              <a:rPr lang="en-US" dirty="0"/>
              <a:t> recognizes these challenges and assumes the responsibility for proactively addressing the impact of vicarious trauma through policies</a:t>
            </a:r>
            <a:r>
              <a:rPr lang="en-US" dirty="0" smtClean="0"/>
              <a:t>, procedures</a:t>
            </a:r>
            <a:r>
              <a:rPr lang="en-US" dirty="0"/>
              <a:t>, </a:t>
            </a:r>
            <a:r>
              <a:rPr lang="en-US" dirty="0" smtClean="0"/>
              <a:t>practices, </a:t>
            </a:r>
            <a:r>
              <a:rPr lang="en-US" dirty="0"/>
              <a:t>and </a:t>
            </a:r>
            <a:r>
              <a:rPr lang="en-US" dirty="0" smtClean="0"/>
              <a:t>programs.</a:t>
            </a:r>
            <a:endParaRPr lang="en-US" dirty="0"/>
          </a:p>
        </p:txBody>
      </p:sp>
    </p:spTree>
    <p:extLst>
      <p:ext uri="{BB962C8B-B14F-4D97-AF65-F5344CB8AC3E}">
        <p14:creationId xmlns:p14="http://schemas.microsoft.com/office/powerpoint/2010/main" xmlns="" val="12710653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59078" y="1690688"/>
            <a:ext cx="3478371" cy="3334526"/>
          </a:xfrm>
          <a:prstGeom prst="rect">
            <a:avLst/>
          </a:prstGeom>
        </p:spPr>
      </p:pic>
      <p:sp>
        <p:nvSpPr>
          <p:cNvPr id="4" name="TextBox 3"/>
          <p:cNvSpPr txBox="1"/>
          <p:nvPr/>
        </p:nvSpPr>
        <p:spPr>
          <a:xfrm>
            <a:off x="9194800" y="3287913"/>
            <a:ext cx="1782970" cy="400110"/>
          </a:xfrm>
          <a:prstGeom prst="rect">
            <a:avLst/>
          </a:prstGeom>
          <a:noFill/>
        </p:spPr>
        <p:txBody>
          <a:bodyPr wrap="square" rtlCol="0">
            <a:spAutoFit/>
          </a:bodyPr>
          <a:lstStyle/>
          <a:p>
            <a:pPr algn="ctr"/>
            <a:r>
              <a:rPr lang="en-US" sz="2000" b="1" dirty="0" smtClean="0">
                <a:solidFill>
                  <a:schemeClr val="bg1"/>
                </a:solidFill>
              </a:rPr>
              <a:t>Victim Services</a:t>
            </a:r>
            <a:endParaRPr lang="en-US" sz="2000" b="1" dirty="0">
              <a:solidFill>
                <a:schemeClr val="bg1"/>
              </a:solidFill>
            </a:endParaRPr>
          </a:p>
        </p:txBody>
      </p:sp>
      <p:sp>
        <p:nvSpPr>
          <p:cNvPr id="7" name="Content Placeholder 2"/>
          <p:cNvSpPr>
            <a:spLocks noGrp="1"/>
          </p:cNvSpPr>
          <p:nvPr>
            <p:ph idx="1"/>
          </p:nvPr>
        </p:nvSpPr>
        <p:spPr>
          <a:xfrm>
            <a:off x="1079500" y="1935627"/>
            <a:ext cx="7544213" cy="4688197"/>
          </a:xfrm>
        </p:spPr>
        <p:txBody>
          <a:bodyPr>
            <a:normAutofit fontScale="85000" lnSpcReduction="20000"/>
          </a:bodyPr>
          <a:lstStyle/>
          <a:p>
            <a:pPr>
              <a:defRPr/>
            </a:pPr>
            <a:r>
              <a:rPr lang="en-US" sz="3000" b="1" dirty="0"/>
              <a:t>Leadership and Mission</a:t>
            </a:r>
          </a:p>
          <a:p>
            <a:pPr lvl="1">
              <a:spcAft>
                <a:spcPts val="600"/>
              </a:spcAft>
              <a:buFont typeface="Wingdings" charset="2"/>
              <a:buChar char="§"/>
              <a:defRPr/>
            </a:pPr>
            <a:r>
              <a:rPr lang="en-US" sz="3000" dirty="0"/>
              <a:t>Effective leadership, </a:t>
            </a:r>
            <a:r>
              <a:rPr lang="en-US" sz="3000" dirty="0" smtClean="0"/>
              <a:t>clarity, </a:t>
            </a:r>
            <a:r>
              <a:rPr lang="en-US" sz="3000" dirty="0"/>
              <a:t>and alignment with mission</a:t>
            </a:r>
          </a:p>
          <a:p>
            <a:pPr>
              <a:defRPr/>
            </a:pPr>
            <a:r>
              <a:rPr lang="en-US" sz="3000" b="1" dirty="0"/>
              <a:t>Management and Supervision</a:t>
            </a:r>
          </a:p>
          <a:p>
            <a:pPr lvl="1">
              <a:spcAft>
                <a:spcPts val="600"/>
              </a:spcAft>
              <a:buFont typeface="Wingdings" charset="2"/>
              <a:buChar char="§"/>
              <a:defRPr/>
            </a:pPr>
            <a:r>
              <a:rPr lang="en-US" sz="3000" dirty="0"/>
              <a:t>Clear, respectful, quality, inclusive of VT</a:t>
            </a:r>
          </a:p>
          <a:p>
            <a:pPr>
              <a:defRPr/>
            </a:pPr>
            <a:r>
              <a:rPr lang="en-US" sz="3000" b="1" dirty="0"/>
              <a:t>Employee Empowerment and Work Environment</a:t>
            </a:r>
          </a:p>
          <a:p>
            <a:pPr lvl="1">
              <a:spcAft>
                <a:spcPts val="600"/>
              </a:spcAft>
              <a:buFont typeface="Wingdings" charset="2"/>
              <a:buChar char="§"/>
              <a:defRPr/>
            </a:pPr>
            <a:r>
              <a:rPr lang="en-US" sz="3000" dirty="0" smtClean="0"/>
              <a:t>Promotes </a:t>
            </a:r>
            <a:r>
              <a:rPr lang="en-US" sz="3000" dirty="0"/>
              <a:t>peer support, team effectiveness</a:t>
            </a:r>
          </a:p>
          <a:p>
            <a:pPr>
              <a:defRPr/>
            </a:pPr>
            <a:r>
              <a:rPr lang="en-US" sz="3000" b="1" dirty="0"/>
              <a:t>Training and Professional Development</a:t>
            </a:r>
          </a:p>
          <a:p>
            <a:pPr lvl="1">
              <a:spcAft>
                <a:spcPts val="600"/>
              </a:spcAft>
              <a:buFont typeface="Wingdings" charset="2"/>
              <a:buChar char="§"/>
              <a:defRPr/>
            </a:pPr>
            <a:r>
              <a:rPr lang="en-US" sz="3000" dirty="0"/>
              <a:t>Adequate, ongoing, inclusive of VT</a:t>
            </a:r>
          </a:p>
          <a:p>
            <a:pPr>
              <a:defRPr/>
            </a:pPr>
            <a:r>
              <a:rPr lang="en-US" sz="3000" b="1" dirty="0"/>
              <a:t>Staff Health and Wellness</a:t>
            </a:r>
          </a:p>
          <a:p>
            <a:pPr lvl="1">
              <a:buFont typeface="Wingdings" charset="2"/>
              <a:buChar char="§"/>
              <a:defRPr/>
            </a:pPr>
            <a:r>
              <a:rPr lang="en-US" sz="3000" dirty="0" smtClean="0"/>
              <a:t>Devotes priority </a:t>
            </a:r>
            <a:r>
              <a:rPr lang="en-US" sz="3000" dirty="0"/>
              <a:t>and resources </a:t>
            </a:r>
            <a:r>
              <a:rPr lang="en-US" sz="3000" dirty="0" smtClean="0"/>
              <a:t>to </a:t>
            </a:r>
            <a:r>
              <a:rPr lang="en-US" sz="3000" dirty="0"/>
              <a:t>sustaining </a:t>
            </a:r>
            <a:r>
              <a:rPr lang="en-US" sz="3000" dirty="0" smtClean="0"/>
              <a:t>practices</a:t>
            </a:r>
            <a:endParaRPr lang="en-US" sz="3000" dirty="0"/>
          </a:p>
        </p:txBody>
      </p:sp>
      <p:sp>
        <p:nvSpPr>
          <p:cNvPr id="9" name="Title 1"/>
          <p:cNvSpPr>
            <a:spLocks noGrp="1"/>
          </p:cNvSpPr>
          <p:nvPr>
            <p:ph type="title"/>
          </p:nvPr>
        </p:nvSpPr>
        <p:spPr>
          <a:xfrm>
            <a:off x="838200" y="365125"/>
            <a:ext cx="8082280" cy="1325563"/>
          </a:xfrm>
        </p:spPr>
        <p:txBody>
          <a:bodyPr>
            <a:noAutofit/>
          </a:bodyPr>
          <a:lstStyle/>
          <a:p>
            <a:r>
              <a:rPr lang="en-US" altLang="en-US" sz="4000" dirty="0">
                <a:ea typeface="MS PGothic" charset="-128"/>
              </a:rPr>
              <a:t>Key Aspects of a </a:t>
            </a:r>
            <a:r>
              <a:rPr lang="en-US" altLang="en-US" sz="4000" dirty="0" smtClean="0">
                <a:ea typeface="MS PGothic" charset="-128"/>
              </a:rPr>
              <a:t>Healthy, Vicarious Trauma-Informed Organization</a:t>
            </a:r>
            <a:endParaRPr lang="en-US" altLang="en-US" sz="4000" dirty="0">
              <a:ea typeface="MS PGothic" charset="-128"/>
            </a:endParaRPr>
          </a:p>
        </p:txBody>
      </p:sp>
    </p:spTree>
    <p:extLst>
      <p:ext uri="{BB962C8B-B14F-4D97-AF65-F5344CB8AC3E}">
        <p14:creationId xmlns:p14="http://schemas.microsoft.com/office/powerpoint/2010/main" xmlns="" val="17957794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Organizational </a:t>
            </a:r>
            <a:r>
              <a:rPr lang="en-US" dirty="0"/>
              <a:t> </a:t>
            </a:r>
          </a:p>
        </p:txBody>
      </p:sp>
      <p:pic>
        <p:nvPicPr>
          <p:cNvPr id="5" name="Picture 4"/>
          <p:cNvPicPr>
            <a:picLocks noChangeAspect="1"/>
          </p:cNvPicPr>
          <p:nvPr/>
        </p:nvPicPr>
        <p:blipFill>
          <a:blip r:embed="rId3"/>
          <a:stretch>
            <a:fillRect/>
          </a:stretch>
        </p:blipFill>
        <p:spPr>
          <a:xfrm>
            <a:off x="4193209" y="365125"/>
            <a:ext cx="4056269" cy="1622508"/>
          </a:xfrm>
          <a:prstGeom prst="rect">
            <a:avLst/>
          </a:prstGeom>
        </p:spPr>
      </p:pic>
      <p:sp>
        <p:nvSpPr>
          <p:cNvPr id="6" name="Content Placeholder 2"/>
          <p:cNvSpPr>
            <a:spLocks noGrp="1"/>
          </p:cNvSpPr>
          <p:nvPr>
            <p:ph sz="half" idx="4294967295"/>
          </p:nvPr>
        </p:nvSpPr>
        <p:spPr>
          <a:xfrm>
            <a:off x="1200148" y="2147889"/>
            <a:ext cx="4754880" cy="3927475"/>
          </a:xfrm>
          <a:prstGeom prst="rect">
            <a:avLst/>
          </a:prstGeom>
        </p:spPr>
        <p:txBody>
          <a:bodyPr>
            <a:normAutofit fontScale="92500"/>
          </a:bodyPr>
          <a:lstStyle/>
          <a:p>
            <a:r>
              <a:rPr lang="en-US" dirty="0"/>
              <a:t>Creating </a:t>
            </a:r>
            <a:r>
              <a:rPr lang="en-US" dirty="0" smtClean="0"/>
              <a:t>a healthy </a:t>
            </a:r>
            <a:r>
              <a:rPr lang="en-US" dirty="0"/>
              <a:t>work environment/organizational culture</a:t>
            </a:r>
          </a:p>
          <a:p>
            <a:r>
              <a:rPr lang="en-US" dirty="0" smtClean="0"/>
              <a:t>Providing supportive </a:t>
            </a:r>
            <a:r>
              <a:rPr lang="en-US" dirty="0"/>
              <a:t>leadership </a:t>
            </a:r>
          </a:p>
          <a:p>
            <a:r>
              <a:rPr lang="en-US" dirty="0"/>
              <a:t>Providing </a:t>
            </a:r>
            <a:r>
              <a:rPr lang="en-US" dirty="0" smtClean="0"/>
              <a:t>quality </a:t>
            </a:r>
            <a:r>
              <a:rPr lang="en-US" dirty="0"/>
              <a:t>supervision</a:t>
            </a:r>
          </a:p>
          <a:p>
            <a:r>
              <a:rPr lang="en-US" dirty="0" smtClean="0"/>
              <a:t>Debriefing staff</a:t>
            </a:r>
            <a:endParaRPr lang="en-US" dirty="0"/>
          </a:p>
          <a:p>
            <a:r>
              <a:rPr lang="en-US" dirty="0" smtClean="0"/>
              <a:t>Hosting staff/team </a:t>
            </a:r>
            <a:r>
              <a:rPr lang="en-US" dirty="0"/>
              <a:t>meetings, retreats, formal and </a:t>
            </a:r>
            <a:r>
              <a:rPr lang="en-US" dirty="0" smtClean="0"/>
              <a:t>informal opportunities to socialize</a:t>
            </a:r>
            <a:endParaRPr lang="en-US" dirty="0"/>
          </a:p>
        </p:txBody>
      </p:sp>
      <p:sp>
        <p:nvSpPr>
          <p:cNvPr id="7" name="Content Placeholder 3"/>
          <p:cNvSpPr>
            <a:spLocks noGrp="1"/>
          </p:cNvSpPr>
          <p:nvPr>
            <p:ph sz="half" idx="4294967295"/>
          </p:nvPr>
        </p:nvSpPr>
        <p:spPr>
          <a:xfrm>
            <a:off x="6197599" y="2147889"/>
            <a:ext cx="4754880" cy="3927475"/>
          </a:xfrm>
          <a:prstGeom prst="rect">
            <a:avLst/>
          </a:prstGeom>
        </p:spPr>
        <p:txBody>
          <a:bodyPr>
            <a:normAutofit fontScale="92500"/>
          </a:bodyPr>
          <a:lstStyle/>
          <a:p>
            <a:r>
              <a:rPr lang="en-US" dirty="0" smtClean="0"/>
              <a:t>Encouraging  formal and informal peer </a:t>
            </a:r>
            <a:r>
              <a:rPr lang="en-US" dirty="0"/>
              <a:t>support </a:t>
            </a:r>
            <a:r>
              <a:rPr lang="en-US" dirty="0" smtClean="0"/>
              <a:t>Acknowledging stress</a:t>
            </a:r>
            <a:r>
              <a:rPr lang="en-US" dirty="0"/>
              <a:t>, STS, </a:t>
            </a:r>
            <a:r>
              <a:rPr lang="en-US" dirty="0" smtClean="0"/>
              <a:t>and VT </a:t>
            </a:r>
            <a:r>
              <a:rPr lang="en-US" dirty="0"/>
              <a:t>as </a:t>
            </a:r>
            <a:r>
              <a:rPr lang="en-US" dirty="0" smtClean="0"/>
              <a:t>real issues</a:t>
            </a:r>
            <a:endParaRPr lang="en-US" dirty="0"/>
          </a:p>
          <a:p>
            <a:r>
              <a:rPr lang="en-US" dirty="0" smtClean="0"/>
              <a:t>Providing training and </a:t>
            </a:r>
            <a:r>
              <a:rPr lang="en-US" dirty="0"/>
              <a:t>education, including orientation to </a:t>
            </a:r>
            <a:r>
              <a:rPr lang="en-US" dirty="0" smtClean="0"/>
              <a:t>the organization and </a:t>
            </a:r>
            <a:r>
              <a:rPr lang="en-US" dirty="0"/>
              <a:t>role</a:t>
            </a:r>
          </a:p>
          <a:p>
            <a:r>
              <a:rPr lang="en-US" dirty="0" smtClean="0"/>
              <a:t>Encouraging staff </a:t>
            </a:r>
            <a:r>
              <a:rPr lang="en-US" dirty="0"/>
              <a:t>health </a:t>
            </a:r>
            <a:r>
              <a:rPr lang="en-US" dirty="0" smtClean="0"/>
              <a:t>and </a:t>
            </a:r>
            <a:r>
              <a:rPr lang="en-US" dirty="0"/>
              <a:t>wellness </a:t>
            </a:r>
            <a:r>
              <a:rPr lang="en-US" dirty="0" smtClean="0"/>
              <a:t>(e.g., practices</a:t>
            </a:r>
            <a:r>
              <a:rPr lang="en-US" dirty="0"/>
              <a:t>, programs, policies)</a:t>
            </a:r>
          </a:p>
        </p:txBody>
      </p:sp>
    </p:spTree>
    <p:extLst>
      <p:ext uri="{BB962C8B-B14F-4D97-AF65-F5344CB8AC3E}">
        <p14:creationId xmlns:p14="http://schemas.microsoft.com/office/powerpoint/2010/main" xmlns="" val="36923783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1421" y="416876"/>
            <a:ext cx="6361859" cy="913765"/>
          </a:xfrm>
        </p:spPr>
        <p:txBody>
          <a:bodyPr>
            <a:noAutofit/>
          </a:bodyPr>
          <a:lstStyle/>
          <a:p>
            <a:r>
              <a:rPr lang="en-US" sz="4000" dirty="0" smtClean="0"/>
              <a:t>Peer and Supervisor </a:t>
            </a:r>
            <a:r>
              <a:rPr lang="en-US" sz="4000" dirty="0"/>
              <a:t>S</a:t>
            </a:r>
            <a:r>
              <a:rPr lang="en-US" sz="4000" dirty="0" smtClean="0"/>
              <a:t>upport</a:t>
            </a:r>
            <a:endParaRPr lang="en-US" sz="4000" dirty="0"/>
          </a:p>
        </p:txBody>
      </p:sp>
      <p:pic>
        <p:nvPicPr>
          <p:cNvPr id="4" name="Content Placeholder 3" descr="customer-relationship-580x358.jpg"/>
          <p:cNvPicPr>
            <a:picLocks noGrp="1" noChangeAspect="1"/>
          </p:cNvPicPr>
          <p:nvPr>
            <p:ph type="pic" idx="1"/>
          </p:nvPr>
        </p:nvPicPr>
        <p:blipFill>
          <a:blip r:embed="rId3">
            <a:extLst>
              <a:ext uri="{28A0092B-C50C-407E-A947-70E740481C1C}">
                <a14:useLocalDpi xmlns:a14="http://schemas.microsoft.com/office/drawing/2010/main" xmlns="" val="0"/>
              </a:ext>
            </a:extLst>
          </a:blip>
          <a:srcRect l="10915" r="10915"/>
          <a:stretch>
            <a:fillRect/>
          </a:stretch>
        </p:blipFill>
        <p:spPr>
          <a:xfrm>
            <a:off x="6419681" y="1929208"/>
            <a:ext cx="4713939" cy="3722169"/>
          </a:xfrm>
          <a:prstGeom prst="rect">
            <a:avLst/>
          </a:prstGeom>
        </p:spPr>
      </p:pic>
      <p:sp>
        <p:nvSpPr>
          <p:cNvPr id="5" name="Text Placeholder 4"/>
          <p:cNvSpPr>
            <a:spLocks noGrp="1"/>
          </p:cNvSpPr>
          <p:nvPr>
            <p:ph type="body" sz="half" idx="2"/>
          </p:nvPr>
        </p:nvSpPr>
        <p:spPr>
          <a:xfrm>
            <a:off x="-1" y="1929208"/>
            <a:ext cx="6003235" cy="4471591"/>
          </a:xfrm>
        </p:spPr>
        <p:txBody>
          <a:bodyPr>
            <a:noAutofit/>
          </a:bodyPr>
          <a:lstStyle/>
          <a:p>
            <a:pPr marL="1371600" lvl="2" indent="-457200">
              <a:lnSpc>
                <a:spcPct val="100000"/>
              </a:lnSpc>
              <a:spcBef>
                <a:spcPts val="1200"/>
              </a:spcBef>
              <a:buFont typeface="Arial" charset="0"/>
              <a:buChar char="•"/>
            </a:pPr>
            <a:r>
              <a:rPr lang="en-US" sz="2800" dirty="0" smtClean="0">
                <a:ea typeface="MS PGothic" charset="0"/>
              </a:rPr>
              <a:t>Use </a:t>
            </a:r>
            <a:r>
              <a:rPr lang="en-US" sz="2800" dirty="0">
                <a:ea typeface="MS PGothic" charset="0"/>
              </a:rPr>
              <a:t>effective communication skills</a:t>
            </a:r>
          </a:p>
          <a:p>
            <a:pPr marL="1371600" lvl="2" indent="-457200">
              <a:lnSpc>
                <a:spcPct val="100000"/>
              </a:lnSpc>
              <a:spcBef>
                <a:spcPts val="1200"/>
              </a:spcBef>
              <a:buFont typeface="Arial" charset="0"/>
              <a:buChar char="•"/>
            </a:pPr>
            <a:r>
              <a:rPr lang="en-US" sz="2800" dirty="0">
                <a:ea typeface="MS PGothic" charset="0"/>
              </a:rPr>
              <a:t>Encourage trusting, mutual relationships </a:t>
            </a:r>
          </a:p>
          <a:p>
            <a:pPr marL="1371600" lvl="2" indent="-457200">
              <a:lnSpc>
                <a:spcPct val="100000"/>
              </a:lnSpc>
              <a:spcBef>
                <a:spcPts val="1200"/>
              </a:spcBef>
              <a:buFont typeface="Arial" charset="0"/>
              <a:buChar char="•"/>
            </a:pPr>
            <a:r>
              <a:rPr lang="en-US" sz="2800" dirty="0" smtClean="0">
                <a:ea typeface="MS PGothic" charset="0"/>
              </a:rPr>
              <a:t>Practice conflict </a:t>
            </a:r>
            <a:r>
              <a:rPr lang="en-US" sz="2800" dirty="0">
                <a:ea typeface="MS PGothic" charset="0"/>
              </a:rPr>
              <a:t>resolution </a:t>
            </a:r>
          </a:p>
          <a:p>
            <a:pPr marL="1371600" lvl="2" indent="-457200">
              <a:lnSpc>
                <a:spcPct val="100000"/>
              </a:lnSpc>
              <a:spcBef>
                <a:spcPts val="1200"/>
              </a:spcBef>
              <a:buFont typeface="Arial" charset="0"/>
              <a:buChar char="•"/>
            </a:pPr>
            <a:r>
              <a:rPr lang="en-US" sz="2800" dirty="0">
                <a:ea typeface="MS PGothic" charset="0"/>
              </a:rPr>
              <a:t>Emphasize collaboration </a:t>
            </a:r>
            <a:r>
              <a:rPr lang="en-US" sz="2800" dirty="0" smtClean="0">
                <a:ea typeface="MS PGothic" charset="0"/>
              </a:rPr>
              <a:t>and </a:t>
            </a:r>
            <a:r>
              <a:rPr lang="en-US" sz="2800" dirty="0">
                <a:ea typeface="MS PGothic" charset="0"/>
              </a:rPr>
              <a:t>teamwork</a:t>
            </a:r>
          </a:p>
          <a:p>
            <a:pPr marL="342900" indent="-342900">
              <a:buFont typeface="Arial" charset="0"/>
              <a:buChar char="•"/>
            </a:pPr>
            <a:endParaRPr lang="en-US" sz="2400" dirty="0"/>
          </a:p>
        </p:txBody>
      </p:sp>
    </p:spTree>
    <p:extLst>
      <p:ext uri="{BB962C8B-B14F-4D97-AF65-F5344CB8AC3E}">
        <p14:creationId xmlns:p14="http://schemas.microsoft.com/office/powerpoint/2010/main" xmlns="" val="12779740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ive-got-your-back1.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961218" y="801688"/>
            <a:ext cx="6896100" cy="527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116562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1981200" y="996950"/>
            <a:ext cx="8229600" cy="1143000"/>
          </a:xfrm>
        </p:spPr>
        <p:txBody>
          <a:bodyPr/>
          <a:lstStyle/>
          <a:p>
            <a:pPr>
              <a:defRPr/>
            </a:pPr>
            <a:r>
              <a:rPr lang="en-US" altLang="en-US" sz="3600" b="1" dirty="0">
                <a:latin typeface="+mn-lt"/>
                <a:cs typeface="Arial" panose="020B0604020202020204" pitchFamily="34" charset="0"/>
              </a:rPr>
              <a:t>Why we are here:</a:t>
            </a:r>
          </a:p>
        </p:txBody>
      </p:sp>
      <p:sp>
        <p:nvSpPr>
          <p:cNvPr id="52226" name="Content Placeholder 2"/>
          <p:cNvSpPr>
            <a:spLocks noGrp="1"/>
          </p:cNvSpPr>
          <p:nvPr>
            <p:ph idx="1"/>
          </p:nvPr>
        </p:nvSpPr>
        <p:spPr>
          <a:xfrm>
            <a:off x="6810702" y="567559"/>
            <a:ext cx="5123329" cy="5614167"/>
          </a:xfrm>
        </p:spPr>
        <p:txBody>
          <a:bodyPr>
            <a:normAutofit/>
          </a:bodyPr>
          <a:lstStyle/>
          <a:p>
            <a:pPr marL="0" indent="0" algn="ctr">
              <a:buNone/>
            </a:pPr>
            <a:r>
              <a:rPr lang="en-US" sz="3600" dirty="0">
                <a:ea typeface="MS PGothic" charset="0"/>
              </a:rPr>
              <a:t>“</a:t>
            </a:r>
            <a:r>
              <a:rPr lang="en-US" altLang="ja-JP" sz="3600" i="1" dirty="0">
                <a:ea typeface="MS PGothic" charset="0"/>
              </a:rPr>
              <a:t>The expectation that we can be immersed in suffering and loss daily and not be touched by it is as unrealistic as expecting to be able to walk through water without getting wet.</a:t>
            </a:r>
            <a:r>
              <a:rPr lang="en-US" sz="3600" dirty="0">
                <a:ea typeface="MS PGothic" charset="0"/>
              </a:rPr>
              <a:t>”</a:t>
            </a:r>
            <a:endParaRPr lang="en-US" altLang="ja-JP" sz="3600" dirty="0">
              <a:ea typeface="MS PGothic" charset="0"/>
            </a:endParaRPr>
          </a:p>
          <a:p>
            <a:pPr marL="0" indent="0" algn="r">
              <a:buNone/>
            </a:pPr>
            <a:r>
              <a:rPr lang="en-US" sz="1800" dirty="0" smtClean="0">
                <a:ea typeface="MS PGothic" charset="0"/>
              </a:rPr>
              <a:t>(</a:t>
            </a:r>
            <a:r>
              <a:rPr lang="en-US" sz="1800" dirty="0" err="1" smtClean="0">
                <a:ea typeface="MS PGothic" charset="0"/>
              </a:rPr>
              <a:t>Remen</a:t>
            </a:r>
            <a:r>
              <a:rPr lang="en-US" sz="1800" dirty="0" smtClean="0">
                <a:ea typeface="MS PGothic" charset="0"/>
              </a:rPr>
              <a:t>, 2006)</a:t>
            </a:r>
            <a:endParaRPr lang="en-US" sz="1800" dirty="0">
              <a:ea typeface="MS PGothic" charset="0"/>
            </a:endParaRPr>
          </a:p>
          <a:p>
            <a:pPr marL="0" indent="0" algn="ctr">
              <a:buNone/>
            </a:pPr>
            <a:endParaRPr lang="en-US" sz="1800" dirty="0">
              <a:ea typeface="MS PGothic" charset="0"/>
            </a:endParaRPr>
          </a:p>
        </p:txBody>
      </p:sp>
      <p:pic>
        <p:nvPicPr>
          <p:cNvPr id="2" name="Picture 1"/>
          <p:cNvPicPr>
            <a:picLocks noChangeAspect="1"/>
          </p:cNvPicPr>
          <p:nvPr/>
        </p:nvPicPr>
        <p:blipFill>
          <a:blip r:embed="rId3"/>
          <a:stretch>
            <a:fillRect/>
          </a:stretch>
        </p:blipFill>
        <p:spPr>
          <a:xfrm>
            <a:off x="257968" y="194879"/>
            <a:ext cx="6411972" cy="4802790"/>
          </a:xfrm>
          <a:prstGeom prst="rect">
            <a:avLst/>
          </a:prstGeom>
        </p:spPr>
      </p:pic>
    </p:spTree>
    <p:extLst>
      <p:ext uri="{BB962C8B-B14F-4D97-AF65-F5344CB8AC3E}">
        <p14:creationId xmlns:p14="http://schemas.microsoft.com/office/powerpoint/2010/main" xmlns="" val="2152283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1561709792"/>
              </p:ext>
            </p:extLst>
          </p:nvPr>
        </p:nvGraphicFramePr>
        <p:xfrm>
          <a:off x="2031999" y="0"/>
          <a:ext cx="9934713"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a:xfrm>
            <a:off x="839788" y="457200"/>
            <a:ext cx="3932237" cy="3975652"/>
          </a:xfrm>
        </p:spPr>
        <p:txBody>
          <a:bodyPr>
            <a:normAutofit/>
          </a:bodyPr>
          <a:lstStyle/>
          <a:p>
            <a:r>
              <a:rPr lang="en-US" sz="4400" dirty="0"/>
              <a:t>What Happens When Organizations Don</a:t>
            </a:r>
            <a:r>
              <a:rPr lang="fr-FR" sz="4400" dirty="0"/>
              <a:t>’</a:t>
            </a:r>
            <a:r>
              <a:rPr lang="en-US" sz="4400" dirty="0"/>
              <a:t>t Address Vicarious Trauma?</a:t>
            </a:r>
          </a:p>
        </p:txBody>
      </p:sp>
    </p:spTree>
    <p:extLst>
      <p:ext uri="{BB962C8B-B14F-4D97-AF65-F5344CB8AC3E}">
        <p14:creationId xmlns:p14="http://schemas.microsoft.com/office/powerpoint/2010/main" xmlns="" val="32074781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4294967295"/>
          </p:nvPr>
        </p:nvSpPr>
        <p:spPr>
          <a:xfrm>
            <a:off x="2057298" y="1530945"/>
            <a:ext cx="8229600" cy="4267200"/>
          </a:xfrm>
        </p:spPr>
        <p:txBody>
          <a:bodyPr>
            <a:normAutofit/>
          </a:bodyPr>
          <a:lstStyle/>
          <a:p>
            <a:pPr marL="0" indent="0" algn="ctr">
              <a:buNone/>
            </a:pPr>
            <a:r>
              <a:rPr lang="en-US" altLang="en-US" sz="3600" i="1" dirty="0">
                <a:ea typeface="MS PGothic" charset="-128"/>
              </a:rPr>
              <a:t>“Clients and patients will not stop needing help and support. Disasters will continue to arise. Children will get sick; trauma will occur. Helping professionals need to continue to explore ways to remain healthy while doing this deeply challenging and rewarding work.” </a:t>
            </a:r>
          </a:p>
          <a:p>
            <a:pPr marL="0" indent="0" algn="ctr">
              <a:buNone/>
            </a:pPr>
            <a:endParaRPr lang="en-US" altLang="en-US" sz="3600" dirty="0">
              <a:ea typeface="MS PGothic" charset="-128"/>
            </a:endParaRPr>
          </a:p>
        </p:txBody>
      </p:sp>
      <p:sp>
        <p:nvSpPr>
          <p:cNvPr id="94212" name="TextBox 4"/>
          <p:cNvSpPr txBox="1">
            <a:spLocks noChangeArrowheads="1"/>
          </p:cNvSpPr>
          <p:nvPr/>
        </p:nvSpPr>
        <p:spPr bwMode="auto">
          <a:xfrm>
            <a:off x="8535008" y="5103879"/>
            <a:ext cx="17518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r>
              <a:rPr lang="en-US" altLang="en-US" sz="1800" dirty="0" smtClean="0">
                <a:latin typeface="+mn-lt"/>
              </a:rPr>
              <a:t>(Mathieu, 2012)</a:t>
            </a:r>
            <a:endParaRPr lang="en-US" altLang="en-US" sz="1800" dirty="0">
              <a:latin typeface="+mn-lt"/>
            </a:endParaRPr>
          </a:p>
        </p:txBody>
      </p:sp>
    </p:spTree>
    <p:extLst>
      <p:ext uri="{BB962C8B-B14F-4D97-AF65-F5344CB8AC3E}">
        <p14:creationId xmlns:p14="http://schemas.microsoft.com/office/powerpoint/2010/main" xmlns="" val="21149644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9621" y="202020"/>
            <a:ext cx="4938132" cy="1325563"/>
          </a:xfrm>
        </p:spPr>
        <p:txBody>
          <a:bodyPr/>
          <a:lstStyle/>
          <a:p>
            <a:pPr algn="ctr"/>
            <a:r>
              <a:rPr lang="en-US" dirty="0" smtClean="0"/>
              <a:t>The VTT and VT-ORG</a:t>
            </a:r>
            <a:endParaRPr lang="en-US" dirty="0"/>
          </a:p>
        </p:txBody>
      </p:sp>
      <p:pic>
        <p:nvPicPr>
          <p:cNvPr id="4" name="Content Placeholder 5"/>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a:off x="8409305" y="4856244"/>
            <a:ext cx="2429680" cy="1577786"/>
          </a:xfrm>
          <a:prstGeom prst="rect">
            <a:avLst/>
          </a:prstGeom>
        </p:spPr>
      </p:pic>
      <p:sp>
        <p:nvSpPr>
          <p:cNvPr id="3" name="Content Placeholder 2"/>
          <p:cNvSpPr>
            <a:spLocks noGrp="1"/>
          </p:cNvSpPr>
          <p:nvPr>
            <p:ph idx="1"/>
          </p:nvPr>
        </p:nvSpPr>
        <p:spPr>
          <a:xfrm>
            <a:off x="998390" y="1527583"/>
            <a:ext cx="9840595" cy="4271105"/>
          </a:xfrm>
        </p:spPr>
        <p:txBody>
          <a:bodyPr>
            <a:normAutofit/>
          </a:bodyPr>
          <a:lstStyle/>
          <a:p>
            <a:pPr marL="0" indent="0">
              <a:buNone/>
            </a:pPr>
            <a:r>
              <a:rPr lang="en-US" sz="2600" dirty="0" smtClean="0"/>
              <a:t>The Vicarious Trauma Toolkit (VTT) is an </a:t>
            </a:r>
            <a:r>
              <a:rPr lang="en-US" sz="2600" dirty="0"/>
              <a:t>online, state-of-the-art, evidence-informed </a:t>
            </a:r>
            <a:r>
              <a:rPr lang="en-US" sz="2600" dirty="0" smtClean="0"/>
              <a:t>toolkit to </a:t>
            </a:r>
            <a:r>
              <a:rPr lang="en-US" sz="2600" dirty="0"/>
              <a:t>support agencies’ responses to vicarious trauma in victim assistance professionals, law enforcement officers, </a:t>
            </a:r>
            <a:r>
              <a:rPr lang="en-US" sz="2600" dirty="0" smtClean="0">
                <a:latin typeface="Calibri" charset="0"/>
                <a:ea typeface="MS PGothic" charset="0"/>
              </a:rPr>
              <a:t>firefighters</a:t>
            </a:r>
            <a:r>
              <a:rPr lang="en-US" sz="2600" dirty="0">
                <a:latin typeface="Calibri" charset="0"/>
                <a:ea typeface="MS PGothic" charset="0"/>
              </a:rPr>
              <a:t>, </a:t>
            </a:r>
            <a:r>
              <a:rPr lang="en-US" sz="2600" dirty="0" smtClean="0">
                <a:latin typeface="Calibri" charset="0"/>
                <a:ea typeface="MS PGothic" charset="0"/>
              </a:rPr>
              <a:t>EMS, </a:t>
            </a:r>
            <a:r>
              <a:rPr lang="en-US" sz="2600" dirty="0">
                <a:latin typeface="Calibri" charset="0"/>
                <a:ea typeface="MS PGothic" charset="0"/>
              </a:rPr>
              <a:t>and other first responders who </a:t>
            </a:r>
            <a:r>
              <a:rPr lang="en-US" sz="2600" dirty="0" smtClean="0">
                <a:latin typeface="Calibri" charset="0"/>
                <a:ea typeface="MS PGothic" charset="0"/>
              </a:rPr>
              <a:t>work with victims of crime.</a:t>
            </a:r>
          </a:p>
          <a:p>
            <a:pPr marL="0" indent="0">
              <a:buNone/>
            </a:pPr>
            <a:endParaRPr lang="en-US" sz="2600" dirty="0" smtClean="0"/>
          </a:p>
          <a:p>
            <a:pPr marL="0" indent="0">
              <a:buNone/>
            </a:pPr>
            <a:r>
              <a:rPr lang="en-US" sz="2600" dirty="0" smtClean="0"/>
              <a:t>Learn more about the VTT and the Vicarious Trauma Organizational Readiness Guide (VT-ORG) at https://vtt.ovc.ojp.gov/. </a:t>
            </a:r>
          </a:p>
          <a:p>
            <a:pPr lvl="1"/>
            <a:endParaRPr lang="en-US" i="1" dirty="0"/>
          </a:p>
          <a:p>
            <a:pPr lvl="1"/>
            <a:endParaRPr lang="en-US" dirty="0"/>
          </a:p>
        </p:txBody>
      </p:sp>
    </p:spTree>
    <p:extLst>
      <p:ext uri="{BB962C8B-B14F-4D97-AF65-F5344CB8AC3E}">
        <p14:creationId xmlns:p14="http://schemas.microsoft.com/office/powerpoint/2010/main" xmlns="" val="10007356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7014"/>
            <a:ext cx="10363200" cy="1325563"/>
          </a:xfrm>
        </p:spPr>
        <p:txBody>
          <a:bodyPr>
            <a:normAutofit/>
          </a:bodyPr>
          <a:lstStyle/>
          <a:p>
            <a:r>
              <a:rPr lang="en-US" dirty="0" smtClean="0"/>
              <a:t>References</a:t>
            </a:r>
            <a:endParaRPr lang="en-US" dirty="0"/>
          </a:p>
        </p:txBody>
      </p:sp>
      <p:sp>
        <p:nvSpPr>
          <p:cNvPr id="3" name="Content Placeholder 2"/>
          <p:cNvSpPr>
            <a:spLocks noGrp="1"/>
          </p:cNvSpPr>
          <p:nvPr>
            <p:ph idx="1"/>
          </p:nvPr>
        </p:nvSpPr>
        <p:spPr>
          <a:xfrm>
            <a:off x="685800" y="1327808"/>
            <a:ext cx="11106150" cy="5301592"/>
          </a:xfrm>
        </p:spPr>
        <p:txBody>
          <a:bodyPr>
            <a:normAutofit/>
          </a:bodyPr>
          <a:lstStyle/>
          <a:p>
            <a:r>
              <a:rPr lang="en-US" sz="2400" dirty="0"/>
              <a:t>Bell, Holly, Shanti Kulkarni, and Lisa Dalton. 2003. “Organizational Prevention of Vicarious Trauma.” </a:t>
            </a:r>
            <a:r>
              <a:rPr lang="en-US" sz="2400" i="1" dirty="0"/>
              <a:t>Families in Society: The Journal of Contemporary Social Services</a:t>
            </a:r>
            <a:r>
              <a:rPr lang="en-US" sz="2400" dirty="0"/>
              <a:t> </a:t>
            </a:r>
            <a:r>
              <a:rPr lang="en-US" sz="2400" dirty="0" smtClean="0"/>
              <a:t>84(4): 463–470</a:t>
            </a:r>
            <a:r>
              <a:rPr lang="en-US" sz="2400" dirty="0"/>
              <a:t>. doi:10.1606/1044-3894.131.</a:t>
            </a:r>
          </a:p>
          <a:p>
            <a:r>
              <a:rPr lang="en-US" sz="2400" dirty="0"/>
              <a:t>Berger, William, </a:t>
            </a:r>
            <a:r>
              <a:rPr lang="en-US" sz="2400" dirty="0" err="1"/>
              <a:t>Evandro</a:t>
            </a:r>
            <a:r>
              <a:rPr lang="en-US" sz="2400" dirty="0"/>
              <a:t> </a:t>
            </a:r>
            <a:r>
              <a:rPr lang="en-US" sz="2400" dirty="0" err="1"/>
              <a:t>Coutinho</a:t>
            </a:r>
            <a:r>
              <a:rPr lang="en-US" sz="2400" dirty="0"/>
              <a:t>, Ivan </a:t>
            </a:r>
            <a:r>
              <a:rPr lang="en-US" sz="2400" dirty="0" err="1"/>
              <a:t>Figueira</a:t>
            </a:r>
            <a:r>
              <a:rPr lang="en-US" sz="2400" dirty="0"/>
              <a:t>, Carla Marques-</a:t>
            </a:r>
            <a:r>
              <a:rPr lang="en-US" sz="2400" dirty="0" err="1"/>
              <a:t>Portella</a:t>
            </a:r>
            <a:r>
              <a:rPr lang="en-US" sz="2400" dirty="0"/>
              <a:t>, Mariana </a:t>
            </a:r>
            <a:r>
              <a:rPr lang="en-US" sz="2400" dirty="0" err="1"/>
              <a:t>Pires</a:t>
            </a:r>
            <a:r>
              <a:rPr lang="en-US" sz="2400" dirty="0"/>
              <a:t> Luz, Thomas C. </a:t>
            </a:r>
            <a:r>
              <a:rPr lang="en-US" sz="2400" dirty="0" err="1"/>
              <a:t>Neylan</a:t>
            </a:r>
            <a:r>
              <a:rPr lang="en-US" sz="2400" dirty="0"/>
              <a:t>, Charles R. </a:t>
            </a:r>
            <a:r>
              <a:rPr lang="en-US" sz="2400" dirty="0" err="1"/>
              <a:t>Marmar</a:t>
            </a:r>
            <a:r>
              <a:rPr lang="en-US" sz="2400" dirty="0"/>
              <a:t>, and Mauro </a:t>
            </a:r>
            <a:r>
              <a:rPr lang="en-US" sz="2400" dirty="0" err="1"/>
              <a:t>Vitor</a:t>
            </a:r>
            <a:r>
              <a:rPr lang="en-US" sz="2400" dirty="0"/>
              <a:t> </a:t>
            </a:r>
            <a:r>
              <a:rPr lang="en-US" sz="2400" dirty="0" err="1"/>
              <a:t>Mendlowicz</a:t>
            </a:r>
            <a:r>
              <a:rPr lang="en-US" sz="2400" dirty="0"/>
              <a:t>. 2011. “Rescuers at Risk: A Systematic Review and Meta-Regression Analysis of the Worldwide Current Prevalence and Correlates of PTSD in Rescue Workers.” </a:t>
            </a:r>
            <a:r>
              <a:rPr lang="en-US" sz="2400" i="1" dirty="0"/>
              <a:t>Social Psychiatry and Psychiatric Epidemiology</a:t>
            </a:r>
            <a:r>
              <a:rPr lang="en-US" sz="2400" dirty="0"/>
              <a:t> </a:t>
            </a:r>
            <a:r>
              <a:rPr lang="en-US" sz="2400" dirty="0" smtClean="0"/>
              <a:t>47(6): 1001–1011</a:t>
            </a:r>
            <a:r>
              <a:rPr lang="en-US" sz="2400" dirty="0"/>
              <a:t>. doi:10.1007/s00127-011-0408-2.</a:t>
            </a:r>
          </a:p>
          <a:p>
            <a:r>
              <a:rPr lang="en-US" sz="2400" dirty="0" err="1"/>
              <a:t>Bonach</a:t>
            </a:r>
            <a:r>
              <a:rPr lang="en-US" sz="2400" dirty="0"/>
              <a:t>, Kathryn, and Alex Heckert. 2012. “Predictors of Secondary Traumatic Stress among Children’s Advocacy Center Forensic Interviewers.” </a:t>
            </a:r>
            <a:r>
              <a:rPr lang="en-US" sz="2400" i="1" dirty="0"/>
              <a:t>Journal of Child Sexual Abuse</a:t>
            </a:r>
            <a:r>
              <a:rPr lang="en-US" sz="2400" dirty="0"/>
              <a:t> </a:t>
            </a:r>
            <a:r>
              <a:rPr lang="en-US" sz="2400" dirty="0" smtClean="0"/>
              <a:t>21(3): 295–314</a:t>
            </a:r>
            <a:r>
              <a:rPr lang="en-US" sz="2400" dirty="0"/>
              <a:t>. doi:10.1080/10538712.2012.647263.</a:t>
            </a:r>
          </a:p>
          <a:p>
            <a:r>
              <a:rPr lang="en-US" sz="2400" dirty="0"/>
              <a:t>Bride, Brian E., Melissa </a:t>
            </a:r>
            <a:r>
              <a:rPr lang="en-US" sz="2400" dirty="0" err="1"/>
              <a:t>Radey</a:t>
            </a:r>
            <a:r>
              <a:rPr lang="en-US" sz="2400" dirty="0"/>
              <a:t>, and Charles R. </a:t>
            </a:r>
            <a:r>
              <a:rPr lang="en-US" sz="2400" dirty="0" err="1"/>
              <a:t>Figley</a:t>
            </a:r>
            <a:r>
              <a:rPr lang="en-US" sz="2400" dirty="0"/>
              <a:t>. 2007. “Measuring Compassion Fatigue.” </a:t>
            </a:r>
            <a:r>
              <a:rPr lang="en-US" sz="2400" i="1" dirty="0"/>
              <a:t>Clinical Social Work Journal</a:t>
            </a:r>
            <a:r>
              <a:rPr lang="en-US" sz="2400" dirty="0"/>
              <a:t> </a:t>
            </a:r>
            <a:r>
              <a:rPr lang="en-US" sz="2400" dirty="0" smtClean="0"/>
              <a:t>35(3): 155–163</a:t>
            </a:r>
            <a:r>
              <a:rPr lang="en-US" sz="2400" dirty="0"/>
              <a:t>. doi:10.1007/s10615-007-0091-7</a:t>
            </a:r>
            <a:r>
              <a:rPr lang="en-US" sz="2400" dirty="0" smtClean="0"/>
              <a:t>.</a:t>
            </a:r>
          </a:p>
          <a:p>
            <a:endParaRPr lang="en-US" sz="2400" dirty="0" smtClean="0"/>
          </a:p>
          <a:p>
            <a:endParaRPr lang="en-US" sz="2400" dirty="0"/>
          </a:p>
        </p:txBody>
      </p:sp>
    </p:spTree>
    <p:extLst>
      <p:ext uri="{BB962C8B-B14F-4D97-AF65-F5344CB8AC3E}">
        <p14:creationId xmlns:p14="http://schemas.microsoft.com/office/powerpoint/2010/main" xmlns="" val="6728176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0174"/>
            <a:ext cx="105156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685800" y="1276350"/>
            <a:ext cx="11106150" cy="5581650"/>
          </a:xfrm>
        </p:spPr>
        <p:txBody>
          <a:bodyPr>
            <a:normAutofit/>
          </a:bodyPr>
          <a:lstStyle/>
          <a:p>
            <a:r>
              <a:rPr lang="en-US" sz="2400" dirty="0"/>
              <a:t>Conrad, David, and Yvonne </a:t>
            </a:r>
            <a:r>
              <a:rPr lang="en-US" sz="2400" dirty="0" err="1"/>
              <a:t>Kellar</a:t>
            </a:r>
            <a:r>
              <a:rPr lang="en-US" sz="2400" dirty="0"/>
              <a:t>-Guenther. 2006. “Compassion Fatigue, Burnout, and Compassion Satisfaction </a:t>
            </a:r>
            <a:r>
              <a:rPr lang="en-US" sz="2400" dirty="0" smtClean="0"/>
              <a:t>Among </a:t>
            </a:r>
            <a:r>
              <a:rPr lang="en-US" sz="2400" dirty="0"/>
              <a:t>Colorado Child Protection Workers.” </a:t>
            </a:r>
            <a:r>
              <a:rPr lang="en-US" sz="2400" i="1" dirty="0"/>
              <a:t>Child Abuse &amp; Neglect</a:t>
            </a:r>
            <a:r>
              <a:rPr lang="en-US" sz="2400" dirty="0"/>
              <a:t> </a:t>
            </a:r>
            <a:r>
              <a:rPr lang="en-US" sz="2400" dirty="0" smtClean="0"/>
              <a:t>30 (10): 1071–1080</a:t>
            </a:r>
            <a:r>
              <a:rPr lang="en-US" sz="2400" dirty="0"/>
              <a:t>. doi:10.1016/j.chiabu.2006.03.009.</a:t>
            </a:r>
          </a:p>
          <a:p>
            <a:r>
              <a:rPr lang="en-US" sz="2400" dirty="0" err="1" smtClean="0"/>
              <a:t>Cornille</a:t>
            </a:r>
            <a:r>
              <a:rPr lang="en-US" sz="2400" dirty="0"/>
              <a:t>, Thomas A., and Tracy Woodard Meyers. 1999. “Secondary Traumatic Stress </a:t>
            </a:r>
            <a:r>
              <a:rPr lang="en-US" sz="2400" dirty="0" smtClean="0"/>
              <a:t>Among </a:t>
            </a:r>
            <a:r>
              <a:rPr lang="en-US" sz="2400" dirty="0"/>
              <a:t>Child Protective Service Workers: Prevalence, Severity and Predictive Factors.” </a:t>
            </a:r>
            <a:r>
              <a:rPr lang="en-US" sz="2400" i="1" dirty="0"/>
              <a:t>Traumatology</a:t>
            </a:r>
            <a:r>
              <a:rPr lang="en-US" sz="2400" dirty="0"/>
              <a:t> </a:t>
            </a:r>
            <a:r>
              <a:rPr lang="en-US" sz="2400" dirty="0" smtClean="0"/>
              <a:t>5(1): 15–31</a:t>
            </a:r>
            <a:r>
              <a:rPr lang="en-US" sz="2400" dirty="0"/>
              <a:t>. doi:10.1177/153476569900500105.</a:t>
            </a:r>
          </a:p>
          <a:p>
            <a:r>
              <a:rPr lang="en-US" sz="2400" dirty="0" err="1"/>
              <a:t>Engstrom</a:t>
            </a:r>
            <a:r>
              <a:rPr lang="en-US" sz="2400" dirty="0"/>
              <a:t>, David, Pilar Hernandez, and David </a:t>
            </a:r>
            <a:r>
              <a:rPr lang="en-US" sz="2400" dirty="0" err="1"/>
              <a:t>Gangsei</a:t>
            </a:r>
            <a:r>
              <a:rPr lang="en-US" sz="2400" dirty="0"/>
              <a:t>. 2008. “Vicarious Resilience: A Qualitative Investigation </a:t>
            </a:r>
            <a:r>
              <a:rPr lang="en-US" sz="2400" dirty="0" smtClean="0"/>
              <a:t>Into </a:t>
            </a:r>
            <a:r>
              <a:rPr lang="en-US" sz="2400" dirty="0"/>
              <a:t>Its Description.” </a:t>
            </a:r>
            <a:r>
              <a:rPr lang="en-US" sz="2400" i="1" dirty="0"/>
              <a:t>Traumatology</a:t>
            </a:r>
            <a:r>
              <a:rPr lang="en-US" sz="2400" dirty="0"/>
              <a:t> </a:t>
            </a:r>
            <a:r>
              <a:rPr lang="en-US" sz="2400" dirty="0" smtClean="0"/>
              <a:t>14(3</a:t>
            </a:r>
            <a:r>
              <a:rPr lang="en-US" sz="2400" dirty="0"/>
              <a:t>): 13–21. doi:10.1177/1534765608319323.</a:t>
            </a:r>
          </a:p>
          <a:p>
            <a:r>
              <a:rPr lang="en-US" sz="2400" dirty="0"/>
              <a:t>Farrell, Graham, and Ken Pease. 1993. </a:t>
            </a:r>
            <a:r>
              <a:rPr lang="en-US" sz="2400" i="1" dirty="0"/>
              <a:t>Once Bitten, Twice Bitten: Repeat </a:t>
            </a:r>
            <a:r>
              <a:rPr lang="en-US" sz="2400" i="1" dirty="0" err="1"/>
              <a:t>Victimisation</a:t>
            </a:r>
            <a:r>
              <a:rPr lang="en-US" sz="2400" i="1" dirty="0"/>
              <a:t> and Its Implications for Crime Prevention.</a:t>
            </a:r>
            <a:r>
              <a:rPr lang="en-US" sz="2400" dirty="0"/>
              <a:t> London: Home Office Police Research Group. </a:t>
            </a:r>
          </a:p>
          <a:p>
            <a:r>
              <a:rPr lang="en-US" sz="2400" dirty="0" err="1"/>
              <a:t>Figley</a:t>
            </a:r>
            <a:r>
              <a:rPr lang="en-US" sz="2400" dirty="0"/>
              <a:t>, Charles R. 1995. </a:t>
            </a:r>
            <a:r>
              <a:rPr lang="en-US" sz="2400" i="1" dirty="0"/>
              <a:t>Compassion Fatigue: Coping With Secondary Traumatic Stress Disorder In Those Who Treat The Traumatized</a:t>
            </a:r>
            <a:r>
              <a:rPr lang="en-US" sz="2400" dirty="0"/>
              <a:t>. 1st edition. New York: Routledge</a:t>
            </a:r>
            <a:r>
              <a:rPr lang="en-US" sz="2400" dirty="0" smtClean="0"/>
              <a:t>.</a:t>
            </a:r>
            <a:endParaRPr lang="en-US" sz="2400" dirty="0"/>
          </a:p>
        </p:txBody>
      </p:sp>
    </p:spTree>
    <p:extLst>
      <p:ext uri="{BB962C8B-B14F-4D97-AF65-F5344CB8AC3E}">
        <p14:creationId xmlns:p14="http://schemas.microsoft.com/office/powerpoint/2010/main" xmlns="" val="1726703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0650"/>
            <a:ext cx="105156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685800" y="1238251"/>
            <a:ext cx="11201400" cy="5753099"/>
          </a:xfrm>
        </p:spPr>
        <p:txBody>
          <a:bodyPr>
            <a:normAutofit lnSpcReduction="10000"/>
          </a:bodyPr>
          <a:lstStyle/>
          <a:p>
            <a:r>
              <a:rPr lang="en-US" sz="2400" dirty="0" err="1"/>
              <a:t>Gilfus</a:t>
            </a:r>
            <a:r>
              <a:rPr lang="en-US" sz="2400" dirty="0"/>
              <a:t>, Mary E. 1999. “The Price of the Ticket: A Survivor-Centered Appraisal of Trauma Theory.” </a:t>
            </a:r>
            <a:r>
              <a:rPr lang="en-US" sz="2400" i="1" dirty="0"/>
              <a:t>Violence Against Women</a:t>
            </a:r>
            <a:r>
              <a:rPr lang="en-US" sz="2400" dirty="0"/>
              <a:t> </a:t>
            </a:r>
            <a:r>
              <a:rPr lang="en-US" sz="2400" dirty="0" smtClean="0"/>
              <a:t>5(11): 1238–1257</a:t>
            </a:r>
            <a:r>
              <a:rPr lang="en-US" sz="2400" dirty="0"/>
              <a:t>. doi:10.1177/1077801299005011002</a:t>
            </a:r>
          </a:p>
          <a:p>
            <a:r>
              <a:rPr lang="en-US" sz="2400" dirty="0" smtClean="0"/>
              <a:t>Hernández</a:t>
            </a:r>
            <a:r>
              <a:rPr lang="en-US" sz="2400" dirty="0"/>
              <a:t>, Pilar, David </a:t>
            </a:r>
            <a:r>
              <a:rPr lang="en-US" sz="2400" dirty="0" err="1"/>
              <a:t>Gangsei</a:t>
            </a:r>
            <a:r>
              <a:rPr lang="en-US" sz="2400" dirty="0"/>
              <a:t>, and David </a:t>
            </a:r>
            <a:r>
              <a:rPr lang="en-US" sz="2400" dirty="0" err="1"/>
              <a:t>Engstrom</a:t>
            </a:r>
            <a:r>
              <a:rPr lang="en-US" sz="2400" dirty="0"/>
              <a:t>. 2007. “Vicarious Resilience: A New Concept in Work </a:t>
            </a:r>
            <a:r>
              <a:rPr lang="en-US" sz="2400" dirty="0" smtClean="0"/>
              <a:t>With </a:t>
            </a:r>
            <a:r>
              <a:rPr lang="en-US" sz="2400" dirty="0"/>
              <a:t>Those Who Survive Trauma.” </a:t>
            </a:r>
            <a:r>
              <a:rPr lang="en-US" sz="2400" i="1" dirty="0"/>
              <a:t>Family Process</a:t>
            </a:r>
            <a:r>
              <a:rPr lang="en-US" sz="2400" dirty="0"/>
              <a:t> </a:t>
            </a:r>
            <a:r>
              <a:rPr lang="en-US" sz="2400" dirty="0" smtClean="0"/>
              <a:t>46(2): 229–241</a:t>
            </a:r>
            <a:r>
              <a:rPr lang="en-US" sz="2400" dirty="0"/>
              <a:t>. doi:10.1111/j.1545-5300.2007.00206.x.</a:t>
            </a:r>
          </a:p>
          <a:p>
            <a:r>
              <a:rPr lang="en-US" sz="2400" dirty="0" err="1" smtClean="0"/>
              <a:t>Hudnall</a:t>
            </a:r>
            <a:r>
              <a:rPr lang="en-US" sz="2400" dirty="0"/>
              <a:t> , Beth. 2002. “Measuring Compassion Satisfaction as Well as Fatigue: Developmental History of the Compassion Satisfaction and Fatigue Test.” In </a:t>
            </a:r>
            <a:r>
              <a:rPr lang="en-US" sz="2400" i="1" dirty="0"/>
              <a:t>Treating Compassion Fatigue</a:t>
            </a:r>
            <a:r>
              <a:rPr lang="en-US" sz="2400" dirty="0"/>
              <a:t>, </a:t>
            </a:r>
            <a:r>
              <a:rPr lang="en-US" sz="2400" dirty="0" smtClean="0"/>
              <a:t>107–119</a:t>
            </a:r>
            <a:r>
              <a:rPr lang="en-US" sz="2400" dirty="0"/>
              <a:t>. Psychosocial Stress Series, No. 24. New York, NY, US: Brunner-Routledge.</a:t>
            </a:r>
          </a:p>
          <a:p>
            <a:r>
              <a:rPr lang="en-US" sz="2400" dirty="0" err="1"/>
              <a:t>Janoff</a:t>
            </a:r>
            <a:r>
              <a:rPr lang="en-US" sz="2400" dirty="0"/>
              <a:t>-Bulman, Ronnie. 1992. </a:t>
            </a:r>
            <a:r>
              <a:rPr lang="en-US" sz="2400" i="1" dirty="0"/>
              <a:t>Shattered Assumptions: Towards a New Psychology of Trauma</a:t>
            </a:r>
            <a:r>
              <a:rPr lang="en-US" sz="2400" dirty="0"/>
              <a:t>. New York: Free Press.</a:t>
            </a:r>
          </a:p>
          <a:p>
            <a:r>
              <a:rPr lang="en-US" sz="2400" dirty="0"/>
              <a:t>Kessler, Ronald C., Johan </a:t>
            </a:r>
            <a:r>
              <a:rPr lang="en-US" sz="2400" dirty="0" err="1"/>
              <a:t>Ormel</a:t>
            </a:r>
            <a:r>
              <a:rPr lang="en-US" sz="2400" dirty="0"/>
              <a:t>, Maria </a:t>
            </a:r>
            <a:r>
              <a:rPr lang="en-US" sz="2400" dirty="0" err="1"/>
              <a:t>Petukhova</a:t>
            </a:r>
            <a:r>
              <a:rPr lang="en-US" sz="2400" dirty="0"/>
              <a:t>, Katie A. McLaughlin, Jennifer Greif Green, Leo J. Russo, Dan J. Stein, et al. 2011. “Development of Lifetime Comorbidity in the World Health Organization World Mental Health Surveys.” </a:t>
            </a:r>
            <a:r>
              <a:rPr lang="en-US" sz="2400" i="1" dirty="0"/>
              <a:t>Archives of General Psychiatry</a:t>
            </a:r>
            <a:r>
              <a:rPr lang="en-US" sz="2400" dirty="0"/>
              <a:t> </a:t>
            </a:r>
            <a:r>
              <a:rPr lang="en-US" sz="2400" dirty="0" smtClean="0"/>
              <a:t>68(1): 90–100</a:t>
            </a:r>
            <a:r>
              <a:rPr lang="en-US" sz="2400" dirty="0"/>
              <a:t>. </a:t>
            </a:r>
            <a:r>
              <a:rPr lang="en-US" sz="2400" dirty="0" smtClean="0"/>
              <a:t>doi:10.1001/archgenpsychiatry.2010.180.</a:t>
            </a:r>
          </a:p>
          <a:p>
            <a:pPr marL="0" indent="0">
              <a:buNone/>
            </a:pPr>
            <a:endParaRPr lang="en-US" sz="2400" dirty="0"/>
          </a:p>
        </p:txBody>
      </p:sp>
    </p:spTree>
    <p:extLst>
      <p:ext uri="{BB962C8B-B14F-4D97-AF65-F5344CB8AC3E}">
        <p14:creationId xmlns:p14="http://schemas.microsoft.com/office/powerpoint/2010/main" xmlns="" val="29325145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10363200" cy="1325563"/>
          </a:xfrm>
        </p:spPr>
        <p:txBody>
          <a:bodyPr/>
          <a:lstStyle/>
          <a:p>
            <a:r>
              <a:rPr lang="en-US" dirty="0" smtClean="0"/>
              <a:t>References (cont.)</a:t>
            </a:r>
            <a:endParaRPr lang="en-US" dirty="0"/>
          </a:p>
        </p:txBody>
      </p:sp>
      <p:sp>
        <p:nvSpPr>
          <p:cNvPr id="3" name="Content Placeholder 2"/>
          <p:cNvSpPr>
            <a:spLocks noGrp="1"/>
          </p:cNvSpPr>
          <p:nvPr>
            <p:ph idx="1"/>
          </p:nvPr>
        </p:nvSpPr>
        <p:spPr>
          <a:xfrm>
            <a:off x="762000" y="1325563"/>
            <a:ext cx="10972800" cy="5341937"/>
          </a:xfrm>
        </p:spPr>
        <p:txBody>
          <a:bodyPr>
            <a:normAutofit fontScale="85000" lnSpcReduction="20000"/>
          </a:bodyPr>
          <a:lstStyle/>
          <a:p>
            <a:pPr>
              <a:lnSpc>
                <a:spcPct val="110000"/>
              </a:lnSpc>
            </a:pPr>
            <a:r>
              <a:rPr lang="en-US" dirty="0" smtClean="0"/>
              <a:t>Mathieu</a:t>
            </a:r>
            <a:r>
              <a:rPr lang="en-US" dirty="0"/>
              <a:t>, Françoise. 2012. “Compassion Fatigue.” In </a:t>
            </a:r>
            <a:r>
              <a:rPr lang="en-US" i="1" dirty="0"/>
              <a:t>Encyclopedia of Trauma: An Interdisciplinary Guide</a:t>
            </a:r>
            <a:r>
              <a:rPr lang="en-US" dirty="0"/>
              <a:t>, edited by Charles R. </a:t>
            </a:r>
            <a:r>
              <a:rPr lang="en-US" dirty="0" err="1"/>
              <a:t>Figley</a:t>
            </a:r>
            <a:r>
              <a:rPr lang="en-US" dirty="0"/>
              <a:t>, 1st edition, 904. Thousand Oaks, CA: SAGE Publications, Inc.</a:t>
            </a:r>
          </a:p>
          <a:p>
            <a:pPr>
              <a:lnSpc>
                <a:spcPct val="110000"/>
              </a:lnSpc>
            </a:pPr>
            <a:r>
              <a:rPr lang="en-US" dirty="0" smtClean="0"/>
              <a:t>Munroe</a:t>
            </a:r>
            <a:r>
              <a:rPr lang="en-US" dirty="0"/>
              <a:t>, James F., Jonathan Shay, Lisa Fisher, Christine </a:t>
            </a:r>
            <a:r>
              <a:rPr lang="en-US" dirty="0" err="1"/>
              <a:t>Makary</a:t>
            </a:r>
            <a:r>
              <a:rPr lang="en-US" dirty="0"/>
              <a:t>, Kathryn </a:t>
            </a:r>
            <a:r>
              <a:rPr lang="en-US" dirty="0" err="1"/>
              <a:t>Rapperport</a:t>
            </a:r>
            <a:r>
              <a:rPr lang="en-US" dirty="0"/>
              <a:t>, and Rose </a:t>
            </a:r>
            <a:r>
              <a:rPr lang="en-US" dirty="0" err="1"/>
              <a:t>Zimering</a:t>
            </a:r>
            <a:r>
              <a:rPr lang="en-US" dirty="0"/>
              <a:t>. 1995. “Preventing Compassion Fatigue: A Team Treatment Model.” In </a:t>
            </a:r>
            <a:r>
              <a:rPr lang="en-US" i="1" dirty="0"/>
              <a:t>Compassion Fatigue: Coping </a:t>
            </a:r>
            <a:r>
              <a:rPr lang="en-US" i="1" dirty="0" smtClean="0"/>
              <a:t>With </a:t>
            </a:r>
            <a:r>
              <a:rPr lang="en-US" i="1" dirty="0"/>
              <a:t>Secondary Traumatic Stress Disorder in Those Who Treat the Traumatized</a:t>
            </a:r>
            <a:r>
              <a:rPr lang="en-US" dirty="0"/>
              <a:t>, edited by Charles R </a:t>
            </a:r>
            <a:r>
              <a:rPr lang="en-US" dirty="0" err="1"/>
              <a:t>Figley</a:t>
            </a:r>
            <a:r>
              <a:rPr lang="en-US" dirty="0"/>
              <a:t>, </a:t>
            </a:r>
            <a:r>
              <a:rPr lang="en-US" dirty="0" smtClean="0"/>
              <a:t>209–231</a:t>
            </a:r>
            <a:r>
              <a:rPr lang="en-US" dirty="0"/>
              <a:t>. New York: Brunner-Routledge.</a:t>
            </a:r>
          </a:p>
          <a:p>
            <a:pPr>
              <a:lnSpc>
                <a:spcPct val="110000"/>
              </a:lnSpc>
            </a:pPr>
            <a:r>
              <a:rPr lang="en-US" dirty="0"/>
              <a:t>Pearlman, Laurie Anne. 2016. “</a:t>
            </a:r>
            <a:r>
              <a:rPr lang="en-US" dirty="0" err="1"/>
              <a:t>Headington</a:t>
            </a:r>
            <a:r>
              <a:rPr lang="en-US" dirty="0"/>
              <a:t> Institute.” </a:t>
            </a:r>
            <a:r>
              <a:rPr lang="en-US" i="1" dirty="0" err="1"/>
              <a:t>Headington</a:t>
            </a:r>
            <a:r>
              <a:rPr lang="en-US" i="1" dirty="0"/>
              <a:t> Institute</a:t>
            </a:r>
            <a:r>
              <a:rPr lang="en-US" dirty="0"/>
              <a:t>. Accessed November </a:t>
            </a:r>
            <a:r>
              <a:rPr lang="en-US" dirty="0" smtClean="0"/>
              <a:t>8, 2016. </a:t>
            </a:r>
            <a:r>
              <a:rPr lang="en-US" dirty="0"/>
              <a:t>www.headington-institute.org/.</a:t>
            </a:r>
          </a:p>
          <a:p>
            <a:pPr>
              <a:lnSpc>
                <a:spcPct val="110000"/>
              </a:lnSpc>
            </a:pPr>
            <a:r>
              <a:rPr lang="en-US" dirty="0" err="1"/>
              <a:t>Remen</a:t>
            </a:r>
            <a:r>
              <a:rPr lang="en-US" dirty="0"/>
              <a:t>, Rachel Naomi. 2006. </a:t>
            </a:r>
            <a:r>
              <a:rPr lang="en-US" i="1" dirty="0"/>
              <a:t>Kitchen Table Wisdom: Stories That Heal, 10th Anniversary Edition</a:t>
            </a:r>
            <a:r>
              <a:rPr lang="en-US" dirty="0"/>
              <a:t>. New York: Riverhead Books.</a:t>
            </a:r>
          </a:p>
          <a:p>
            <a:pPr>
              <a:lnSpc>
                <a:spcPct val="110000"/>
              </a:lnSpc>
            </a:pPr>
            <a:r>
              <a:rPr lang="en-US" dirty="0" err="1"/>
              <a:t>Saakvitne</a:t>
            </a:r>
            <a:r>
              <a:rPr lang="en-US" dirty="0"/>
              <a:t>, Karen W. 1999. </a:t>
            </a:r>
            <a:r>
              <a:rPr lang="en-US" i="1" dirty="0"/>
              <a:t>Risking Connection: A Training Curriculum for Working </a:t>
            </a:r>
            <a:r>
              <a:rPr lang="en-US" i="1" dirty="0" smtClean="0"/>
              <a:t>With </a:t>
            </a:r>
            <a:r>
              <a:rPr lang="en-US" i="1" dirty="0"/>
              <a:t>Survivors of Childhood Abuse</a:t>
            </a:r>
            <a:r>
              <a:rPr lang="en-US" dirty="0"/>
              <a:t>. Lutherville, MD: Sidran Press</a:t>
            </a:r>
            <a:r>
              <a:rPr lang="en-US" dirty="0" smtClean="0"/>
              <a:t>.</a:t>
            </a:r>
          </a:p>
          <a:p>
            <a:pPr>
              <a:lnSpc>
                <a:spcPct val="100000"/>
              </a:lnSpc>
            </a:pPr>
            <a:endParaRPr lang="en-US" dirty="0" smtClean="0"/>
          </a:p>
          <a:p>
            <a:pPr>
              <a:lnSpc>
                <a:spcPct val="100000"/>
              </a:lnSpc>
            </a:pPr>
            <a:endParaRPr lang="en-US" dirty="0"/>
          </a:p>
          <a:p>
            <a:pPr marL="0" indent="0">
              <a:lnSpc>
                <a:spcPct val="100000"/>
              </a:lnSpc>
              <a:buNone/>
            </a:pPr>
            <a:endParaRPr lang="en-US" dirty="0"/>
          </a:p>
        </p:txBody>
      </p:sp>
    </p:spTree>
    <p:extLst>
      <p:ext uri="{BB962C8B-B14F-4D97-AF65-F5344CB8AC3E}">
        <p14:creationId xmlns:p14="http://schemas.microsoft.com/office/powerpoint/2010/main" xmlns="" val="7914657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1"/>
            <a:ext cx="10668000" cy="1462088"/>
          </a:xfrm>
        </p:spPr>
        <p:txBody>
          <a:bodyPr/>
          <a:lstStyle/>
          <a:p>
            <a:r>
              <a:rPr lang="en-US" dirty="0"/>
              <a:t>References (cont.)</a:t>
            </a:r>
          </a:p>
        </p:txBody>
      </p:sp>
      <p:sp>
        <p:nvSpPr>
          <p:cNvPr id="3" name="Content Placeholder 2"/>
          <p:cNvSpPr>
            <a:spLocks noGrp="1"/>
          </p:cNvSpPr>
          <p:nvPr>
            <p:ph idx="1"/>
          </p:nvPr>
        </p:nvSpPr>
        <p:spPr>
          <a:xfrm>
            <a:off x="838200" y="1481138"/>
            <a:ext cx="10934700" cy="2536825"/>
          </a:xfrm>
        </p:spPr>
        <p:txBody>
          <a:bodyPr>
            <a:normAutofit fontScale="85000" lnSpcReduction="20000"/>
          </a:bodyPr>
          <a:lstStyle/>
          <a:p>
            <a:pPr>
              <a:lnSpc>
                <a:spcPct val="110000"/>
              </a:lnSpc>
            </a:pPr>
            <a:r>
              <a:rPr lang="en-US" dirty="0" smtClean="0"/>
              <a:t>Slattery</a:t>
            </a:r>
            <a:r>
              <a:rPr lang="en-US" dirty="0"/>
              <a:t>, Suzanne M., and Lisa A. Goodman. 2009. “Secondary Traumatic Stress Among Domestic Violence Advocates: Workplace Risk and Protective Factors.” </a:t>
            </a:r>
            <a:r>
              <a:rPr lang="en-US" i="1" dirty="0"/>
              <a:t>Violence Against Women</a:t>
            </a:r>
            <a:r>
              <a:rPr lang="en-US" dirty="0"/>
              <a:t> </a:t>
            </a:r>
            <a:r>
              <a:rPr lang="en-US" dirty="0" smtClean="0"/>
              <a:t>15(11): 1358–1379</a:t>
            </a:r>
            <a:r>
              <a:rPr lang="en-US" dirty="0"/>
              <a:t>. doi:10.1177/1077801209347469.</a:t>
            </a:r>
          </a:p>
          <a:p>
            <a:pPr>
              <a:lnSpc>
                <a:spcPct val="110000"/>
              </a:lnSpc>
            </a:pPr>
            <a:r>
              <a:rPr lang="en-US" dirty="0" err="1"/>
              <a:t>Yassen</a:t>
            </a:r>
            <a:r>
              <a:rPr lang="en-US" dirty="0"/>
              <a:t>, Janet. 1995. “Preventing Secondary Traumatic Stress Disorder.” In </a:t>
            </a:r>
            <a:r>
              <a:rPr lang="en-US" i="1" dirty="0"/>
              <a:t>Compassion Fatigue: Coping With Secondary Traumatic Stress Disorder In Those Who Treat The Traumatized</a:t>
            </a:r>
            <a:r>
              <a:rPr lang="en-US" dirty="0"/>
              <a:t>, edited by Charles R. </a:t>
            </a:r>
            <a:r>
              <a:rPr lang="en-US" dirty="0" err="1"/>
              <a:t>Figley</a:t>
            </a:r>
            <a:r>
              <a:rPr lang="en-US" dirty="0"/>
              <a:t>, </a:t>
            </a:r>
            <a:r>
              <a:rPr lang="en-US" dirty="0" smtClean="0"/>
              <a:t>1st </a:t>
            </a:r>
            <a:r>
              <a:rPr lang="en-US" dirty="0"/>
              <a:t>edition, 178–208. New York: Routledge.</a:t>
            </a:r>
          </a:p>
          <a:p>
            <a:endParaRPr lang="en-US" dirty="0"/>
          </a:p>
        </p:txBody>
      </p:sp>
    </p:spTree>
    <p:extLst>
      <p:ext uri="{BB962C8B-B14F-4D97-AF65-F5344CB8AC3E}">
        <p14:creationId xmlns:p14="http://schemas.microsoft.com/office/powerpoint/2010/main" xmlns="" val="10835472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sz="half" idx="1"/>
          </p:nvPr>
        </p:nvSpPr>
        <p:spPr>
          <a:xfrm>
            <a:off x="2883149" y="2666070"/>
            <a:ext cx="2822028" cy="3611562"/>
          </a:xfrm>
        </p:spPr>
        <p:txBody>
          <a:bodyPr>
            <a:normAutofit/>
          </a:bodyPr>
          <a:lstStyle/>
          <a:p>
            <a:pPr fontAlgn="base">
              <a:lnSpc>
                <a:spcPct val="150000"/>
              </a:lnSpc>
            </a:pPr>
            <a:r>
              <a:rPr lang="en-US" dirty="0">
                <a:solidFill>
                  <a:srgbClr val="0070C0"/>
                </a:solidFill>
              </a:rPr>
              <a:t>Stress​</a:t>
            </a:r>
            <a:endParaRPr lang="en-US" dirty="0" smtClean="0">
              <a:solidFill>
                <a:srgbClr val="0070C0"/>
              </a:solidFill>
            </a:endParaRPr>
          </a:p>
          <a:p>
            <a:pPr lvl="1" fontAlgn="base">
              <a:lnSpc>
                <a:spcPct val="150000"/>
              </a:lnSpc>
            </a:pPr>
            <a:r>
              <a:rPr lang="en-US" dirty="0" smtClean="0">
                <a:solidFill>
                  <a:srgbClr val="0070C0"/>
                </a:solidFill>
              </a:rPr>
              <a:t>Acute</a:t>
            </a:r>
          </a:p>
          <a:p>
            <a:pPr lvl="1" fontAlgn="base">
              <a:lnSpc>
                <a:spcPct val="150000"/>
              </a:lnSpc>
            </a:pPr>
            <a:r>
              <a:rPr lang="en-US" dirty="0" smtClean="0">
                <a:solidFill>
                  <a:srgbClr val="0070C0"/>
                </a:solidFill>
              </a:rPr>
              <a:t>Chronic</a:t>
            </a:r>
          </a:p>
          <a:p>
            <a:pPr fontAlgn="base">
              <a:lnSpc>
                <a:spcPct val="150000"/>
              </a:lnSpc>
            </a:pPr>
            <a:r>
              <a:rPr lang="en-US" dirty="0" smtClean="0">
                <a:solidFill>
                  <a:srgbClr val="0070C0"/>
                </a:solidFill>
              </a:rPr>
              <a:t>Traumatic</a:t>
            </a:r>
            <a:r>
              <a:rPr lang="en-US" dirty="0">
                <a:solidFill>
                  <a:srgbClr val="0070C0"/>
                </a:solidFill>
              </a:rPr>
              <a:t> s</a:t>
            </a:r>
            <a:r>
              <a:rPr lang="en-US" dirty="0" smtClean="0">
                <a:solidFill>
                  <a:srgbClr val="0070C0"/>
                </a:solidFill>
              </a:rPr>
              <a:t>tress</a:t>
            </a:r>
            <a:endParaRPr lang="en-US" sz="2800" dirty="0"/>
          </a:p>
          <a:p>
            <a:pPr marL="0" indent="0">
              <a:buNone/>
              <a:defRPr/>
            </a:pPr>
            <a:endParaRPr lang="en-US" dirty="0">
              <a:ea typeface="MS PGothic" charset="0"/>
            </a:endParaRPr>
          </a:p>
        </p:txBody>
      </p:sp>
      <p:sp>
        <p:nvSpPr>
          <p:cNvPr id="44036" name="Slide Number Placeholder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86C954F1-8751-AB48-8D69-3DE8B5789716}" type="slidenum">
              <a:rPr lang="en-US" altLang="en-US" sz="1200">
                <a:solidFill>
                  <a:srgbClr val="898989"/>
                </a:solidFill>
                <a:latin typeface="Calibri" charset="0"/>
              </a:rPr>
              <a:pPr/>
              <a:t>5</a:t>
            </a:fld>
            <a:endParaRPr lang="en-US" altLang="en-US" sz="1200">
              <a:solidFill>
                <a:srgbClr val="898989"/>
              </a:solidFill>
              <a:latin typeface="Calibri" charset="0"/>
            </a:endParaRPr>
          </a:p>
        </p:txBody>
      </p:sp>
      <p:pic>
        <p:nvPicPr>
          <p:cNvPr id="2" name="Picture 1"/>
          <p:cNvPicPr>
            <a:picLocks noChangeAspect="1"/>
          </p:cNvPicPr>
          <p:nvPr/>
        </p:nvPicPr>
        <p:blipFill>
          <a:blip r:embed="rId3"/>
          <a:stretch>
            <a:fillRect/>
          </a:stretch>
        </p:blipFill>
        <p:spPr>
          <a:xfrm>
            <a:off x="468457" y="570570"/>
            <a:ext cx="3810000" cy="2095500"/>
          </a:xfrm>
          <a:prstGeom prst="rect">
            <a:avLst/>
          </a:prstGeom>
        </p:spPr>
      </p:pic>
      <p:sp>
        <p:nvSpPr>
          <p:cNvPr id="4" name="TextBox 3"/>
          <p:cNvSpPr txBox="1"/>
          <p:nvPr/>
        </p:nvSpPr>
        <p:spPr>
          <a:xfrm>
            <a:off x="6724562" y="2138091"/>
            <a:ext cx="4918842" cy="3288079"/>
          </a:xfrm>
          <a:prstGeom prst="rect">
            <a:avLst/>
          </a:prstGeom>
          <a:noFill/>
        </p:spPr>
        <p:txBody>
          <a:bodyPr wrap="square" rtlCol="0">
            <a:spAutoFit/>
          </a:bodyPr>
          <a:lstStyle/>
          <a:p>
            <a:pPr marL="457200" indent="-457200" fontAlgn="base">
              <a:lnSpc>
                <a:spcPct val="150000"/>
              </a:lnSpc>
              <a:buFont typeface="Arial" charset="0"/>
              <a:buChar char="•"/>
            </a:pPr>
            <a:r>
              <a:rPr lang="en-US" sz="2800" dirty="0">
                <a:solidFill>
                  <a:srgbClr val="FF0000"/>
                </a:solidFill>
              </a:rPr>
              <a:t>Vicarious </a:t>
            </a:r>
            <a:r>
              <a:rPr lang="en-US" sz="2800" dirty="0" smtClean="0">
                <a:solidFill>
                  <a:srgbClr val="FF0000"/>
                </a:solidFill>
              </a:rPr>
              <a:t>trauma</a:t>
            </a:r>
            <a:endParaRPr lang="en-US" sz="2800" dirty="0">
              <a:solidFill>
                <a:srgbClr val="FF0000"/>
              </a:solidFill>
            </a:endParaRPr>
          </a:p>
          <a:p>
            <a:pPr marL="457200" indent="-457200" fontAlgn="base">
              <a:lnSpc>
                <a:spcPct val="150000"/>
              </a:lnSpc>
              <a:buFont typeface="Arial" charset="0"/>
              <a:buChar char="•"/>
            </a:pPr>
            <a:r>
              <a:rPr lang="en-US" sz="2800" dirty="0">
                <a:solidFill>
                  <a:srgbClr val="FF0000"/>
                </a:solidFill>
              </a:rPr>
              <a:t>Vicarious traumatization</a:t>
            </a:r>
          </a:p>
          <a:p>
            <a:pPr marL="457200" indent="-457200" fontAlgn="base">
              <a:lnSpc>
                <a:spcPct val="150000"/>
              </a:lnSpc>
              <a:buFont typeface="Arial" charset="0"/>
              <a:buChar char="•"/>
            </a:pPr>
            <a:r>
              <a:rPr lang="en-US" sz="2800" dirty="0">
                <a:solidFill>
                  <a:srgbClr val="FF0000"/>
                </a:solidFill>
              </a:rPr>
              <a:t>Secondary traumatic </a:t>
            </a:r>
            <a:r>
              <a:rPr lang="en-US" sz="2800" dirty="0" smtClean="0">
                <a:solidFill>
                  <a:srgbClr val="FF0000"/>
                </a:solidFill>
              </a:rPr>
              <a:t>stress</a:t>
            </a:r>
            <a:endParaRPr lang="en-US" sz="2800" dirty="0">
              <a:solidFill>
                <a:srgbClr val="FF0000"/>
              </a:solidFill>
            </a:endParaRPr>
          </a:p>
          <a:p>
            <a:pPr marL="457200" indent="-457200" fontAlgn="base">
              <a:lnSpc>
                <a:spcPct val="150000"/>
              </a:lnSpc>
              <a:buFont typeface="Arial" charset="0"/>
              <a:buChar char="•"/>
            </a:pPr>
            <a:r>
              <a:rPr lang="en-US" sz="2800" dirty="0">
                <a:solidFill>
                  <a:srgbClr val="FF0000"/>
                </a:solidFill>
              </a:rPr>
              <a:t>Compassion </a:t>
            </a:r>
            <a:r>
              <a:rPr lang="en-US" sz="2800" dirty="0" smtClean="0">
                <a:solidFill>
                  <a:srgbClr val="FF0000"/>
                </a:solidFill>
              </a:rPr>
              <a:t>fatigue</a:t>
            </a:r>
          </a:p>
          <a:p>
            <a:pPr marL="457200" indent="-457200" fontAlgn="base">
              <a:lnSpc>
                <a:spcPct val="150000"/>
              </a:lnSpc>
              <a:buFont typeface="Arial" charset="0"/>
              <a:buChar char="•"/>
            </a:pPr>
            <a:r>
              <a:rPr lang="en-US" sz="2800" dirty="0" smtClean="0">
                <a:solidFill>
                  <a:srgbClr val="FF0000"/>
                </a:solidFill>
              </a:rPr>
              <a:t>Burnout</a:t>
            </a:r>
            <a:endParaRPr lang="en-US" sz="2800" dirty="0">
              <a:solidFill>
                <a:srgbClr val="FF0000"/>
              </a:solidFill>
            </a:endParaRPr>
          </a:p>
        </p:txBody>
      </p:sp>
    </p:spTree>
    <p:extLst>
      <p:ext uri="{BB962C8B-B14F-4D97-AF65-F5344CB8AC3E}">
        <p14:creationId xmlns:p14="http://schemas.microsoft.com/office/powerpoint/2010/main" xmlns="" val="873211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Content Placeholder 3" descr="stress-2.jpg"/>
          <p:cNvPicPr>
            <a:picLocks noGrp="1" noChangeAspect="1"/>
          </p:cNvPicPr>
          <p:nvPr>
            <p:ph idx="4294967295"/>
          </p:nvPr>
        </p:nvPicPr>
        <p:blipFill>
          <a:blip r:embed="rId3">
            <a:extLst>
              <a:ext uri="{28A0092B-C50C-407E-A947-70E740481C1C}">
                <a14:useLocalDpi xmlns:a14="http://schemas.microsoft.com/office/drawing/2010/main" xmlns="" val="0"/>
              </a:ext>
            </a:extLst>
          </a:blip>
          <a:srcRect t="15711" b="15711"/>
          <a:stretch>
            <a:fillRect/>
          </a:stretch>
        </p:blipFill>
        <p:spPr>
          <a:xfrm>
            <a:off x="1076484" y="831052"/>
            <a:ext cx="10039032" cy="5195896"/>
          </a:xfrm>
        </p:spPr>
      </p:pic>
    </p:spTree>
    <p:extLst>
      <p:ext uri="{BB962C8B-B14F-4D97-AF65-F5344CB8AC3E}">
        <p14:creationId xmlns:p14="http://schemas.microsoft.com/office/powerpoint/2010/main" xmlns="" val="1265157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idx="4294967295"/>
          </p:nvPr>
        </p:nvSpPr>
        <p:spPr>
          <a:xfrm>
            <a:off x="1847850" y="328613"/>
            <a:ext cx="8229600" cy="1143000"/>
          </a:xfrm>
        </p:spPr>
        <p:txBody>
          <a:bodyPr anchor="b"/>
          <a:lstStyle/>
          <a:p>
            <a:pPr eaLnBrk="1" hangingPunct="1">
              <a:defRPr/>
            </a:pPr>
            <a:r>
              <a:rPr lang="en-US" dirty="0">
                <a:ea typeface="+mj-ea"/>
                <a:cs typeface="+mj-cs"/>
              </a:rPr>
              <a:t>Stress</a:t>
            </a:r>
          </a:p>
        </p:txBody>
      </p:sp>
      <p:pic>
        <p:nvPicPr>
          <p:cNvPr id="5" name="Picture 4"/>
          <p:cNvPicPr>
            <a:picLocks noChangeAspect="1"/>
          </p:cNvPicPr>
          <p:nvPr/>
        </p:nvPicPr>
        <p:blipFill>
          <a:blip r:embed="rId3"/>
          <a:stretch>
            <a:fillRect/>
          </a:stretch>
        </p:blipFill>
        <p:spPr>
          <a:xfrm>
            <a:off x="2163708" y="1471613"/>
            <a:ext cx="7864585" cy="5069610"/>
          </a:xfrm>
          <a:prstGeom prst="rect">
            <a:avLst/>
          </a:prstGeom>
        </p:spPr>
      </p:pic>
    </p:spTree>
    <p:extLst>
      <p:ext uri="{BB962C8B-B14F-4D97-AF65-F5344CB8AC3E}">
        <p14:creationId xmlns:p14="http://schemas.microsoft.com/office/powerpoint/2010/main" xmlns="" val="385666376"/>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2900" y="450193"/>
            <a:ext cx="3276600" cy="2489200"/>
          </a:xfrm>
          <a:prstGeom prst="rect">
            <a:avLst/>
          </a:prstGeom>
        </p:spPr>
      </p:pic>
      <p:sp>
        <p:nvSpPr>
          <p:cNvPr id="3" name="Rectangle 2"/>
          <p:cNvSpPr/>
          <p:nvPr/>
        </p:nvSpPr>
        <p:spPr>
          <a:xfrm>
            <a:off x="342900" y="3430325"/>
            <a:ext cx="5911069" cy="3460434"/>
          </a:xfrm>
          <a:prstGeom prst="rect">
            <a:avLst/>
          </a:prstGeom>
        </p:spPr>
        <p:txBody>
          <a:bodyPr wrap="square">
            <a:spAutoFit/>
          </a:bodyPr>
          <a:lstStyle/>
          <a:p>
            <a:pPr>
              <a:defRPr/>
            </a:pPr>
            <a:r>
              <a:rPr lang="en-US" sz="2800" dirty="0">
                <a:cs typeface="MS Pゴシック" charset="0"/>
              </a:rPr>
              <a:t>The brain and body’</a:t>
            </a:r>
            <a:r>
              <a:rPr lang="en-US" altLang="ja-JP" sz="2800" dirty="0">
                <a:cs typeface="MS Pゴシック" charset="0"/>
              </a:rPr>
              <a:t>s alarmed </a:t>
            </a:r>
            <a:r>
              <a:rPr lang="en-US" altLang="ja-JP" sz="2800" dirty="0" smtClean="0">
                <a:cs typeface="MS Pゴシック" charset="0"/>
              </a:rPr>
              <a:t>and </a:t>
            </a:r>
            <a:r>
              <a:rPr lang="en-US" altLang="ja-JP" sz="2800" dirty="0">
                <a:cs typeface="MS Pゴシック" charset="0"/>
              </a:rPr>
              <a:t>alert response to a threatening </a:t>
            </a:r>
            <a:r>
              <a:rPr lang="en-US" altLang="ja-JP" sz="2800" dirty="0" smtClean="0">
                <a:cs typeface="MS Pゴシック" charset="0"/>
              </a:rPr>
              <a:t>situation</a:t>
            </a:r>
            <a:endParaRPr lang="en-US" sz="2800" dirty="0">
              <a:cs typeface="MS Pゴシック" charset="0"/>
            </a:endParaRPr>
          </a:p>
          <a:p>
            <a:pPr>
              <a:defRPr/>
            </a:pPr>
            <a:endParaRPr lang="en-US" sz="2800" dirty="0" smtClean="0"/>
          </a:p>
          <a:p>
            <a:pPr>
              <a:defRPr/>
            </a:pPr>
            <a:r>
              <a:rPr lang="en-US" sz="2800" dirty="0" smtClean="0"/>
              <a:t>Integral </a:t>
            </a:r>
            <a:r>
              <a:rPr lang="en-US" sz="2800" dirty="0"/>
              <a:t>to the life of every living </a:t>
            </a:r>
            <a:r>
              <a:rPr lang="en-US" sz="2800" dirty="0" smtClean="0"/>
              <a:t>organism.</a:t>
            </a:r>
            <a:endParaRPr lang="en-US" sz="2800" dirty="0"/>
          </a:p>
          <a:p>
            <a:pPr>
              <a:defRPr/>
            </a:pPr>
            <a:endParaRPr lang="en-US" sz="2800" dirty="0"/>
          </a:p>
          <a:p>
            <a:pPr>
              <a:lnSpc>
                <a:spcPct val="90000"/>
              </a:lnSpc>
            </a:pPr>
            <a:r>
              <a:rPr lang="en-US" sz="2800" dirty="0" smtClean="0">
                <a:cs typeface="MS Pゴシック" charset="0"/>
              </a:rPr>
              <a:t>Our </a:t>
            </a:r>
            <a:r>
              <a:rPr lang="en-US" sz="2800" dirty="0">
                <a:cs typeface="MS Pゴシック" charset="0"/>
              </a:rPr>
              <a:t>natural defense against </a:t>
            </a:r>
            <a:r>
              <a:rPr lang="en-US" sz="2800" dirty="0" smtClean="0">
                <a:cs typeface="MS Pゴシック" charset="0"/>
              </a:rPr>
              <a:t>danger.</a:t>
            </a:r>
            <a:endParaRPr lang="en-US" sz="2800" dirty="0">
              <a:cs typeface="MS Pゴシック" charset="0"/>
            </a:endParaRPr>
          </a:p>
          <a:p>
            <a:pPr>
              <a:lnSpc>
                <a:spcPct val="90000"/>
              </a:lnSpc>
            </a:pPr>
            <a:endParaRPr lang="en-US" sz="2800" dirty="0">
              <a:cs typeface="MS Pゴシック" charset="0"/>
            </a:endParaRPr>
          </a:p>
        </p:txBody>
      </p:sp>
      <p:pic>
        <p:nvPicPr>
          <p:cNvPr id="8" name="Picture 7"/>
          <p:cNvPicPr>
            <a:picLocks noChangeAspect="1"/>
          </p:cNvPicPr>
          <p:nvPr/>
        </p:nvPicPr>
        <p:blipFill rotWithShape="1">
          <a:blip r:embed="rId4"/>
          <a:srcRect l="237" t="1218" r="1343" b="4581"/>
          <a:stretch/>
        </p:blipFill>
        <p:spPr>
          <a:xfrm>
            <a:off x="6253970" y="1362562"/>
            <a:ext cx="5844246" cy="4348922"/>
          </a:xfrm>
          <a:prstGeom prst="rect">
            <a:avLst/>
          </a:prstGeom>
        </p:spPr>
      </p:pic>
      <p:sp>
        <p:nvSpPr>
          <p:cNvPr id="9" name="Rectangle 8"/>
          <p:cNvSpPr/>
          <p:nvPr/>
        </p:nvSpPr>
        <p:spPr>
          <a:xfrm>
            <a:off x="5039187" y="485866"/>
            <a:ext cx="6848011" cy="646331"/>
          </a:xfrm>
          <a:prstGeom prst="rect">
            <a:avLst/>
          </a:prstGeom>
        </p:spPr>
        <p:txBody>
          <a:bodyPr wrap="square">
            <a:spAutoFit/>
          </a:bodyPr>
          <a:lstStyle/>
          <a:p>
            <a:r>
              <a:rPr lang="en-US" sz="3600" dirty="0"/>
              <a:t>The Stress Response</a:t>
            </a:r>
          </a:p>
        </p:txBody>
      </p:sp>
    </p:spTree>
    <p:extLst>
      <p:ext uri="{BB962C8B-B14F-4D97-AF65-F5344CB8AC3E}">
        <p14:creationId xmlns:p14="http://schemas.microsoft.com/office/powerpoint/2010/main" xmlns="" val="1603501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Cumulative Stress</a:t>
            </a:r>
          </a:p>
        </p:txBody>
      </p:sp>
      <p:pic>
        <p:nvPicPr>
          <p:cNvPr id="4" name="Picture 3"/>
          <p:cNvPicPr>
            <a:picLocks noChangeAspect="1"/>
          </p:cNvPicPr>
          <p:nvPr/>
        </p:nvPicPr>
        <p:blipFill>
          <a:blip r:embed="rId3"/>
          <a:stretch>
            <a:fillRect/>
          </a:stretch>
        </p:blipFill>
        <p:spPr>
          <a:xfrm>
            <a:off x="2942265" y="1803034"/>
            <a:ext cx="6307469" cy="4329112"/>
          </a:xfrm>
          <a:prstGeom prst="rect">
            <a:avLst/>
          </a:prstGeom>
        </p:spPr>
      </p:pic>
    </p:spTree>
    <p:extLst>
      <p:ext uri="{BB962C8B-B14F-4D97-AF65-F5344CB8AC3E}">
        <p14:creationId xmlns:p14="http://schemas.microsoft.com/office/powerpoint/2010/main" xmlns="" val="211328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ADD8C4B2721440B599F7D3C3FB23ED" ma:contentTypeVersion="1" ma:contentTypeDescription="Create a new document." ma:contentTypeScope="" ma:versionID="e8fca4730ab4bdcd2630f9c2252fb8d4">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8EB9F03-4163-4338-8DD9-99BB7122680F}"/>
</file>

<file path=customXml/itemProps2.xml><?xml version="1.0" encoding="utf-8"?>
<ds:datastoreItem xmlns:ds="http://schemas.openxmlformats.org/officeDocument/2006/customXml" ds:itemID="{0269ACE1-DEDD-46EA-8E19-A2F8C2260CB1}"/>
</file>

<file path=customXml/itemProps3.xml><?xml version="1.0" encoding="utf-8"?>
<ds:datastoreItem xmlns:ds="http://schemas.openxmlformats.org/officeDocument/2006/customXml" ds:itemID="{19686F15-1D83-4F78-844C-162B7513B746}"/>
</file>

<file path=docProps/app.xml><?xml version="1.0" encoding="utf-8"?>
<Properties xmlns="http://schemas.openxmlformats.org/officeDocument/2006/extended-properties" xmlns:vt="http://schemas.openxmlformats.org/officeDocument/2006/docPropsVTypes">
  <TotalTime>13509</TotalTime>
  <Words>5486</Words>
  <Application>Microsoft Office PowerPoint</Application>
  <PresentationFormat>Custom</PresentationFormat>
  <Paragraphs>483</Paragraphs>
  <Slides>47</Slides>
  <Notes>46</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Instructions for Presenters</vt:lpstr>
      <vt:lpstr>Introduction to Vicarious Trauma  for Victim Services</vt:lpstr>
      <vt:lpstr>Today, we will—</vt:lpstr>
      <vt:lpstr>Why we are here:</vt:lpstr>
      <vt:lpstr>Slide 5</vt:lpstr>
      <vt:lpstr>Slide 6</vt:lpstr>
      <vt:lpstr>Stress</vt:lpstr>
      <vt:lpstr>Slide 8</vt:lpstr>
      <vt:lpstr> Cumulative Stress</vt:lpstr>
      <vt:lpstr>Taking a Closer Look…</vt:lpstr>
      <vt:lpstr>Slide 11</vt:lpstr>
      <vt:lpstr>What Makes an Event Traumatic?</vt:lpstr>
      <vt:lpstr>Defining Traumatic Stress </vt:lpstr>
      <vt:lpstr>Work-Related Trauma Exposure: How Does it Affect Us? </vt:lpstr>
      <vt:lpstr>Slide 15</vt:lpstr>
      <vt:lpstr>Work-Related Trauma Exposure</vt:lpstr>
      <vt:lpstr>Vicarious Trauma Toolkit Model</vt:lpstr>
      <vt:lpstr>Change in World View</vt:lpstr>
      <vt:lpstr> It’s the shift in how we view the world, view others, and sense danger around us…  </vt:lpstr>
      <vt:lpstr>Prevalence of Vicarious Traumatization Among Victim Services Workers</vt:lpstr>
      <vt:lpstr>Secondary Traumatic Stress (STS)</vt:lpstr>
      <vt:lpstr>Compassion Fatigue</vt:lpstr>
      <vt:lpstr>What About Burnout?</vt:lpstr>
      <vt:lpstr>Slide 24</vt:lpstr>
      <vt:lpstr>Slide 25</vt:lpstr>
      <vt:lpstr>Contemplating the Effects</vt:lpstr>
      <vt:lpstr>   Risk Factors</vt:lpstr>
      <vt:lpstr>Slide 28</vt:lpstr>
      <vt:lpstr>Slide 29</vt:lpstr>
      <vt:lpstr>What is  </vt:lpstr>
      <vt:lpstr>Vicarious Resilience</vt:lpstr>
      <vt:lpstr>Slide 32</vt:lpstr>
      <vt:lpstr>Acknowledging the Positive:</vt:lpstr>
      <vt:lpstr>Slide 34</vt:lpstr>
      <vt:lpstr>Vicarious Trauma-Informed Organization</vt:lpstr>
      <vt:lpstr>Key Aspects of a Healthy, Vicarious Trauma-Informed Organization</vt:lpstr>
      <vt:lpstr>Organizational  </vt:lpstr>
      <vt:lpstr>Peer and Supervisor Support</vt:lpstr>
      <vt:lpstr>Slide 39</vt:lpstr>
      <vt:lpstr>What Happens When Organizations Don’t Address Vicarious Trauma?</vt:lpstr>
      <vt:lpstr>Slide 41</vt:lpstr>
      <vt:lpstr>The VTT and VT-ORG</vt:lpstr>
      <vt:lpstr>References</vt:lpstr>
      <vt:lpstr>References (cont.)</vt:lpstr>
      <vt:lpstr>References (cont.)</vt:lpstr>
      <vt:lpstr>References (cont.)</vt:lpstr>
      <vt:lpstr>References (cont.)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Manners</dc:creator>
  <cp:lastModifiedBy>Karen</cp:lastModifiedBy>
  <cp:revision>347</cp:revision>
  <cp:lastPrinted>2016-12-12T19:12:23Z</cp:lastPrinted>
  <dcterms:created xsi:type="dcterms:W3CDTF">2016-04-07T15:04:31Z</dcterms:created>
  <dcterms:modified xsi:type="dcterms:W3CDTF">2017-03-14T23:54:04Z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M SIP Document Sensitivity">
    <vt:lpwstr/>
  </property>
  <property fmtid="{D5CDD505-2E9C-101B-9397-08002B2CF9AE}" pid="3" name="Document Author">
    <vt:lpwstr>ACCT04\keisenhu</vt:lpwstr>
  </property>
  <property fmtid="{D5CDD505-2E9C-101B-9397-08002B2CF9AE}" pid="4" name="Document Sensitivity">
    <vt:lpwstr>1</vt:lpwstr>
  </property>
  <property fmtid="{D5CDD505-2E9C-101B-9397-08002B2CF9AE}" pid="5" name="ThirdParty">
    <vt:lpwstr/>
  </property>
  <property fmtid="{D5CDD505-2E9C-101B-9397-08002B2CF9AE}" pid="6" name="OCI Restriction">
    <vt:bool>false</vt:bool>
  </property>
  <property fmtid="{D5CDD505-2E9C-101B-9397-08002B2CF9AE}" pid="7" name="OCI Additional Info">
    <vt:lpwstr/>
  </property>
  <property fmtid="{D5CDD505-2E9C-101B-9397-08002B2CF9AE}" pid="8" name="Allow Header Overwrite">
    <vt:bool>false</vt:bool>
  </property>
  <property fmtid="{D5CDD505-2E9C-101B-9397-08002B2CF9AE}" pid="9" name="Allow Footer Overwrite">
    <vt:bool>false</vt:bool>
  </property>
  <property fmtid="{D5CDD505-2E9C-101B-9397-08002B2CF9AE}" pid="10" name="Multiple Selected">
    <vt:lpwstr>-1</vt:lpwstr>
  </property>
  <property fmtid="{D5CDD505-2E9C-101B-9397-08002B2CF9AE}" pid="11" name="SIPLongWording">
    <vt:lpwstr/>
  </property>
  <property fmtid="{D5CDD505-2E9C-101B-9397-08002B2CF9AE}" pid="12" name="checkedProgramsCount">
    <vt:i4>0</vt:i4>
  </property>
  <property fmtid="{D5CDD505-2E9C-101B-9397-08002B2CF9AE}" pid="13" name="ExpCountry">
    <vt:lpwstr/>
  </property>
  <property fmtid="{D5CDD505-2E9C-101B-9397-08002B2CF9AE}" pid="14" name="ContentTypeId">
    <vt:lpwstr>0x0101000FADD8C4B2721440B599F7D3C3FB23ED</vt:lpwstr>
  </property>
  <property fmtid="{D5CDD505-2E9C-101B-9397-08002B2CF9AE}" pid="15" name="ojpProgramOfficeConsumerTags">
    <vt:lpwstr>2323;#vtt.gov|15974e5e-adb4-45f5-8ed5-4694bc893be4</vt:lpwstr>
  </property>
  <property fmtid="{D5CDD505-2E9C-101B-9397-08002B2CF9AE}" pid="17" name="ojpAudienceTags">
    <vt:lpwstr/>
  </property>
  <property fmtid="{D5CDD505-2E9C-101B-9397-08002B2CF9AE}" pid="18" name="ojpProgramOfficeOwnerTags">
    <vt:lpwstr>2323;#vtt.gov|15974e5e-adb4-45f5-8ed5-4694bc893be4</vt:lpwstr>
  </property>
  <property fmtid="{D5CDD505-2E9C-101B-9397-08002B2CF9AE}" pid="19" name="ojpRelatedItemTags">
    <vt:lpwstr/>
  </property>
  <property fmtid="{D5CDD505-2E9C-101B-9397-08002B2CF9AE}" pid="20" name="ojpSemaphoreTags">
    <vt:lpwstr>1459;#Trauma|21de002d-a134-4fdf-bdd8-249fad9fcde6;#301;#Vicarious trauma|c1b881ac-0ebc-56d1-8e81-800792ce5c05</vt:lpwstr>
  </property>
  <property fmtid="{D5CDD505-2E9C-101B-9397-08002B2CF9AE}" pid="21" name="d3e3e4f103314d7c900af07363af0f31">
    <vt:lpwstr>Trauma|21de002d-a134-4fdf-bdd8-249fad9fcde6;Vicarious trauma|c1b881ac-0ebc-56d1-8e81-800792ce5c05</vt:lpwstr>
  </property>
  <property fmtid="{D5CDD505-2E9C-101B-9397-08002B2CF9AE}" pid="23" name="Semaphore.Score.Field:14d2e7c1-fecf-46a5-a6f1-e4bec55afc85">
    <vt:lpwstr>[{"Id":"21de002d-a134-4fdf-bdd8-249fad9fcde6","Name":"Trauma","Score":39},{"Id":"c1b881ac-0ebc-56d1-8e81-800792ce5c05","Name":"Vicarious trauma","Score":35}]</vt:lpwstr>
  </property>
  <property fmtid="{D5CDD505-2E9C-101B-9397-08002B2CF9AE}" pid="24" name="Semaphore.Score.Field:d3e3e4f1-0331-4d7c-900a-f07363af0f31">
    <vt:lpwstr>[{"Id":"21de002d-a134-4fdf-bdd8-249fad9fcde6","Name":"Trauma","Score":39},{"Id":"c1b881ac-0ebc-56d1-8e81-800792ce5c05","Name":"Vicarious trauma","Score":35}]</vt:lpwstr>
  </property>
  <property fmtid="{D5CDD505-2E9C-101B-9397-08002B2CF9AE}" pid="26" name="ojpEnterpriseTagsSemaphoreLCField">
    <vt:filetime>2018-08-04T07:20:01Z</vt:filetime>
  </property>
  <property fmtid="{D5CDD505-2E9C-101B-9397-08002B2CF9AE}" pid="27" name="ojpEnterpriseTagsTaxHTField">
    <vt:lpwstr>Trauma|21de002d-a134-4fdf-bdd8-249fad9fcde6;Vicarious trauma|c1b881ac-0ebc-56d1-8e81-800792ce5c05</vt:lpwstr>
  </property>
  <property fmtid="{D5CDD505-2E9C-101B-9397-08002B2CF9AE}" pid="28" name="ojpEnterpriseTags">
    <vt:lpwstr>1459;#Trauma;#301;#Vicarious trauma</vt:lpwstr>
  </property>
  <property fmtid="{D5CDD505-2E9C-101B-9397-08002B2CF9AE}" pid="29" name="ojpEnterpriseTagsSemaphoreHTField">
    <vt:lpwstr>{"LastError":null,"LastSessionId":"00000000-0000-0000-0000-000000000000","ManuallyEdited":null,"Nodes":[{"Class":null,"DescendentResultCount":null,"FacetNames":["OJP Taxonomy","Trauma"],"HasChildren":true,"IsAvailableForTagging":true,"IsRoot":false,"ModelId":"2bea1d6f-3dbb-57fd-a01d-779405b81b21","Name":"Trauma","Query":"semid:\"021de002d-a134-4fdf-bdd8-249fad9fcde6\"","QueryIncludingDescendents":"semid:\"21de002d-a134-4fdf-bdd8-249fad9fcde6\"","ResultCount":null,"RulebaseClass":{"Text":"Generic","Value":"Generic"},"Score":0.39,"SemaphoreId":"21de002d-a134-4fdf-bdd8-249fad9fcde6","TermAndPath":"GP0|#21de002d-a134-4fdf-bdd8-249fad9fcde6;L0|#021de002d-a134-4fdf-bdd8-249fad9fcde6|Trauma;GPP|#5e79c272-d163-5768-8769-721575613b77;GPP|#78145683-7076-5d2c-9b1e-803f9a7273a7;GPP|#7a8ee7c2-8fc9-4d2b-a78a-5464138d3d92;GTSet|#4472dc6b-2be4-48c2-addc-51f1f7bbccaf;","TermstoreId":"21de002d-a134-4fdf-bdd8-249fad9fcde6"},{"Class":null,"DescendentResultCount":null,"FacetNames":["OJP Taxonomy","Vicarious trauma"],"HasChildren":true,"IsAvailableForTagging":true,"IsRoot":false,"ModelId":"2bea1d6f-3dbb-57fd-a01d-779405b81b21","Name":"Vicarious trauma","Query":"semid:\"0c1b881ac-0ebc-56d1-8e81-800792ce5c05\"","QueryIncludingDescendents":"semid:\"c1b881ac-0ebc-56d1-8e81-800792ce5c05\"","ResultCount":null,"RulebaseClass":{"Text":"Generic","Value":"Generic"},"Score":0.35,"SemaphoreId":"c1b881ac-0ebc-56d1-8e81-800792ce5c05","TermAndPath":"GP0|#c1b881ac-0ebc-56d1-8e81-800792ce5c05;L0|#0c1b881ac-0ebc-56d1-8e81-800792ce5c05|Vicarious trauma;GPP|#7aa1c6ab-c232-4407-9e95-0bc9fa414946;GPP|#78145683-7076-5d2c-9b1e-803f9a7273a7;GPP|#7a8ee7c2-8fc9-4d2b-a78a-5464138d3d92;GTSet|#4472dc6b-2be4-48c2-addc-51f1f7bbccaf;GPP|#8efdec69-6cf9-4770-acc5-f0e7641e9e12;","TermstoreId":"c1b881ac-0ebc-56d1-8e81-800792ce5c05"}]}</vt:lpwstr>
  </property>
  <property fmtid="{D5CDD505-2E9C-101B-9397-08002B2CF9AE}" pid="30" name="p2f24b63d80c4c07913ca09f5befd9a6">
    <vt:lpwstr/>
  </property>
  <property fmtid="{D5CDD505-2E9C-101B-9397-08002B2CF9AE}" pid="31" name="ojpTaxonomyTags">
    <vt:lpwstr/>
  </property>
  <property fmtid="{D5CDD505-2E9C-101B-9397-08002B2CF9AE}" pid="32" name="ojpPlatformNavigation">
    <vt:lpwstr/>
  </property>
  <property fmtid="{D5CDD505-2E9C-101B-9397-08002B2CF9AE}" pid="33" name="ojpResourceType">
    <vt:lpwstr/>
  </property>
</Properties>
</file>