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9"/>
  </p:notesMasterIdLst>
  <p:handoutMasterIdLst>
    <p:handoutMasterId r:id="rId10"/>
  </p:handoutMasterIdLst>
  <p:sldIdLst>
    <p:sldId id="258" r:id="rId2"/>
    <p:sldId id="268" r:id="rId3"/>
    <p:sldId id="260" r:id="rId4"/>
    <p:sldId id="261" r:id="rId5"/>
    <p:sldId id="267" r:id="rId6"/>
    <p:sldId id="264" r:id="rId7"/>
    <p:sldId id="266" r:id="rId8"/>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98111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p:scale>
          <a:sx n="150" d="100"/>
          <a:sy n="150" d="100"/>
        </p:scale>
        <p:origin x="-2336" y="2120"/>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A542F63-B1B9-5F4F-B0EA-F62D0EE644A5}" type="datetimeFigureOut">
              <a:rPr lang="en-US" smtClean="0"/>
              <a:pPr/>
              <a:t>4/14/16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37E719-B517-C14D-B5C6-F1FEDFEFEEFF}"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6382B1-B61E-7546-88DE-4C3CD5E89AF4}" type="datetimeFigureOut">
              <a:rPr lang="en-US" smtClean="0"/>
              <a:pPr/>
              <a:t>4/14/16</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CAD2F2-F1C6-A84D-8C83-BBBAA8B9EC6F}"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95E897-91E2-A44B-9B3E-F0AD25396671}" type="datetime1">
              <a:rPr lang="en-US" smtClean="0"/>
              <a:pPr/>
              <a:t>4/14/16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073C4F-AE1C-6243-9A49-29A71D914CB7}" type="datetime1">
              <a:rPr lang="en-US" smtClean="0"/>
              <a:pPr/>
              <a:t>4/14/16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1C122C-0AFE-1441-8207-7065A6C22FA7}" type="datetime1">
              <a:rPr lang="en-US" smtClean="0"/>
              <a:pPr/>
              <a:t>4/14/16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48CD6F-FC43-1143-90A8-D1F0C0584392}" type="datetime1">
              <a:rPr lang="en-US" smtClean="0"/>
              <a:pPr/>
              <a:t>4/14/16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E35A63-F42A-0740-B298-C337C1C54E15}" type="datetime1">
              <a:rPr lang="en-US" smtClean="0"/>
              <a:pPr/>
              <a:t>4/14/16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DABC82-1515-2840-823E-14E12BD1CB84}" type="datetime1">
              <a:rPr lang="en-US" smtClean="0"/>
              <a:pPr/>
              <a:t>4/14/16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BE21C-FCD8-C144-89AF-48267DD75F73}" type="datetime1">
              <a:rPr lang="en-US" smtClean="0"/>
              <a:pPr/>
              <a:t>4/14/16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8EED3D-0DCD-6E46-A8DB-ACCDC9E63B11}" type="datetime1">
              <a:rPr lang="en-US" smtClean="0"/>
              <a:pPr/>
              <a:t>4/14/16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D01FB-A39D-2F44-BAFA-78A02B6143D4}" type="datetime1">
              <a:rPr lang="en-US" smtClean="0"/>
              <a:pPr/>
              <a:t>4/14/16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DC978F-CB3F-994F-9165-A1D0B4767ACF}" type="datetime1">
              <a:rPr lang="en-US" smtClean="0"/>
              <a:pPr/>
              <a:t>4/14/16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8"/>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8"/>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A13E66-9782-4248-A798-D80C41F3C0BC}" type="datetime1">
              <a:rPr lang="en-US" smtClean="0"/>
              <a:pPr/>
              <a:t>4/14/16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F4A69E-6B22-8243-B016-268A540422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EAAE03F-70E0-4F47-B1D4-360589C3FEE5}" type="datetime1">
              <a:rPr lang="en-US" smtClean="0"/>
              <a:pPr/>
              <a:t>4/14/16</a:t>
            </a:fld>
            <a:endParaRPr lang="en-US"/>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1F4A69E-6B22-8243-B016-268A540422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mzimmerman@mindability.com" TargetMode="Externa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hyperlink" Target="mailto:mzimmerman@mindability.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mailto:mzimmerman@mindabilit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41801" y="330201"/>
            <a:ext cx="2271325" cy="665155"/>
          </a:xfrm>
          <a:prstGeom prst="rect">
            <a:avLst/>
          </a:prstGeom>
        </p:spPr>
      </p:pic>
      <p:sp>
        <p:nvSpPr>
          <p:cNvPr id="5" name="TextBox 4"/>
          <p:cNvSpPr txBox="1"/>
          <p:nvPr/>
        </p:nvSpPr>
        <p:spPr>
          <a:xfrm>
            <a:off x="381001" y="1761067"/>
            <a:ext cx="6132126" cy="1785104"/>
          </a:xfrm>
          <a:prstGeom prst="rect">
            <a:avLst/>
          </a:prstGeom>
          <a:solidFill>
            <a:srgbClr val="B9CDE5"/>
          </a:solidFill>
        </p:spPr>
        <p:txBody>
          <a:bodyPr wrap="square" rtlCol="0">
            <a:spAutoFit/>
          </a:bodyPr>
          <a:lstStyle/>
          <a:p>
            <a:endParaRPr lang="en-US" sz="1400" dirty="0" smtClean="0"/>
          </a:p>
          <a:p>
            <a:r>
              <a:rPr lang="en-US" sz="1600" dirty="0" smtClean="0"/>
              <a:t>Here is information on two self-directed, online psycho-educational programs for first responders. </a:t>
            </a:r>
          </a:p>
          <a:p>
            <a:endParaRPr lang="en-US" sz="1600" dirty="0" smtClean="0"/>
          </a:p>
          <a:p>
            <a:pPr algn="ctr">
              <a:buFont typeface="Arial"/>
              <a:buChar char="•"/>
            </a:pPr>
            <a:r>
              <a:rPr lang="en-US" sz="1600" b="1" dirty="0" err="1" smtClean="0"/>
              <a:t>Mindability.com</a:t>
            </a:r>
            <a:r>
              <a:rPr lang="en-US" sz="1600" b="1" dirty="0" smtClean="0"/>
              <a:t>/bullet-proof  (Law Enforcement)</a:t>
            </a:r>
          </a:p>
          <a:p>
            <a:pPr algn="ctr">
              <a:buFont typeface="Arial"/>
              <a:buChar char="•"/>
            </a:pPr>
            <a:r>
              <a:rPr lang="en-US" sz="1600" b="1" dirty="0" err="1" smtClean="0"/>
              <a:t>Mindability.com</a:t>
            </a:r>
            <a:r>
              <a:rPr lang="en-US" sz="1600" b="1" dirty="0" smtClean="0"/>
              <a:t>/fire-strong  (Fire Service)</a:t>
            </a:r>
          </a:p>
          <a:p>
            <a:pPr algn="ctr"/>
            <a:endParaRPr lang="en-US" sz="1600" b="1" dirty="0" smtClean="0"/>
          </a:p>
        </p:txBody>
      </p:sp>
      <p:sp>
        <p:nvSpPr>
          <p:cNvPr id="7" name="TextBox 6"/>
          <p:cNvSpPr txBox="1"/>
          <p:nvPr/>
        </p:nvSpPr>
        <p:spPr>
          <a:xfrm>
            <a:off x="998606" y="1244769"/>
            <a:ext cx="4698722" cy="369332"/>
          </a:xfrm>
          <a:prstGeom prst="rect">
            <a:avLst/>
          </a:prstGeom>
          <a:noFill/>
        </p:spPr>
        <p:txBody>
          <a:bodyPr wrap="none" rtlCol="0">
            <a:spAutoFit/>
          </a:bodyPr>
          <a:lstStyle/>
          <a:p>
            <a:pPr algn="ctr"/>
            <a:r>
              <a:rPr lang="en-US" dirty="0" smtClean="0"/>
              <a:t>First Responder Vicarious Trauma Toolkit Project</a:t>
            </a:r>
          </a:p>
        </p:txBody>
      </p:sp>
      <p:sp>
        <p:nvSpPr>
          <p:cNvPr id="9" name="TextBox 8"/>
          <p:cNvSpPr txBox="1"/>
          <p:nvPr/>
        </p:nvSpPr>
        <p:spPr>
          <a:xfrm>
            <a:off x="381001" y="3698990"/>
            <a:ext cx="6132125" cy="5262980"/>
          </a:xfrm>
          <a:prstGeom prst="rect">
            <a:avLst/>
          </a:prstGeom>
          <a:noFill/>
        </p:spPr>
        <p:txBody>
          <a:bodyPr wrap="square" rtlCol="0">
            <a:spAutoFit/>
          </a:bodyPr>
          <a:lstStyle/>
          <a:p>
            <a:r>
              <a:rPr lang="en-US" sz="1600" b="1" dirty="0" smtClean="0"/>
              <a:t>The </a:t>
            </a:r>
            <a:r>
              <a:rPr lang="en-US" sz="1600" b="1" dirty="0" err="1" smtClean="0"/>
              <a:t>Mindability</a:t>
            </a:r>
            <a:r>
              <a:rPr lang="en-US" sz="1600" b="1" dirty="0" smtClean="0"/>
              <a:t> “Bullet-proof” and “Fire-strong” programs: </a:t>
            </a:r>
          </a:p>
          <a:p>
            <a:endParaRPr lang="en-US" sz="1600" dirty="0" smtClean="0"/>
          </a:p>
          <a:p>
            <a:r>
              <a:rPr lang="en-US" sz="1600" dirty="0" smtClean="0"/>
              <a:t>In 2010, the Phoenix Fire Department experienced the suicide of four firefighters within a four month period. As a result, the Department created a mental health task force to aggressively address the mental health issues of its members. </a:t>
            </a:r>
          </a:p>
          <a:p>
            <a:endParaRPr lang="en-US" sz="1600" dirty="0" smtClean="0"/>
          </a:p>
          <a:p>
            <a:r>
              <a:rPr lang="en-US" sz="1600" dirty="0" smtClean="0"/>
              <a:t>Mary Ann Zimmerman, MC, LPC, LISAC, co-founder of The </a:t>
            </a:r>
            <a:r>
              <a:rPr lang="en-US" sz="1600" dirty="0" err="1" smtClean="0"/>
              <a:t>Mindability</a:t>
            </a:r>
            <a:r>
              <a:rPr lang="en-US" sz="1600" dirty="0" smtClean="0"/>
              <a:t> Group, was invited to join the task force. </a:t>
            </a:r>
          </a:p>
          <a:p>
            <a:endParaRPr lang="en-US" sz="1600" dirty="0" smtClean="0"/>
          </a:p>
          <a:p>
            <a:r>
              <a:rPr lang="en-US" sz="1600" dirty="0" smtClean="0"/>
              <a:t>Key initiatives involved changing the culture and increasing access to care, and were primary objectives.</a:t>
            </a:r>
          </a:p>
          <a:p>
            <a:endParaRPr lang="en-US" sz="1600" dirty="0" smtClean="0"/>
          </a:p>
          <a:p>
            <a:r>
              <a:rPr lang="en-US" sz="1600" dirty="0" smtClean="0"/>
              <a:t>Recognizing that many first responders do not readily access mental health counseling/EAP services due to stigma and confidentiality concerns, The  </a:t>
            </a:r>
            <a:r>
              <a:rPr lang="en-US" sz="1600" dirty="0" err="1" smtClean="0"/>
              <a:t>Mindability</a:t>
            </a:r>
            <a:r>
              <a:rPr lang="en-US" sz="1600" dirty="0" smtClean="0"/>
              <a:t> Group adapted its widely used Road Map to Peace of Mind into a self-directed, anonymous, confidential online protocol specifically for public safety personnel.</a:t>
            </a:r>
          </a:p>
          <a:p>
            <a:endParaRPr lang="en-US" sz="1600" dirty="0" smtClean="0"/>
          </a:p>
          <a:p>
            <a:r>
              <a:rPr lang="en-US" sz="1600" dirty="0" smtClean="0"/>
              <a:t>The research shows that evidence based online services are effective as higher intensity, in-person ones.</a:t>
            </a:r>
          </a:p>
        </p:txBody>
      </p:sp>
      <p:sp>
        <p:nvSpPr>
          <p:cNvPr id="10" name="Slide Number Placeholder 9"/>
          <p:cNvSpPr>
            <a:spLocks noGrp="1"/>
          </p:cNvSpPr>
          <p:nvPr>
            <p:ph type="sldNum" sz="quarter" idx="12"/>
          </p:nvPr>
        </p:nvSpPr>
        <p:spPr/>
        <p:txBody>
          <a:bodyPr/>
          <a:lstStyle/>
          <a:p>
            <a:fld id="{51F4A69E-6B22-8243-B016-268A5404223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41801" y="330201"/>
            <a:ext cx="2271325" cy="665155"/>
          </a:xfrm>
          <a:prstGeom prst="rect">
            <a:avLst/>
          </a:prstGeom>
        </p:spPr>
      </p:pic>
      <p:sp>
        <p:nvSpPr>
          <p:cNvPr id="7" name="TextBox 6"/>
          <p:cNvSpPr txBox="1"/>
          <p:nvPr/>
        </p:nvSpPr>
        <p:spPr>
          <a:xfrm>
            <a:off x="998606" y="1244769"/>
            <a:ext cx="4698722" cy="369332"/>
          </a:xfrm>
          <a:prstGeom prst="rect">
            <a:avLst/>
          </a:prstGeom>
          <a:noFill/>
        </p:spPr>
        <p:txBody>
          <a:bodyPr wrap="none" rtlCol="0">
            <a:spAutoFit/>
          </a:bodyPr>
          <a:lstStyle/>
          <a:p>
            <a:pPr algn="ctr"/>
            <a:r>
              <a:rPr lang="en-US" dirty="0" smtClean="0"/>
              <a:t>First Responder Vicarious Trauma Toolkit Project</a:t>
            </a:r>
          </a:p>
        </p:txBody>
      </p:sp>
      <p:sp>
        <p:nvSpPr>
          <p:cNvPr id="9" name="TextBox 8"/>
          <p:cNvSpPr txBox="1"/>
          <p:nvPr/>
        </p:nvSpPr>
        <p:spPr>
          <a:xfrm>
            <a:off x="381001" y="1727200"/>
            <a:ext cx="6132125" cy="4524316"/>
          </a:xfrm>
          <a:prstGeom prst="rect">
            <a:avLst/>
          </a:prstGeom>
          <a:noFill/>
        </p:spPr>
        <p:txBody>
          <a:bodyPr wrap="square" rtlCol="0">
            <a:spAutoFit/>
          </a:bodyPr>
          <a:lstStyle/>
          <a:p>
            <a:r>
              <a:rPr lang="en-US" sz="1600" dirty="0" smtClean="0"/>
              <a:t>In 2012, The </a:t>
            </a:r>
            <a:r>
              <a:rPr lang="en-US" sz="1600" dirty="0" err="1" smtClean="0"/>
              <a:t>Mindability</a:t>
            </a:r>
            <a:r>
              <a:rPr lang="en-US" sz="1600" dirty="0" smtClean="0"/>
              <a:t> Group created a company-wide online Resiliency training program to help first responders learn skills helping to “inoculate” them against life stressors </a:t>
            </a:r>
            <a:r>
              <a:rPr lang="en-US" sz="1600" u="sng" dirty="0" smtClean="0"/>
              <a:t>before</a:t>
            </a:r>
            <a:r>
              <a:rPr lang="en-US" sz="1600" dirty="0" smtClean="0"/>
              <a:t> mental health issues arise.</a:t>
            </a:r>
          </a:p>
          <a:p>
            <a:endParaRPr lang="en-US" sz="1600" dirty="0" smtClean="0"/>
          </a:p>
          <a:p>
            <a:r>
              <a:rPr lang="en-US" sz="1600" dirty="0" smtClean="0"/>
              <a:t>Other programs, focusing specifically on sleep/insomnia were added based on feedback from participating agencies.</a:t>
            </a:r>
          </a:p>
          <a:p>
            <a:endParaRPr lang="en-US" sz="1600" dirty="0" smtClean="0"/>
          </a:p>
          <a:p>
            <a:r>
              <a:rPr lang="en-US" sz="1600" dirty="0" smtClean="0"/>
              <a:t>A sister program, </a:t>
            </a:r>
            <a:r>
              <a:rPr lang="en-US" sz="1600" b="1" dirty="0" err="1" smtClean="0"/>
              <a:t>mindability.com</a:t>
            </a:r>
            <a:r>
              <a:rPr lang="en-US" sz="1600" b="1" dirty="0" smtClean="0"/>
              <a:t>/bullet-proof, </a:t>
            </a:r>
            <a:r>
              <a:rPr lang="en-US" sz="1600" dirty="0" smtClean="0"/>
              <a:t>for law enforcement personnel was recently launched. It contains the same evidence based self-directed platform as </a:t>
            </a:r>
            <a:r>
              <a:rPr lang="en-US" sz="1600" b="1" dirty="0" err="1" smtClean="0"/>
              <a:t>mindability.com</a:t>
            </a:r>
            <a:r>
              <a:rPr lang="en-US" sz="1600" b="1" dirty="0" smtClean="0"/>
              <a:t>/fire-strong</a:t>
            </a:r>
            <a:r>
              <a:rPr lang="en-US" sz="1600" dirty="0" smtClean="0"/>
              <a:t>, but is adapted specifically to the stresses facing law enforcement officers.</a:t>
            </a:r>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a:p>
        </p:txBody>
      </p:sp>
      <p:sp>
        <p:nvSpPr>
          <p:cNvPr id="6" name="Slide Number Placeholder 5"/>
          <p:cNvSpPr>
            <a:spLocks noGrp="1"/>
          </p:cNvSpPr>
          <p:nvPr>
            <p:ph type="sldNum" sz="quarter" idx="12"/>
          </p:nvPr>
        </p:nvSpPr>
        <p:spPr/>
        <p:txBody>
          <a:bodyPr/>
          <a:lstStyle/>
          <a:p>
            <a:fld id="{51F4A69E-6B22-8243-B016-268A5404223B}" type="slidenum">
              <a:rPr lang="en-US" smtClean="0"/>
              <a:pPr/>
              <a:t>2</a:t>
            </a:fld>
            <a:endParaRPr lang="en-US"/>
          </a:p>
        </p:txBody>
      </p:sp>
      <p:sp>
        <p:nvSpPr>
          <p:cNvPr id="8" name="TextBox 7"/>
          <p:cNvSpPr txBox="1"/>
          <p:nvPr/>
        </p:nvSpPr>
        <p:spPr>
          <a:xfrm>
            <a:off x="381001" y="5223933"/>
            <a:ext cx="6134099" cy="3293209"/>
          </a:xfrm>
          <a:prstGeom prst="rect">
            <a:avLst/>
          </a:prstGeom>
          <a:solidFill>
            <a:srgbClr val="B9CDE5"/>
          </a:solidFill>
        </p:spPr>
        <p:txBody>
          <a:bodyPr wrap="square" rtlCol="0">
            <a:spAutoFit/>
          </a:bodyPr>
          <a:lstStyle/>
          <a:p>
            <a:r>
              <a:rPr lang="en-US" sz="1600" b="1" dirty="0" smtClean="0"/>
              <a:t>Current Participating Agencies:</a:t>
            </a:r>
          </a:p>
          <a:p>
            <a:endParaRPr lang="en-US" sz="1600" dirty="0" smtClean="0"/>
          </a:p>
          <a:p>
            <a:pPr>
              <a:buFont typeface="Arial"/>
              <a:buChar char="•"/>
            </a:pPr>
            <a:r>
              <a:rPr lang="en-US" sz="1600" dirty="0" smtClean="0"/>
              <a:t>Phoenix Arizona Fire Department</a:t>
            </a:r>
          </a:p>
          <a:p>
            <a:endParaRPr lang="en-US" sz="1600" dirty="0" smtClean="0"/>
          </a:p>
          <a:p>
            <a:pPr>
              <a:buFont typeface="Arial"/>
              <a:buChar char="•"/>
            </a:pPr>
            <a:r>
              <a:rPr lang="en-US" sz="1600" dirty="0" smtClean="0"/>
              <a:t>Glendale Arizona Police Department</a:t>
            </a:r>
          </a:p>
          <a:p>
            <a:endParaRPr lang="en-US" sz="1600" dirty="0" smtClean="0"/>
          </a:p>
          <a:p>
            <a:pPr>
              <a:buFont typeface="Arial"/>
              <a:buChar char="•"/>
            </a:pPr>
            <a:r>
              <a:rPr lang="en-US" sz="1600" dirty="0" smtClean="0"/>
              <a:t>Glendale Arizona Fire Department</a:t>
            </a:r>
          </a:p>
          <a:p>
            <a:endParaRPr lang="en-US" sz="1600" dirty="0" smtClean="0"/>
          </a:p>
          <a:p>
            <a:pPr>
              <a:buFont typeface="Arial"/>
              <a:buChar char="•"/>
            </a:pPr>
            <a:r>
              <a:rPr lang="en-US" sz="1600" dirty="0" smtClean="0"/>
              <a:t>Goodyear Arizona Fire Department</a:t>
            </a:r>
          </a:p>
          <a:p>
            <a:endParaRPr lang="en-US" sz="1600" dirty="0" smtClean="0"/>
          </a:p>
          <a:p>
            <a:pPr>
              <a:buFont typeface="Arial"/>
              <a:buChar char="•"/>
            </a:pPr>
            <a:r>
              <a:rPr lang="en-US" sz="1600" dirty="0" smtClean="0"/>
              <a:t>Prescott Arizona Fire Department</a:t>
            </a:r>
          </a:p>
          <a:p>
            <a:endParaRPr lang="en-US" sz="1600" dirty="0" smtClean="0"/>
          </a:p>
          <a:p>
            <a:pPr>
              <a:buFont typeface="Arial"/>
              <a:buChar char="•"/>
            </a:pPr>
            <a:r>
              <a:rPr lang="en-US" sz="1600" dirty="0" smtClean="0"/>
              <a:t>Menninger Clinic Veteran’s Program, Houston, Texas</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extBox 8"/>
          <p:cNvSpPr txBox="1"/>
          <p:nvPr/>
        </p:nvSpPr>
        <p:spPr>
          <a:xfrm>
            <a:off x="2" y="412037"/>
            <a:ext cx="6857998" cy="798697"/>
          </a:xfrm>
          <a:prstGeom prst="rect">
            <a:avLst/>
          </a:prstGeom>
          <a:solidFill>
            <a:schemeClr val="tx2">
              <a:lumMod val="40000"/>
              <a:lumOff val="60000"/>
            </a:schemeClr>
          </a:solidFill>
        </p:spPr>
        <p:txBody>
          <a:bodyPr wrap="square" rtlCol="0">
            <a:spAutoFit/>
          </a:bodyPr>
          <a:lstStyle/>
          <a:p>
            <a:endParaRPr lang="en-US" dirty="0"/>
          </a:p>
        </p:txBody>
      </p:sp>
      <p:sp>
        <p:nvSpPr>
          <p:cNvPr id="2" name="Title 1"/>
          <p:cNvSpPr>
            <a:spLocks noGrp="1"/>
          </p:cNvSpPr>
          <p:nvPr>
            <p:ph type="ctrTitle"/>
          </p:nvPr>
        </p:nvSpPr>
        <p:spPr>
          <a:xfrm>
            <a:off x="0" y="282208"/>
            <a:ext cx="6857999" cy="928526"/>
          </a:xfrm>
        </p:spPr>
        <p:txBody>
          <a:bodyPr>
            <a:normAutofit/>
          </a:bodyPr>
          <a:lstStyle/>
          <a:p>
            <a:r>
              <a:rPr lang="en-US" sz="2400" dirty="0" err="1" smtClean="0">
                <a:ln w="0" cap="flat" cmpd="sng" algn="ctr">
                  <a:noFill/>
                  <a:prstDash val="solid"/>
                  <a:round/>
                  <a:headEnd type="none" w="med" len="med"/>
                  <a:tailEnd type="none" w="med" len="med"/>
                </a:ln>
                <a:solidFill>
                  <a:schemeClr val="bg1"/>
                </a:solidFill>
              </a:rPr>
              <a:t>Mindability.com</a:t>
            </a:r>
            <a:r>
              <a:rPr lang="en-US" sz="2400" dirty="0" smtClean="0">
                <a:ln w="0" cap="flat" cmpd="sng" algn="ctr">
                  <a:noFill/>
                  <a:prstDash val="solid"/>
                  <a:round/>
                  <a:headEnd type="none" w="med" len="med"/>
                  <a:tailEnd type="none" w="med" len="med"/>
                </a:ln>
                <a:solidFill>
                  <a:schemeClr val="bg1"/>
                </a:solidFill>
              </a:rPr>
              <a:t>/bullet-proof</a:t>
            </a:r>
            <a:br>
              <a:rPr lang="en-US" sz="2400" dirty="0" smtClean="0">
                <a:ln w="0" cap="flat" cmpd="sng" algn="ctr">
                  <a:noFill/>
                  <a:prstDash val="solid"/>
                  <a:round/>
                  <a:headEnd type="none" w="med" len="med"/>
                  <a:tailEnd type="none" w="med" len="med"/>
                </a:ln>
                <a:solidFill>
                  <a:schemeClr val="bg1"/>
                </a:solidFill>
              </a:rPr>
            </a:br>
            <a:r>
              <a:rPr lang="en-US" sz="2400" dirty="0" err="1" smtClean="0">
                <a:ln w="0" cap="flat" cmpd="sng" algn="ctr">
                  <a:noFill/>
                  <a:prstDash val="solid"/>
                  <a:round/>
                  <a:headEnd type="none" w="med" len="med"/>
                  <a:tailEnd type="none" w="med" len="med"/>
                </a:ln>
                <a:solidFill>
                  <a:schemeClr val="bg1"/>
                </a:solidFill>
              </a:rPr>
              <a:t>Mindability.com</a:t>
            </a:r>
            <a:r>
              <a:rPr lang="en-US" sz="2400" dirty="0" smtClean="0">
                <a:ln w="0" cap="flat" cmpd="sng" algn="ctr">
                  <a:noFill/>
                  <a:prstDash val="solid"/>
                  <a:round/>
                  <a:headEnd type="none" w="med" len="med"/>
                  <a:tailEnd type="none" w="med" len="med"/>
                </a:ln>
                <a:solidFill>
                  <a:schemeClr val="bg1"/>
                </a:solidFill>
              </a:rPr>
              <a:t>/fire-strong</a:t>
            </a:r>
            <a:endParaRPr lang="en-US" sz="2400" dirty="0">
              <a:ln w="0" cap="flat" cmpd="sng" algn="ctr">
                <a:noFill/>
                <a:prstDash val="solid"/>
                <a:round/>
                <a:headEnd type="none" w="med" len="med"/>
                <a:tailEnd type="none" w="med" len="med"/>
              </a:ln>
              <a:solidFill>
                <a:schemeClr val="bg1"/>
              </a:solidFill>
            </a:endParaRPr>
          </a:p>
        </p:txBody>
      </p:sp>
      <p:sp>
        <p:nvSpPr>
          <p:cNvPr id="3" name="Subtitle 2"/>
          <p:cNvSpPr>
            <a:spLocks noGrp="1"/>
          </p:cNvSpPr>
          <p:nvPr>
            <p:ph type="subTitle" idx="1"/>
          </p:nvPr>
        </p:nvSpPr>
        <p:spPr>
          <a:xfrm>
            <a:off x="2" y="1320800"/>
            <a:ext cx="6857999" cy="6992201"/>
          </a:xfrm>
        </p:spPr>
        <p:txBody>
          <a:bodyPr>
            <a:normAutofit fontScale="92500" lnSpcReduction="10000"/>
          </a:bodyPr>
          <a:lstStyle/>
          <a:p>
            <a:r>
              <a:rPr lang="en-US" sz="1400" b="1" dirty="0" smtClean="0">
                <a:solidFill>
                  <a:schemeClr val="tx2"/>
                </a:solidFill>
              </a:rPr>
              <a:t>The </a:t>
            </a:r>
            <a:r>
              <a:rPr lang="en-US" sz="1400" b="1" dirty="0" err="1" smtClean="0">
                <a:solidFill>
                  <a:schemeClr val="tx2"/>
                </a:solidFill>
              </a:rPr>
              <a:t>Mindability</a:t>
            </a:r>
            <a:r>
              <a:rPr lang="en-US" sz="1400" b="1" dirty="0" smtClean="0">
                <a:solidFill>
                  <a:schemeClr val="tx2"/>
                </a:solidFill>
              </a:rPr>
              <a:t> programs are a unique and valuable tool in your Health and Wellness Toolkit</a:t>
            </a:r>
          </a:p>
          <a:p>
            <a:pPr algn="l"/>
            <a:endParaRPr lang="en-US" sz="1400" dirty="0" smtClean="0">
              <a:solidFill>
                <a:schemeClr val="tx1"/>
              </a:solidFill>
            </a:endParaRPr>
          </a:p>
          <a:p>
            <a:pPr algn="l">
              <a:buFont typeface="Arial"/>
              <a:buChar char="•"/>
            </a:pPr>
            <a:r>
              <a:rPr lang="en-US" sz="1400" dirty="0" smtClean="0">
                <a:solidFill>
                  <a:schemeClr val="tx1"/>
                </a:solidFill>
              </a:rPr>
              <a:t>     The website consists of evidence based online educational tools focusing on stress reduction and resiliency. It is designed to overcome barriers to care such as stigma, confidentiality, and time, and helps employees obtain needed services on-demand.</a:t>
            </a:r>
          </a:p>
          <a:p>
            <a:pPr algn="l"/>
            <a:endParaRPr lang="en-US" sz="1400" dirty="0" smtClean="0">
              <a:solidFill>
                <a:schemeClr val="tx1"/>
              </a:solidFill>
            </a:endParaRPr>
          </a:p>
          <a:p>
            <a:pPr algn="l">
              <a:buFont typeface="Arial"/>
              <a:buChar char="•"/>
            </a:pPr>
            <a:r>
              <a:rPr lang="en-US" sz="1400" dirty="0" smtClean="0">
                <a:solidFill>
                  <a:schemeClr val="tx1"/>
                </a:solidFill>
              </a:rPr>
              <a:t>     The programs are </a:t>
            </a:r>
            <a:r>
              <a:rPr lang="en-US" sz="1400" b="1" dirty="0" smtClean="0">
                <a:solidFill>
                  <a:schemeClr val="tx1"/>
                </a:solidFill>
              </a:rPr>
              <a:t>confidential, anonymous and easily accessed </a:t>
            </a:r>
            <a:r>
              <a:rPr lang="en-US" sz="1400" dirty="0" smtClean="0">
                <a:solidFill>
                  <a:schemeClr val="tx1"/>
                </a:solidFill>
              </a:rPr>
              <a:t>by employees, their families and retirees. They are fun, self-paced and can be utilized through a computer or tablet at the employee’s convenience.</a:t>
            </a:r>
          </a:p>
          <a:p>
            <a:pPr algn="l"/>
            <a:endParaRPr lang="en-US" sz="1800" dirty="0" smtClean="0">
              <a:ln>
                <a:solidFill>
                  <a:schemeClr val="tx2">
                    <a:lumMod val="75000"/>
                  </a:schemeClr>
                </a:solidFill>
              </a:ln>
            </a:endParaRPr>
          </a:p>
          <a:p>
            <a:pPr algn="l"/>
            <a:r>
              <a:rPr lang="en-US" sz="1800" dirty="0" smtClean="0">
                <a:ln>
                  <a:solidFill>
                    <a:schemeClr val="tx2">
                      <a:lumMod val="75000"/>
                    </a:schemeClr>
                  </a:solidFill>
                </a:ln>
              </a:rPr>
              <a:t>The Road Map to Peace of Mind:</a:t>
            </a:r>
          </a:p>
          <a:p>
            <a:pPr lvl="0" algn="l"/>
            <a:r>
              <a:rPr lang="en-US" sz="1297" i="1" dirty="0" smtClean="0">
                <a:solidFill>
                  <a:srgbClr val="000000"/>
                </a:solidFill>
              </a:rPr>
              <a:t>The Road Map to Peace of Mind</a:t>
            </a:r>
            <a:r>
              <a:rPr lang="en-US" sz="1297" dirty="0" smtClean="0">
                <a:solidFill>
                  <a:srgbClr val="000000"/>
                </a:solidFill>
              </a:rPr>
              <a:t> is an evidence-based cognitive behavioral program for depression, anxiety, anger, stress related medical problems, and other emotional distress. </a:t>
            </a:r>
            <a:r>
              <a:rPr lang="en-US" sz="1297" i="1" dirty="0" smtClean="0">
                <a:solidFill>
                  <a:srgbClr val="000000"/>
                </a:solidFill>
              </a:rPr>
              <a:t>The Road Map to Peace of Mind</a:t>
            </a:r>
            <a:r>
              <a:rPr lang="en-US" sz="1297" dirty="0" smtClean="0">
                <a:solidFill>
                  <a:srgbClr val="000000"/>
                </a:solidFill>
              </a:rPr>
              <a:t> has been used by over 60,000 individuals in inpatient and outpatient facilities, home health agencies, veteran’s programs and fire departments/law enforcement agencies. It can be used alone or  in conjunction with EAP and other mental health services.</a:t>
            </a:r>
          </a:p>
          <a:p>
            <a:pPr lvl="2" algn="l"/>
            <a:r>
              <a:rPr lang="en-US" sz="1297" b="1" dirty="0" smtClean="0">
                <a:solidFill>
                  <a:srgbClr val="000000"/>
                </a:solidFill>
              </a:rPr>
              <a:t>This online program teaches: </a:t>
            </a:r>
          </a:p>
          <a:p>
            <a:pPr lvl="2" algn="l">
              <a:buFont typeface="Arial"/>
              <a:buChar char="•"/>
            </a:pPr>
            <a:r>
              <a:rPr lang="en-US" sz="1297" i="1" dirty="0" smtClean="0">
                <a:solidFill>
                  <a:srgbClr val="000000"/>
                </a:solidFill>
              </a:rPr>
              <a:t>How to regulate stressful emotions</a:t>
            </a:r>
          </a:p>
          <a:p>
            <a:pPr lvl="2" algn="l">
              <a:buFont typeface="Arial"/>
              <a:buChar char="•"/>
            </a:pPr>
            <a:r>
              <a:rPr lang="en-US" sz="1297" i="1" dirty="0" smtClean="0">
                <a:solidFill>
                  <a:srgbClr val="000000"/>
                </a:solidFill>
              </a:rPr>
              <a:t>How to increase self-motivation</a:t>
            </a:r>
          </a:p>
          <a:p>
            <a:pPr lvl="2" algn="l">
              <a:buFont typeface="Arial"/>
              <a:buChar char="•"/>
            </a:pPr>
            <a:r>
              <a:rPr lang="en-US" sz="1297" i="1" dirty="0" smtClean="0">
                <a:solidFill>
                  <a:srgbClr val="000000"/>
                </a:solidFill>
              </a:rPr>
              <a:t>Interpersonal communication/conflict resolution skills</a:t>
            </a:r>
          </a:p>
          <a:p>
            <a:pPr algn="l"/>
            <a:endParaRPr lang="en-US" sz="1800" dirty="0" smtClean="0">
              <a:ln>
                <a:solidFill>
                  <a:srgbClr val="17375E"/>
                </a:solidFill>
              </a:ln>
            </a:endParaRPr>
          </a:p>
          <a:p>
            <a:pPr algn="l"/>
            <a:r>
              <a:rPr lang="en-US" sz="1800" dirty="0" smtClean="0">
                <a:ln>
                  <a:solidFill>
                    <a:srgbClr val="17375E"/>
                  </a:solidFill>
                </a:ln>
              </a:rPr>
              <a:t>Resiliency4Life:</a:t>
            </a:r>
          </a:p>
          <a:p>
            <a:pPr lvl="0" algn="l"/>
            <a:r>
              <a:rPr lang="en-US" sz="1297" i="1" dirty="0" smtClean="0">
                <a:solidFill>
                  <a:srgbClr val="000000"/>
                </a:solidFill>
              </a:rPr>
              <a:t>Resiliency4Life</a:t>
            </a:r>
            <a:r>
              <a:rPr lang="en-US" sz="1297" dirty="0" smtClean="0">
                <a:solidFill>
                  <a:srgbClr val="000000"/>
                </a:solidFill>
              </a:rPr>
              <a:t>. Why wait until things go wrong? </a:t>
            </a:r>
            <a:r>
              <a:rPr lang="en-US" sz="1297" i="1" dirty="0" smtClean="0">
                <a:solidFill>
                  <a:srgbClr val="000000"/>
                </a:solidFill>
              </a:rPr>
              <a:t>R4L</a:t>
            </a:r>
            <a:r>
              <a:rPr lang="en-US" sz="1297" dirty="0" smtClean="0">
                <a:solidFill>
                  <a:srgbClr val="000000"/>
                </a:solidFill>
              </a:rPr>
              <a:t> builds a protective layer of psychological and social resilience enabling employees to bounce back or resist adversity in the </a:t>
            </a:r>
            <a:r>
              <a:rPr lang="en-US" sz="1297" i="1" dirty="0" smtClean="0">
                <a:solidFill>
                  <a:srgbClr val="000000"/>
                </a:solidFill>
              </a:rPr>
              <a:t>first</a:t>
            </a:r>
            <a:r>
              <a:rPr lang="en-US" sz="1297" dirty="0" smtClean="0">
                <a:solidFill>
                  <a:srgbClr val="000000"/>
                </a:solidFill>
              </a:rPr>
              <a:t> place. It identifies and addresses the four pillars of resiliency including: Mental Hardiness, Social Connectivity, Building Mind-Body Muscle Memory, and Sparking Positive Emotions.</a:t>
            </a:r>
            <a:r>
              <a:rPr lang="en-US" sz="1297" i="1" dirty="0" smtClean="0">
                <a:solidFill>
                  <a:srgbClr val="000000"/>
                </a:solidFill>
              </a:rPr>
              <a:t> R4L</a:t>
            </a:r>
            <a:r>
              <a:rPr lang="en-US" sz="1297" dirty="0" smtClean="0">
                <a:solidFill>
                  <a:srgbClr val="000000"/>
                </a:solidFill>
              </a:rPr>
              <a:t> is also evidence based and provides concrete tools, techniques and strategies proven to enhance health, happiness, and higher performance.</a:t>
            </a:r>
          </a:p>
          <a:p>
            <a:pPr algn="l"/>
            <a:endParaRPr lang="en-US" sz="1800" dirty="0" smtClean="0">
              <a:ln>
                <a:solidFill>
                  <a:srgbClr val="17375E"/>
                </a:solidFill>
              </a:ln>
            </a:endParaRPr>
          </a:p>
          <a:p>
            <a:pPr algn="l"/>
            <a:r>
              <a:rPr lang="en-US" sz="1800" dirty="0" smtClean="0">
                <a:ln>
                  <a:solidFill>
                    <a:srgbClr val="17375E"/>
                  </a:solidFill>
                </a:ln>
              </a:rPr>
              <a:t>Insomnia Matters:</a:t>
            </a:r>
          </a:p>
          <a:p>
            <a:pPr lvl="0" algn="l"/>
            <a:r>
              <a:rPr lang="en-US" sz="1297" i="1" dirty="0" smtClean="0">
                <a:solidFill>
                  <a:srgbClr val="000000"/>
                </a:solidFill>
              </a:rPr>
              <a:t>Insomnia Matters </a:t>
            </a:r>
            <a:r>
              <a:rPr lang="en-US" sz="1297" dirty="0" smtClean="0">
                <a:solidFill>
                  <a:srgbClr val="000000"/>
                </a:solidFill>
              </a:rPr>
              <a:t>is a  </a:t>
            </a:r>
            <a:r>
              <a:rPr lang="en-US" sz="1297" i="1" dirty="0" smtClean="0">
                <a:solidFill>
                  <a:srgbClr val="000000"/>
                </a:solidFill>
              </a:rPr>
              <a:t>must</a:t>
            </a:r>
            <a:r>
              <a:rPr lang="en-US" sz="1297" dirty="0" smtClean="0">
                <a:solidFill>
                  <a:srgbClr val="000000"/>
                </a:solidFill>
              </a:rPr>
              <a:t> have for law enforcement and fire service  agencies. This modular video presentation teaches state of the art CBT-I, or “Cognitive Behavioral Treatment for Insomnia” skills. It does so in simple, user-friendly, bite sized chunks and is based on methods considered the “preferred” approach to insomnia treatment by the National Institutes of Health and other professional agencies.</a:t>
            </a:r>
          </a:p>
          <a:p>
            <a:pPr algn="l"/>
            <a:endParaRPr lang="en-US" sz="2400" dirty="0"/>
          </a:p>
        </p:txBody>
      </p:sp>
      <p:sp>
        <p:nvSpPr>
          <p:cNvPr id="7" name="TextBox 6"/>
          <p:cNvSpPr txBox="1"/>
          <p:nvPr/>
        </p:nvSpPr>
        <p:spPr>
          <a:xfrm>
            <a:off x="2" y="152377"/>
            <a:ext cx="6858000" cy="259660"/>
          </a:xfrm>
          <a:prstGeom prst="rect">
            <a:avLst/>
          </a:prstGeom>
          <a:solidFill>
            <a:schemeClr val="tx2">
              <a:lumMod val="75000"/>
            </a:schemeClr>
          </a:solidFill>
        </p:spPr>
        <p:txBody>
          <a:bodyPr wrap="square" rtlCol="0">
            <a:spAutoFit/>
          </a:bodyPr>
          <a:lstStyle/>
          <a:p>
            <a:endParaRPr lang="en-US" dirty="0"/>
          </a:p>
        </p:txBody>
      </p:sp>
      <p:sp>
        <p:nvSpPr>
          <p:cNvPr id="8" name="TextBox 7"/>
          <p:cNvSpPr txBox="1"/>
          <p:nvPr/>
        </p:nvSpPr>
        <p:spPr>
          <a:xfrm>
            <a:off x="1" y="1"/>
            <a:ext cx="6857999" cy="282206"/>
          </a:xfrm>
          <a:prstGeom prst="rect">
            <a:avLst/>
          </a:prstGeom>
          <a:solidFill>
            <a:schemeClr val="tx2">
              <a:lumMod val="20000"/>
              <a:lumOff val="80000"/>
            </a:schemeClr>
          </a:solidFill>
        </p:spPr>
        <p:txBody>
          <a:bodyPr wrap="square" rtlCol="0">
            <a:spAutoFit/>
          </a:bodyPr>
          <a:lstStyle/>
          <a:p>
            <a:endParaRPr lang="en-US" dirty="0"/>
          </a:p>
        </p:txBody>
      </p:sp>
      <p:sp>
        <p:nvSpPr>
          <p:cNvPr id="4" name="TextBox 3"/>
          <p:cNvSpPr txBox="1"/>
          <p:nvPr/>
        </p:nvSpPr>
        <p:spPr>
          <a:xfrm>
            <a:off x="2156667" y="8543834"/>
            <a:ext cx="2178266" cy="461665"/>
          </a:xfrm>
          <a:prstGeom prst="rect">
            <a:avLst/>
          </a:prstGeom>
          <a:noFill/>
        </p:spPr>
        <p:txBody>
          <a:bodyPr wrap="square" rtlCol="0">
            <a:spAutoFit/>
          </a:bodyPr>
          <a:lstStyle/>
          <a:p>
            <a:r>
              <a:rPr lang="en-US" sz="1200" dirty="0" smtClean="0"/>
              <a:t>Contact: Mary Ann Zimmerman</a:t>
            </a:r>
          </a:p>
          <a:p>
            <a:r>
              <a:rPr lang="en-US" sz="1200" dirty="0" smtClean="0"/>
              <a:t>602-867-6070  </a:t>
            </a:r>
          </a:p>
        </p:txBody>
      </p:sp>
      <p:sp>
        <p:nvSpPr>
          <p:cNvPr id="11" name="TextBox 10"/>
          <p:cNvSpPr txBox="1"/>
          <p:nvPr/>
        </p:nvSpPr>
        <p:spPr>
          <a:xfrm>
            <a:off x="4487333" y="8543834"/>
            <a:ext cx="2193103" cy="461665"/>
          </a:xfrm>
          <a:prstGeom prst="rect">
            <a:avLst/>
          </a:prstGeom>
          <a:noFill/>
        </p:spPr>
        <p:txBody>
          <a:bodyPr wrap="none" rtlCol="0">
            <a:spAutoFit/>
          </a:bodyPr>
          <a:lstStyle/>
          <a:p>
            <a:r>
              <a:rPr lang="en-US" sz="1200" dirty="0" smtClean="0">
                <a:ln w="0" cap="flat" cmpd="sng" algn="ctr">
                  <a:noFill/>
                  <a:prstDash val="solid"/>
                  <a:round/>
                  <a:headEnd type="none" w="med" len="med"/>
                  <a:tailEnd type="none" w="med" len="med"/>
                </a:ln>
                <a:hlinkClick r:id="rId2"/>
              </a:rPr>
              <a:t>mzimmerman@mindability.com</a:t>
            </a:r>
            <a:endParaRPr lang="en-US" sz="1200" dirty="0" smtClean="0">
              <a:ln w="0" cap="flat" cmpd="sng" algn="ctr">
                <a:noFill/>
                <a:prstDash val="solid"/>
                <a:round/>
                <a:headEnd type="none" w="med" len="med"/>
                <a:tailEnd type="none" w="med" len="med"/>
              </a:ln>
            </a:endParaRPr>
          </a:p>
          <a:p>
            <a:endParaRPr lang="en-US" sz="1200" dirty="0"/>
          </a:p>
        </p:txBody>
      </p:sp>
      <p:pic>
        <p:nvPicPr>
          <p:cNvPr id="12" name="Picture 11"/>
          <p:cNvPicPr>
            <a:picLocks noChangeAspect="1"/>
          </p:cNvPicPr>
          <p:nvPr/>
        </p:nvPicPr>
        <p:blipFill>
          <a:blip r:embed="rId3"/>
          <a:stretch>
            <a:fillRect/>
          </a:stretch>
        </p:blipFill>
        <p:spPr>
          <a:xfrm>
            <a:off x="343465" y="8517467"/>
            <a:ext cx="1482664" cy="451468"/>
          </a:xfrm>
          <a:prstGeom prst="rect">
            <a:avLst/>
          </a:prstGeom>
        </p:spPr>
      </p:pic>
      <p:sp>
        <p:nvSpPr>
          <p:cNvPr id="13" name="TextBox 12"/>
          <p:cNvSpPr txBox="1"/>
          <p:nvPr/>
        </p:nvSpPr>
        <p:spPr>
          <a:xfrm>
            <a:off x="-3" y="8296236"/>
            <a:ext cx="6858000" cy="211034"/>
          </a:xfrm>
          <a:prstGeom prst="rect">
            <a:avLst/>
          </a:prstGeom>
          <a:solidFill>
            <a:schemeClr val="tx2">
              <a:lumMod val="75000"/>
            </a:schemeClr>
          </a:solidFill>
        </p:spPr>
        <p:txBody>
          <a:bodyPr wrap="square" rtlCol="0">
            <a:spAutoFit/>
          </a:bodyPr>
          <a:lstStyle/>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extBox 8"/>
          <p:cNvSpPr txBox="1"/>
          <p:nvPr/>
        </p:nvSpPr>
        <p:spPr>
          <a:xfrm>
            <a:off x="2" y="412037"/>
            <a:ext cx="6857998" cy="908763"/>
          </a:xfrm>
          <a:prstGeom prst="rect">
            <a:avLst/>
          </a:prstGeom>
          <a:solidFill>
            <a:schemeClr val="tx2">
              <a:lumMod val="40000"/>
              <a:lumOff val="60000"/>
            </a:schemeClr>
          </a:solidFill>
        </p:spPr>
        <p:txBody>
          <a:bodyPr wrap="square" rtlCol="0">
            <a:spAutoFit/>
          </a:bodyPr>
          <a:lstStyle/>
          <a:p>
            <a:endParaRPr lang="en-US" dirty="0"/>
          </a:p>
        </p:txBody>
      </p:sp>
      <p:sp>
        <p:nvSpPr>
          <p:cNvPr id="2" name="Title 1"/>
          <p:cNvSpPr>
            <a:spLocks noGrp="1"/>
          </p:cNvSpPr>
          <p:nvPr>
            <p:ph type="ctrTitle"/>
          </p:nvPr>
        </p:nvSpPr>
        <p:spPr>
          <a:xfrm>
            <a:off x="0" y="282208"/>
            <a:ext cx="6857999" cy="928526"/>
          </a:xfrm>
        </p:spPr>
        <p:txBody>
          <a:bodyPr>
            <a:normAutofit/>
          </a:bodyPr>
          <a:lstStyle/>
          <a:p>
            <a:r>
              <a:rPr lang="en-US" sz="2400" dirty="0" err="1" smtClean="0">
                <a:ln w="0" cap="flat" cmpd="sng" algn="ctr">
                  <a:noFill/>
                  <a:prstDash val="solid"/>
                  <a:round/>
                  <a:headEnd type="none" w="med" len="med"/>
                  <a:tailEnd type="none" w="med" len="med"/>
                </a:ln>
                <a:solidFill>
                  <a:schemeClr val="bg1"/>
                </a:solidFill>
              </a:rPr>
              <a:t>Mindability.com</a:t>
            </a:r>
            <a:r>
              <a:rPr lang="en-US" sz="2400" dirty="0" smtClean="0">
                <a:ln w="0" cap="flat" cmpd="sng" algn="ctr">
                  <a:noFill/>
                  <a:prstDash val="solid"/>
                  <a:round/>
                  <a:headEnd type="none" w="med" len="med"/>
                  <a:tailEnd type="none" w="med" len="med"/>
                </a:ln>
                <a:solidFill>
                  <a:schemeClr val="bg1"/>
                </a:solidFill>
              </a:rPr>
              <a:t>/bullet-proof</a:t>
            </a:r>
            <a:br>
              <a:rPr lang="en-US" sz="2400" dirty="0" smtClean="0">
                <a:ln w="0" cap="flat" cmpd="sng" algn="ctr">
                  <a:noFill/>
                  <a:prstDash val="solid"/>
                  <a:round/>
                  <a:headEnd type="none" w="med" len="med"/>
                  <a:tailEnd type="none" w="med" len="med"/>
                </a:ln>
                <a:solidFill>
                  <a:schemeClr val="bg1"/>
                </a:solidFill>
              </a:rPr>
            </a:br>
            <a:r>
              <a:rPr lang="en-US" sz="2400" dirty="0" err="1" smtClean="0">
                <a:ln w="0" cap="flat" cmpd="sng" algn="ctr">
                  <a:noFill/>
                  <a:prstDash val="solid"/>
                  <a:round/>
                  <a:headEnd type="none" w="med" len="med"/>
                  <a:tailEnd type="none" w="med" len="med"/>
                </a:ln>
                <a:solidFill>
                  <a:schemeClr val="bg1"/>
                </a:solidFill>
              </a:rPr>
              <a:t>Mindability.com</a:t>
            </a:r>
            <a:r>
              <a:rPr lang="en-US" sz="2400" dirty="0" smtClean="0">
                <a:ln w="0" cap="flat" cmpd="sng" algn="ctr">
                  <a:noFill/>
                  <a:prstDash val="solid"/>
                  <a:round/>
                  <a:headEnd type="none" w="med" len="med"/>
                  <a:tailEnd type="none" w="med" len="med"/>
                </a:ln>
                <a:solidFill>
                  <a:schemeClr val="bg1"/>
                </a:solidFill>
              </a:rPr>
              <a:t>/fire-strong</a:t>
            </a:r>
            <a:endParaRPr lang="en-US" sz="2400" dirty="0">
              <a:ln w="0" cap="flat" cmpd="sng" algn="ctr">
                <a:noFill/>
                <a:prstDash val="solid"/>
                <a:round/>
                <a:headEnd type="none" w="med" len="med"/>
                <a:tailEnd type="none" w="med" len="med"/>
              </a:ln>
              <a:solidFill>
                <a:schemeClr val="bg1"/>
              </a:solidFill>
            </a:endParaRPr>
          </a:p>
        </p:txBody>
      </p:sp>
      <p:sp>
        <p:nvSpPr>
          <p:cNvPr id="5" name="TextBox 4"/>
          <p:cNvSpPr txBox="1"/>
          <p:nvPr/>
        </p:nvSpPr>
        <p:spPr>
          <a:xfrm>
            <a:off x="-11303" y="6963195"/>
            <a:ext cx="6869303" cy="1569660"/>
          </a:xfrm>
          <a:prstGeom prst="rect">
            <a:avLst/>
          </a:prstGeom>
          <a:noFill/>
          <a:ln>
            <a:solidFill>
              <a:schemeClr val="tx1"/>
            </a:solidFill>
          </a:ln>
        </p:spPr>
        <p:txBody>
          <a:bodyPr wrap="square" rtlCol="0">
            <a:spAutoFit/>
          </a:bodyPr>
          <a:lstStyle/>
          <a:p>
            <a:r>
              <a:rPr lang="en-US" sz="1400" dirty="0" smtClean="0"/>
              <a:t>Fees:  (Agencies only- no charge to members)</a:t>
            </a:r>
          </a:p>
          <a:p>
            <a:r>
              <a:rPr lang="en-US" sz="1400" dirty="0" smtClean="0"/>
              <a:t>$400 one time connectivity fee which includes administrative training and set up for employees (sworn and non-sworn), families and retirees. $66.67 per month afterwards (billed annually).</a:t>
            </a:r>
          </a:p>
          <a:p>
            <a:endParaRPr lang="en-US" sz="1400" dirty="0" smtClean="0"/>
          </a:p>
          <a:p>
            <a:r>
              <a:rPr lang="en-US" sz="1400" dirty="0" smtClean="0"/>
              <a:t>If you are a small department, call us about provider grants and sponsorships.</a:t>
            </a:r>
          </a:p>
          <a:p>
            <a:endParaRPr lang="en-US" sz="1200" dirty="0"/>
          </a:p>
        </p:txBody>
      </p:sp>
      <p:sp>
        <p:nvSpPr>
          <p:cNvPr id="7" name="TextBox 6"/>
          <p:cNvSpPr txBox="1"/>
          <p:nvPr/>
        </p:nvSpPr>
        <p:spPr>
          <a:xfrm>
            <a:off x="2" y="152377"/>
            <a:ext cx="6858000" cy="259660"/>
          </a:xfrm>
          <a:prstGeom prst="rect">
            <a:avLst/>
          </a:prstGeom>
          <a:solidFill>
            <a:schemeClr val="tx2">
              <a:lumMod val="75000"/>
            </a:schemeClr>
          </a:solidFill>
        </p:spPr>
        <p:txBody>
          <a:bodyPr wrap="square" rtlCol="0">
            <a:spAutoFit/>
          </a:bodyPr>
          <a:lstStyle/>
          <a:p>
            <a:endParaRPr lang="en-US" dirty="0"/>
          </a:p>
        </p:txBody>
      </p:sp>
      <p:sp>
        <p:nvSpPr>
          <p:cNvPr id="8" name="TextBox 7"/>
          <p:cNvSpPr txBox="1"/>
          <p:nvPr/>
        </p:nvSpPr>
        <p:spPr>
          <a:xfrm>
            <a:off x="1" y="1"/>
            <a:ext cx="6857999" cy="282206"/>
          </a:xfrm>
          <a:prstGeom prst="rect">
            <a:avLst/>
          </a:prstGeom>
          <a:solidFill>
            <a:schemeClr val="tx2">
              <a:lumMod val="20000"/>
              <a:lumOff val="80000"/>
            </a:schemeClr>
          </a:solidFill>
        </p:spPr>
        <p:txBody>
          <a:bodyPr wrap="square" rtlCol="0">
            <a:spAutoFit/>
          </a:bodyPr>
          <a:lstStyle/>
          <a:p>
            <a:endParaRPr lang="en-US" dirty="0"/>
          </a:p>
        </p:txBody>
      </p:sp>
      <p:sp>
        <p:nvSpPr>
          <p:cNvPr id="10" name="TextBox 9"/>
          <p:cNvSpPr txBox="1"/>
          <p:nvPr/>
        </p:nvSpPr>
        <p:spPr>
          <a:xfrm>
            <a:off x="-11303" y="8306433"/>
            <a:ext cx="6858000" cy="211034"/>
          </a:xfrm>
          <a:prstGeom prst="rect">
            <a:avLst/>
          </a:prstGeom>
          <a:solidFill>
            <a:schemeClr val="tx2">
              <a:lumMod val="75000"/>
            </a:schemeClr>
          </a:solidFill>
        </p:spPr>
        <p:txBody>
          <a:bodyPr wrap="square" rtlCol="0">
            <a:spAutoFit/>
          </a:bodyPr>
          <a:lstStyle/>
          <a:p>
            <a:endParaRPr lang="en-US" dirty="0"/>
          </a:p>
        </p:txBody>
      </p:sp>
      <p:sp>
        <p:nvSpPr>
          <p:cNvPr id="4" name="TextBox 3"/>
          <p:cNvSpPr txBox="1"/>
          <p:nvPr/>
        </p:nvSpPr>
        <p:spPr>
          <a:xfrm>
            <a:off x="2063467" y="8517467"/>
            <a:ext cx="2328333" cy="461665"/>
          </a:xfrm>
          <a:prstGeom prst="rect">
            <a:avLst/>
          </a:prstGeom>
          <a:noFill/>
        </p:spPr>
        <p:txBody>
          <a:bodyPr wrap="square" rtlCol="0">
            <a:spAutoFit/>
          </a:bodyPr>
          <a:lstStyle/>
          <a:p>
            <a:r>
              <a:rPr lang="en-US" sz="1200" dirty="0" smtClean="0">
                <a:ln w="0" cap="flat" cmpd="sng" algn="ctr">
                  <a:noFill/>
                  <a:prstDash val="solid"/>
                  <a:round/>
                  <a:headEnd type="none" w="med" len="med"/>
                  <a:tailEnd type="none" w="med" len="med"/>
                </a:ln>
              </a:rPr>
              <a:t>Contact: Mary Ann Zimmerman</a:t>
            </a:r>
          </a:p>
          <a:p>
            <a:r>
              <a:rPr lang="en-US" sz="1200" dirty="0" smtClean="0">
                <a:ln w="0" cap="flat" cmpd="sng" algn="ctr">
                  <a:noFill/>
                  <a:prstDash val="solid"/>
                  <a:round/>
                  <a:headEnd type="none" w="med" len="med"/>
                  <a:tailEnd type="none" w="med" len="med"/>
                </a:ln>
              </a:rPr>
              <a:t>602-867-6070  </a:t>
            </a:r>
          </a:p>
        </p:txBody>
      </p:sp>
      <p:sp>
        <p:nvSpPr>
          <p:cNvPr id="11" name="Subtitle 10"/>
          <p:cNvSpPr>
            <a:spLocks noGrp="1"/>
          </p:cNvSpPr>
          <p:nvPr>
            <p:ph type="subTitle" idx="1"/>
          </p:nvPr>
        </p:nvSpPr>
        <p:spPr>
          <a:xfrm>
            <a:off x="-3" y="1464734"/>
            <a:ext cx="6858002" cy="431799"/>
          </a:xfrm>
        </p:spPr>
        <p:txBody>
          <a:bodyPr>
            <a:normAutofit/>
          </a:bodyPr>
          <a:lstStyle/>
          <a:p>
            <a:r>
              <a:rPr lang="en-US" sz="1800" dirty="0" smtClean="0">
                <a:solidFill>
                  <a:schemeClr val="tx2"/>
                </a:solidFill>
              </a:rPr>
              <a:t>What others say…</a:t>
            </a:r>
            <a:endParaRPr lang="en-US" sz="1800" dirty="0">
              <a:solidFill>
                <a:schemeClr val="tx2"/>
              </a:solidFill>
            </a:endParaRPr>
          </a:p>
        </p:txBody>
      </p:sp>
      <p:sp>
        <p:nvSpPr>
          <p:cNvPr id="12" name="TextBox 11"/>
          <p:cNvSpPr txBox="1"/>
          <p:nvPr/>
        </p:nvSpPr>
        <p:spPr>
          <a:xfrm>
            <a:off x="355600" y="2032000"/>
            <a:ext cx="1659467" cy="1200329"/>
          </a:xfrm>
          <a:prstGeom prst="rect">
            <a:avLst/>
          </a:prstGeom>
          <a:noFill/>
        </p:spPr>
        <p:txBody>
          <a:bodyPr wrap="square" rtlCol="0">
            <a:spAutoFit/>
          </a:bodyPr>
          <a:lstStyle/>
          <a:p>
            <a:r>
              <a:rPr lang="en-US" dirty="0" smtClean="0"/>
              <a:t>“…has already helped me personally and professionally.”</a:t>
            </a:r>
            <a:endParaRPr lang="en-US" dirty="0"/>
          </a:p>
        </p:txBody>
      </p:sp>
      <p:sp>
        <p:nvSpPr>
          <p:cNvPr id="13" name="TextBox 12"/>
          <p:cNvSpPr txBox="1"/>
          <p:nvPr/>
        </p:nvSpPr>
        <p:spPr>
          <a:xfrm>
            <a:off x="2904067" y="2040467"/>
            <a:ext cx="4009181" cy="369332"/>
          </a:xfrm>
          <a:prstGeom prst="rect">
            <a:avLst/>
          </a:prstGeom>
          <a:noFill/>
        </p:spPr>
        <p:txBody>
          <a:bodyPr wrap="none" rtlCol="0">
            <a:spAutoFit/>
          </a:bodyPr>
          <a:lstStyle/>
          <a:p>
            <a:r>
              <a:rPr lang="en-US" dirty="0" smtClean="0"/>
              <a:t>“I wish I would’ve had this 30 years ago.”</a:t>
            </a:r>
            <a:endParaRPr lang="en-US" dirty="0"/>
          </a:p>
        </p:txBody>
      </p:sp>
      <p:sp>
        <p:nvSpPr>
          <p:cNvPr id="14" name="TextBox 13"/>
          <p:cNvSpPr txBox="1"/>
          <p:nvPr/>
        </p:nvSpPr>
        <p:spPr>
          <a:xfrm>
            <a:off x="3677205" y="2585998"/>
            <a:ext cx="2345266" cy="923330"/>
          </a:xfrm>
          <a:prstGeom prst="rect">
            <a:avLst/>
          </a:prstGeom>
          <a:noFill/>
        </p:spPr>
        <p:txBody>
          <a:bodyPr wrap="square" rtlCol="0">
            <a:spAutoFit/>
          </a:bodyPr>
          <a:lstStyle/>
          <a:p>
            <a:r>
              <a:rPr lang="en-US" dirty="0" smtClean="0"/>
              <a:t>“Helps you analyze why you react the way you do.”</a:t>
            </a:r>
            <a:endParaRPr lang="en-US" dirty="0"/>
          </a:p>
        </p:txBody>
      </p:sp>
      <p:sp>
        <p:nvSpPr>
          <p:cNvPr id="15" name="TextBox 14"/>
          <p:cNvSpPr txBox="1"/>
          <p:nvPr/>
        </p:nvSpPr>
        <p:spPr>
          <a:xfrm>
            <a:off x="343465" y="3509328"/>
            <a:ext cx="3626404" cy="646331"/>
          </a:xfrm>
          <a:prstGeom prst="rect">
            <a:avLst/>
          </a:prstGeom>
          <a:noFill/>
        </p:spPr>
        <p:txBody>
          <a:bodyPr wrap="square" rtlCol="0">
            <a:spAutoFit/>
          </a:bodyPr>
          <a:lstStyle/>
          <a:p>
            <a:r>
              <a:rPr lang="en-US" dirty="0" smtClean="0"/>
              <a:t>“Teaches you many things about your emotions.”</a:t>
            </a:r>
            <a:endParaRPr lang="en-US" dirty="0"/>
          </a:p>
        </p:txBody>
      </p:sp>
      <p:sp>
        <p:nvSpPr>
          <p:cNvPr id="16" name="TextBox 15"/>
          <p:cNvSpPr txBox="1"/>
          <p:nvPr/>
        </p:nvSpPr>
        <p:spPr>
          <a:xfrm>
            <a:off x="3941416" y="3786327"/>
            <a:ext cx="2703084" cy="369332"/>
          </a:xfrm>
          <a:prstGeom prst="rect">
            <a:avLst/>
          </a:prstGeom>
          <a:noFill/>
        </p:spPr>
        <p:txBody>
          <a:bodyPr wrap="none" rtlCol="0">
            <a:spAutoFit/>
          </a:bodyPr>
          <a:lstStyle/>
          <a:p>
            <a:r>
              <a:rPr lang="en-US" dirty="0" smtClean="0"/>
              <a:t>“Very easy to get through.”</a:t>
            </a:r>
            <a:endParaRPr lang="en-US" dirty="0"/>
          </a:p>
        </p:txBody>
      </p:sp>
      <p:sp>
        <p:nvSpPr>
          <p:cNvPr id="17" name="TextBox 16"/>
          <p:cNvSpPr txBox="1"/>
          <p:nvPr/>
        </p:nvSpPr>
        <p:spPr>
          <a:xfrm>
            <a:off x="2370667" y="4848199"/>
            <a:ext cx="4273833" cy="646331"/>
          </a:xfrm>
          <a:prstGeom prst="rect">
            <a:avLst/>
          </a:prstGeom>
          <a:noFill/>
        </p:spPr>
        <p:txBody>
          <a:bodyPr wrap="square" rtlCol="0">
            <a:spAutoFit/>
          </a:bodyPr>
          <a:lstStyle/>
          <a:p>
            <a:r>
              <a:rPr lang="en-US" dirty="0" smtClean="0"/>
              <a:t>Anyone can learn do this… not overly technical or wordy…”</a:t>
            </a:r>
            <a:endParaRPr lang="en-US" dirty="0"/>
          </a:p>
        </p:txBody>
      </p:sp>
      <p:sp>
        <p:nvSpPr>
          <p:cNvPr id="18" name="TextBox 17"/>
          <p:cNvSpPr txBox="1"/>
          <p:nvPr/>
        </p:nvSpPr>
        <p:spPr>
          <a:xfrm>
            <a:off x="386286" y="5061803"/>
            <a:ext cx="1770381" cy="1200329"/>
          </a:xfrm>
          <a:prstGeom prst="rect">
            <a:avLst/>
          </a:prstGeom>
          <a:noFill/>
        </p:spPr>
        <p:txBody>
          <a:bodyPr wrap="square" rtlCol="0">
            <a:spAutoFit/>
          </a:bodyPr>
          <a:lstStyle/>
          <a:p>
            <a:r>
              <a:rPr lang="en-US" dirty="0" smtClean="0"/>
              <a:t>“The Catastrophe Scale is excellent.”</a:t>
            </a:r>
            <a:endParaRPr lang="en-US" dirty="0"/>
          </a:p>
        </p:txBody>
      </p:sp>
      <p:sp>
        <p:nvSpPr>
          <p:cNvPr id="19" name="TextBox 18"/>
          <p:cNvSpPr txBox="1"/>
          <p:nvPr/>
        </p:nvSpPr>
        <p:spPr>
          <a:xfrm>
            <a:off x="4185205" y="5523468"/>
            <a:ext cx="2661493" cy="369332"/>
          </a:xfrm>
          <a:prstGeom prst="rect">
            <a:avLst/>
          </a:prstGeom>
          <a:noFill/>
        </p:spPr>
        <p:txBody>
          <a:bodyPr wrap="none" rtlCol="0">
            <a:spAutoFit/>
          </a:bodyPr>
          <a:lstStyle/>
          <a:p>
            <a:r>
              <a:rPr lang="en-US" dirty="0" smtClean="0"/>
              <a:t>“An awesome tool for us!”</a:t>
            </a:r>
            <a:endParaRPr lang="en-US" dirty="0"/>
          </a:p>
        </p:txBody>
      </p:sp>
      <p:sp>
        <p:nvSpPr>
          <p:cNvPr id="20" name="TextBox 19"/>
          <p:cNvSpPr txBox="1"/>
          <p:nvPr/>
        </p:nvSpPr>
        <p:spPr>
          <a:xfrm>
            <a:off x="2641599" y="5892800"/>
            <a:ext cx="3670483" cy="369332"/>
          </a:xfrm>
          <a:prstGeom prst="rect">
            <a:avLst/>
          </a:prstGeom>
          <a:noFill/>
        </p:spPr>
        <p:txBody>
          <a:bodyPr wrap="none" rtlCol="0">
            <a:spAutoFit/>
          </a:bodyPr>
          <a:lstStyle/>
          <a:p>
            <a:r>
              <a:rPr lang="en-US" dirty="0" smtClean="0"/>
              <a:t>“Like muscle memory for the mind…”</a:t>
            </a:r>
            <a:endParaRPr lang="en-US" dirty="0"/>
          </a:p>
        </p:txBody>
      </p:sp>
      <p:sp>
        <p:nvSpPr>
          <p:cNvPr id="21" name="TextBox 20"/>
          <p:cNvSpPr txBox="1"/>
          <p:nvPr/>
        </p:nvSpPr>
        <p:spPr>
          <a:xfrm>
            <a:off x="891398" y="6417733"/>
            <a:ext cx="3500402" cy="369332"/>
          </a:xfrm>
          <a:prstGeom prst="rect">
            <a:avLst/>
          </a:prstGeom>
          <a:noFill/>
        </p:spPr>
        <p:txBody>
          <a:bodyPr wrap="none" rtlCol="0">
            <a:spAutoFit/>
          </a:bodyPr>
          <a:lstStyle/>
          <a:p>
            <a:r>
              <a:rPr lang="en-US" dirty="0" smtClean="0"/>
              <a:t>“I no longer have trouble sleeping.”</a:t>
            </a:r>
            <a:endParaRPr lang="en-US" dirty="0"/>
          </a:p>
        </p:txBody>
      </p:sp>
      <p:sp>
        <p:nvSpPr>
          <p:cNvPr id="22" name="TextBox 21"/>
          <p:cNvSpPr txBox="1"/>
          <p:nvPr/>
        </p:nvSpPr>
        <p:spPr>
          <a:xfrm>
            <a:off x="406699" y="4385733"/>
            <a:ext cx="6541011" cy="369332"/>
          </a:xfrm>
          <a:prstGeom prst="rect">
            <a:avLst/>
          </a:prstGeom>
          <a:noFill/>
        </p:spPr>
        <p:txBody>
          <a:bodyPr wrap="none" rtlCol="0">
            <a:spAutoFit/>
          </a:bodyPr>
          <a:lstStyle/>
          <a:p>
            <a:r>
              <a:rPr lang="en-US" dirty="0" smtClean="0"/>
              <a:t>“For the first time in 4 years I haven’t had to take sleep medication.”</a:t>
            </a:r>
            <a:endParaRPr lang="en-US" dirty="0"/>
          </a:p>
        </p:txBody>
      </p:sp>
      <p:pic>
        <p:nvPicPr>
          <p:cNvPr id="24" name="Picture 23"/>
          <p:cNvPicPr>
            <a:picLocks noChangeAspect="1"/>
          </p:cNvPicPr>
          <p:nvPr/>
        </p:nvPicPr>
        <p:blipFill>
          <a:blip r:embed="rId2"/>
          <a:stretch>
            <a:fillRect/>
          </a:stretch>
        </p:blipFill>
        <p:spPr>
          <a:xfrm>
            <a:off x="150066" y="8692532"/>
            <a:ext cx="1482664" cy="451468"/>
          </a:xfrm>
          <a:prstGeom prst="rect">
            <a:avLst/>
          </a:prstGeom>
        </p:spPr>
      </p:pic>
      <p:sp>
        <p:nvSpPr>
          <p:cNvPr id="25" name="TextBox 24"/>
          <p:cNvSpPr txBox="1"/>
          <p:nvPr/>
        </p:nvSpPr>
        <p:spPr>
          <a:xfrm>
            <a:off x="4391800" y="8517467"/>
            <a:ext cx="2466200" cy="553998"/>
          </a:xfrm>
          <a:prstGeom prst="rect">
            <a:avLst/>
          </a:prstGeom>
          <a:noFill/>
        </p:spPr>
        <p:txBody>
          <a:bodyPr wrap="square" rtlCol="0">
            <a:spAutoFit/>
          </a:bodyPr>
          <a:lstStyle/>
          <a:p>
            <a:r>
              <a:rPr lang="en-US" sz="1200" dirty="0" smtClean="0">
                <a:ln w="0" cap="flat" cmpd="sng" algn="ctr">
                  <a:noFill/>
                  <a:prstDash val="solid"/>
                  <a:round/>
                  <a:headEnd type="none" w="med" len="med"/>
                  <a:tailEnd type="none" w="med" len="med"/>
                </a:ln>
                <a:hlinkClick r:id="rId3"/>
              </a:rPr>
              <a:t>mzimmerman@mindability.com</a:t>
            </a:r>
            <a:endParaRPr lang="en-US" sz="1200" dirty="0" smtClean="0">
              <a:ln w="0" cap="flat" cmpd="sng" algn="ctr">
                <a:noFill/>
                <a:prstDash val="solid"/>
                <a:round/>
                <a:headEnd type="none" w="med" len="med"/>
                <a:tailEnd type="none" w="med" len="med"/>
              </a:ln>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820333"/>
            <a:ext cx="6132126" cy="4849344"/>
          </a:xfrm>
        </p:spPr>
        <p:txBody>
          <a:bodyPr>
            <a:noAutofit/>
          </a:bodyPr>
          <a:lstStyle/>
          <a:p>
            <a:pPr algn="l"/>
            <a:r>
              <a:rPr lang="en-US" sz="1600" b="1" dirty="0" smtClean="0">
                <a:solidFill>
                  <a:schemeClr val="tx1"/>
                </a:solidFill>
              </a:rPr>
              <a:t>About The </a:t>
            </a:r>
            <a:r>
              <a:rPr lang="en-US" sz="1600" b="1" dirty="0" err="1" smtClean="0">
                <a:solidFill>
                  <a:schemeClr val="tx1"/>
                </a:solidFill>
              </a:rPr>
              <a:t>Mindability</a:t>
            </a:r>
            <a:r>
              <a:rPr lang="en-US" sz="1600" b="1" dirty="0" smtClean="0">
                <a:solidFill>
                  <a:schemeClr val="tx1"/>
                </a:solidFill>
              </a:rPr>
              <a:t> Group: </a:t>
            </a:r>
            <a:endParaRPr lang="en-US" sz="1600" dirty="0" smtClean="0">
              <a:solidFill>
                <a:schemeClr val="tx1"/>
              </a:solidFill>
            </a:endParaRPr>
          </a:p>
          <a:p>
            <a:pPr algn="l"/>
            <a:endParaRPr lang="en-US" sz="1600" dirty="0" smtClean="0">
              <a:solidFill>
                <a:srgbClr val="000000"/>
              </a:solidFill>
            </a:endParaRPr>
          </a:p>
          <a:p>
            <a:pPr algn="l"/>
            <a:r>
              <a:rPr lang="en-US" sz="1600" dirty="0" smtClean="0">
                <a:solidFill>
                  <a:srgbClr val="000000"/>
                </a:solidFill>
              </a:rPr>
              <a:t>Founded in 1995, the </a:t>
            </a:r>
            <a:r>
              <a:rPr lang="en-US" sz="1600" dirty="0" err="1" smtClean="0">
                <a:solidFill>
                  <a:srgbClr val="000000"/>
                </a:solidFill>
              </a:rPr>
              <a:t>Mindability</a:t>
            </a:r>
            <a:r>
              <a:rPr lang="en-US" sz="1600" dirty="0" smtClean="0">
                <a:solidFill>
                  <a:srgbClr val="000000"/>
                </a:solidFill>
              </a:rPr>
              <a:t> Group’s portfolio includes both in-person, online self-coaching, psycho-educational programs for resilience, stress management, depression, generalized anxiety, </a:t>
            </a:r>
            <a:r>
              <a:rPr lang="en-US" sz="1600" dirty="0" err="1" smtClean="0">
                <a:solidFill>
                  <a:srgbClr val="000000"/>
                </a:solidFill>
              </a:rPr>
              <a:t>psychophysiologic</a:t>
            </a:r>
            <a:r>
              <a:rPr lang="en-US" sz="1600" dirty="0" smtClean="0">
                <a:solidFill>
                  <a:srgbClr val="000000"/>
                </a:solidFill>
              </a:rPr>
              <a:t> conditions, enhancing emotional intelligence, and other behavioral challenges.</a:t>
            </a:r>
          </a:p>
          <a:p>
            <a:pPr algn="l"/>
            <a:endParaRPr lang="en-US" sz="1600" dirty="0" smtClean="0">
              <a:solidFill>
                <a:srgbClr val="000000"/>
              </a:solidFill>
            </a:endParaRPr>
          </a:p>
          <a:p>
            <a:pPr algn="l"/>
            <a:r>
              <a:rPr lang="en-US" sz="1600" dirty="0" smtClean="0">
                <a:solidFill>
                  <a:srgbClr val="000000"/>
                </a:solidFill>
              </a:rPr>
              <a:t>Built on forty five years of industry experience. </a:t>
            </a:r>
            <a:r>
              <a:rPr lang="en-US" sz="1600" dirty="0" err="1" smtClean="0">
                <a:solidFill>
                  <a:srgbClr val="000000"/>
                </a:solidFill>
              </a:rPr>
              <a:t>Mindability</a:t>
            </a:r>
            <a:r>
              <a:rPr lang="en-US" sz="1600" dirty="0" smtClean="0">
                <a:solidFill>
                  <a:srgbClr val="000000"/>
                </a:solidFill>
              </a:rPr>
              <a:t> programs have been successfully used by leading hospitals, mental health centers, government agencies, senior adult organizations, primary care practices, family business concerns and corporations, reaching individuals ranging from college students to mature adults. </a:t>
            </a:r>
          </a:p>
          <a:p>
            <a:pPr algn="l"/>
            <a:endParaRPr lang="en-US" sz="1600" dirty="0" smtClean="0">
              <a:solidFill>
                <a:srgbClr val="000000"/>
              </a:solidFill>
            </a:endParaRPr>
          </a:p>
          <a:p>
            <a:pPr algn="l"/>
            <a:r>
              <a:rPr lang="en-US" sz="1600" dirty="0" smtClean="0">
                <a:solidFill>
                  <a:srgbClr val="000000"/>
                </a:solidFill>
              </a:rPr>
              <a:t>Their innovative low to moderate intensity programs continue to reduce the stigma that inhibits many individuals with behavioral health concerns from seeking assistance, and increases acceptance and access.	</a:t>
            </a:r>
          </a:p>
          <a:p>
            <a:pPr algn="l"/>
            <a:endParaRPr lang="en-US" sz="1600" dirty="0">
              <a:solidFill>
                <a:schemeClr val="tx1"/>
              </a:solidFill>
            </a:endParaRPr>
          </a:p>
        </p:txBody>
      </p:sp>
      <p:pic>
        <p:nvPicPr>
          <p:cNvPr id="4" name="Picture 3"/>
          <p:cNvPicPr>
            <a:picLocks noChangeAspect="1"/>
          </p:cNvPicPr>
          <p:nvPr/>
        </p:nvPicPr>
        <p:blipFill>
          <a:blip r:embed="rId2"/>
          <a:stretch>
            <a:fillRect/>
          </a:stretch>
        </p:blipFill>
        <p:spPr>
          <a:xfrm>
            <a:off x="4241801" y="330201"/>
            <a:ext cx="2271325" cy="665155"/>
          </a:xfrm>
          <a:prstGeom prst="rect">
            <a:avLst/>
          </a:prstGeom>
        </p:spPr>
      </p:pic>
      <p:sp>
        <p:nvSpPr>
          <p:cNvPr id="7" name="TextBox 6"/>
          <p:cNvSpPr txBox="1"/>
          <p:nvPr/>
        </p:nvSpPr>
        <p:spPr>
          <a:xfrm>
            <a:off x="998606" y="1244769"/>
            <a:ext cx="4698722" cy="369332"/>
          </a:xfrm>
          <a:prstGeom prst="rect">
            <a:avLst/>
          </a:prstGeom>
          <a:noFill/>
        </p:spPr>
        <p:txBody>
          <a:bodyPr wrap="none" rtlCol="0">
            <a:spAutoFit/>
          </a:bodyPr>
          <a:lstStyle/>
          <a:p>
            <a:pPr algn="ctr"/>
            <a:r>
              <a:rPr lang="en-US" dirty="0" smtClean="0"/>
              <a:t>First Responder Vicarious Trauma Toolkit Project</a:t>
            </a:r>
          </a:p>
        </p:txBody>
      </p:sp>
      <p:sp>
        <p:nvSpPr>
          <p:cNvPr id="6" name="Slide Number Placeholder 5"/>
          <p:cNvSpPr>
            <a:spLocks noGrp="1"/>
          </p:cNvSpPr>
          <p:nvPr>
            <p:ph type="sldNum" sz="quarter" idx="12"/>
          </p:nvPr>
        </p:nvSpPr>
        <p:spPr/>
        <p:txBody>
          <a:bodyPr/>
          <a:lstStyle/>
          <a:p>
            <a:fld id="{51F4A69E-6B22-8243-B016-268A5404223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41801" y="330201"/>
            <a:ext cx="2271325" cy="665155"/>
          </a:xfrm>
          <a:prstGeom prst="rect">
            <a:avLst/>
          </a:prstGeom>
        </p:spPr>
      </p:pic>
      <p:sp>
        <p:nvSpPr>
          <p:cNvPr id="7" name="TextBox 6"/>
          <p:cNvSpPr txBox="1"/>
          <p:nvPr/>
        </p:nvSpPr>
        <p:spPr>
          <a:xfrm>
            <a:off x="998606" y="1244769"/>
            <a:ext cx="4698722" cy="369332"/>
          </a:xfrm>
          <a:prstGeom prst="rect">
            <a:avLst/>
          </a:prstGeom>
          <a:noFill/>
        </p:spPr>
        <p:txBody>
          <a:bodyPr wrap="none" rtlCol="0">
            <a:spAutoFit/>
          </a:bodyPr>
          <a:lstStyle/>
          <a:p>
            <a:pPr algn="ctr"/>
            <a:r>
              <a:rPr lang="en-US" dirty="0" smtClean="0"/>
              <a:t>First Responder Vicarious Trauma Toolkit Project</a:t>
            </a:r>
          </a:p>
        </p:txBody>
      </p:sp>
      <p:sp>
        <p:nvSpPr>
          <p:cNvPr id="6" name="TextBox 5"/>
          <p:cNvSpPr txBox="1"/>
          <p:nvPr/>
        </p:nvSpPr>
        <p:spPr>
          <a:xfrm>
            <a:off x="372533" y="1947333"/>
            <a:ext cx="5933160" cy="6740309"/>
          </a:xfrm>
          <a:prstGeom prst="rect">
            <a:avLst/>
          </a:prstGeom>
          <a:noFill/>
        </p:spPr>
        <p:txBody>
          <a:bodyPr wrap="square" rtlCol="0">
            <a:spAutoFit/>
          </a:bodyPr>
          <a:lstStyle/>
          <a:p>
            <a:r>
              <a:rPr lang="en-US" sz="1600" b="1" dirty="0" smtClean="0"/>
              <a:t>About the Authors and Founders:</a:t>
            </a:r>
          </a:p>
          <a:p>
            <a:endParaRPr lang="en-US" sz="1600" b="1" dirty="0" smtClean="0"/>
          </a:p>
          <a:p>
            <a:r>
              <a:rPr lang="en-US" sz="1600" b="1" dirty="0" smtClean="0"/>
              <a:t>Dr. Michael </a:t>
            </a:r>
            <a:r>
              <a:rPr lang="en-US" sz="1600" b="1" dirty="0" err="1" smtClean="0"/>
              <a:t>Cofield</a:t>
            </a:r>
            <a:r>
              <a:rPr lang="en-US" sz="1600" b="1" dirty="0" smtClean="0"/>
              <a:t>, PhD, ABPP</a:t>
            </a:r>
            <a:r>
              <a:rPr lang="en-US" sz="1600" dirty="0" smtClean="0"/>
              <a:t> is a licensed clinical health psychologist and has been in private practice for over 35 years. He has extensive background in the field of Health Psychology and also served as the Director of Behavioral Medicine for two Arizona based  Medical Centers.</a:t>
            </a:r>
          </a:p>
          <a:p>
            <a:r>
              <a:rPr lang="en-US" sz="1600" dirty="0" smtClean="0"/>
              <a:t> </a:t>
            </a:r>
          </a:p>
          <a:p>
            <a:r>
              <a:rPr lang="en-US" sz="1600" dirty="0" smtClean="0"/>
              <a:t>Dr. </a:t>
            </a:r>
            <a:r>
              <a:rPr lang="en-US" sz="1600" dirty="0" err="1" smtClean="0"/>
              <a:t>Cofield</a:t>
            </a:r>
            <a:r>
              <a:rPr lang="en-US" sz="1600" dirty="0" smtClean="0"/>
              <a:t> has performed pre-employment and fitness for duty examinations for a variety of public safety agencies, as well as consulted with various businesses and municipalities in the area of stress reduction and resilience. </a:t>
            </a:r>
          </a:p>
          <a:p>
            <a:endParaRPr lang="en-US" sz="1600" dirty="0" smtClean="0"/>
          </a:p>
          <a:p>
            <a:endParaRPr lang="en-US" sz="1600" dirty="0" smtClean="0"/>
          </a:p>
          <a:p>
            <a:r>
              <a:rPr lang="en-US" sz="1600" b="1" dirty="0" smtClean="0"/>
              <a:t>Mary Ann Zimmerman, MC, LPC, LISAC</a:t>
            </a:r>
            <a:r>
              <a:rPr lang="en-US" sz="1600" dirty="0" smtClean="0"/>
              <a:t> is a licensed professional counselor and consultant.  She is an experienced  trainer in the fields of emotional intelligence, stress reduction, communication and psychological resilience.  </a:t>
            </a:r>
          </a:p>
          <a:p>
            <a:r>
              <a:rPr lang="en-US" sz="1600" dirty="0" smtClean="0"/>
              <a:t> </a:t>
            </a:r>
          </a:p>
          <a:p>
            <a:r>
              <a:rPr lang="en-US" sz="1600" dirty="0" smtClean="0"/>
              <a:t>Ms. Zimmerman is the president of The </a:t>
            </a:r>
            <a:r>
              <a:rPr lang="en-US" sz="1600" dirty="0" err="1" smtClean="0"/>
              <a:t>Mindability</a:t>
            </a:r>
            <a:r>
              <a:rPr lang="en-US" sz="1600" dirty="0" smtClean="0"/>
              <a:t> Group, which provides consultative services to businesses as well as medical and mental health programs. She has been a member of the Phoenix Fire Department’s Mental Health Task Force since 2010.</a:t>
            </a:r>
          </a:p>
          <a:p>
            <a:r>
              <a:rPr lang="en-US" sz="1600" dirty="0" smtClean="0"/>
              <a:t> </a:t>
            </a:r>
          </a:p>
          <a:p>
            <a:r>
              <a:rPr lang="en-US" sz="1600" dirty="0" smtClean="0"/>
              <a:t>They are the authors of </a:t>
            </a:r>
            <a:r>
              <a:rPr lang="en-US" sz="1600" i="1" dirty="0" smtClean="0"/>
              <a:t>The Road Map to Peace of Mind</a:t>
            </a:r>
            <a:r>
              <a:rPr lang="en-US" sz="1600" dirty="0" smtClean="0"/>
              <a:t> which is available to all members on the Fire-strong and Bullet-proof websites.</a:t>
            </a:r>
          </a:p>
          <a:p>
            <a:endParaRPr lang="en-US" sz="1600" dirty="0" smtClean="0"/>
          </a:p>
        </p:txBody>
      </p:sp>
      <p:sp>
        <p:nvSpPr>
          <p:cNvPr id="5" name="Slide Number Placeholder 4"/>
          <p:cNvSpPr>
            <a:spLocks noGrp="1"/>
          </p:cNvSpPr>
          <p:nvPr>
            <p:ph type="sldNum" sz="quarter" idx="12"/>
          </p:nvPr>
        </p:nvSpPr>
        <p:spPr/>
        <p:txBody>
          <a:bodyPr/>
          <a:lstStyle/>
          <a:p>
            <a:fld id="{51F4A69E-6B22-8243-B016-268A5404223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41801" y="330201"/>
            <a:ext cx="2271325" cy="665155"/>
          </a:xfrm>
          <a:prstGeom prst="rect">
            <a:avLst/>
          </a:prstGeom>
        </p:spPr>
      </p:pic>
      <p:sp>
        <p:nvSpPr>
          <p:cNvPr id="7" name="TextBox 6"/>
          <p:cNvSpPr txBox="1"/>
          <p:nvPr/>
        </p:nvSpPr>
        <p:spPr>
          <a:xfrm>
            <a:off x="998606" y="1244769"/>
            <a:ext cx="4698722" cy="369332"/>
          </a:xfrm>
          <a:prstGeom prst="rect">
            <a:avLst/>
          </a:prstGeom>
          <a:noFill/>
        </p:spPr>
        <p:txBody>
          <a:bodyPr wrap="none" rtlCol="0">
            <a:spAutoFit/>
          </a:bodyPr>
          <a:lstStyle/>
          <a:p>
            <a:pPr algn="ctr"/>
            <a:r>
              <a:rPr lang="en-US" dirty="0" smtClean="0"/>
              <a:t>First Responder Vicarious Trauma Toolkit Project</a:t>
            </a:r>
          </a:p>
        </p:txBody>
      </p:sp>
      <p:sp>
        <p:nvSpPr>
          <p:cNvPr id="6" name="TextBox 5"/>
          <p:cNvSpPr txBox="1"/>
          <p:nvPr/>
        </p:nvSpPr>
        <p:spPr>
          <a:xfrm>
            <a:off x="478365" y="1811867"/>
            <a:ext cx="6210301" cy="2554545"/>
          </a:xfrm>
          <a:prstGeom prst="rect">
            <a:avLst/>
          </a:prstGeom>
          <a:noFill/>
        </p:spPr>
        <p:txBody>
          <a:bodyPr wrap="square" rtlCol="0">
            <a:spAutoFit/>
          </a:bodyPr>
          <a:lstStyle/>
          <a:p>
            <a:r>
              <a:rPr lang="en-US" sz="1600" dirty="0" smtClean="0"/>
              <a:t> </a:t>
            </a:r>
          </a:p>
          <a:p>
            <a:r>
              <a:rPr lang="en-US" sz="1600" b="1" dirty="0" smtClean="0"/>
              <a:t>Contact Information:</a:t>
            </a:r>
          </a:p>
          <a:p>
            <a:endParaRPr lang="en-US" sz="1600" b="1" dirty="0" smtClean="0"/>
          </a:p>
          <a:p>
            <a:r>
              <a:rPr lang="en-US" sz="1600" dirty="0" smtClean="0"/>
              <a:t>The </a:t>
            </a:r>
            <a:r>
              <a:rPr lang="en-US" sz="1600" dirty="0" err="1" smtClean="0"/>
              <a:t>Mindability</a:t>
            </a:r>
            <a:r>
              <a:rPr lang="en-US" sz="1600" dirty="0" smtClean="0"/>
              <a:t> Group</a:t>
            </a:r>
          </a:p>
          <a:p>
            <a:r>
              <a:rPr lang="en-US" sz="1600" dirty="0" smtClean="0"/>
              <a:t>34522 N. Scottsdale Road, Suite 120-417 </a:t>
            </a:r>
          </a:p>
          <a:p>
            <a:r>
              <a:rPr lang="en-US" sz="1600" dirty="0" smtClean="0"/>
              <a:t>Scottsdale, AZ 85266</a:t>
            </a:r>
          </a:p>
          <a:p>
            <a:r>
              <a:rPr lang="en-US" sz="1600" dirty="0" smtClean="0"/>
              <a:t>602-867-6070 </a:t>
            </a:r>
          </a:p>
          <a:p>
            <a:r>
              <a:rPr lang="en-US" sz="1600" dirty="0" err="1" smtClean="0"/>
              <a:t>mcofield@mindability.com</a:t>
            </a:r>
            <a:endParaRPr lang="en-US" sz="1600" dirty="0" smtClean="0"/>
          </a:p>
          <a:p>
            <a:r>
              <a:rPr lang="en-US" sz="1600" dirty="0" smtClean="0">
                <a:hlinkClick r:id="rId3"/>
              </a:rPr>
              <a:t>mzimmerman@mindability.com</a:t>
            </a:r>
            <a:endParaRPr lang="en-US" sz="1600" dirty="0" smtClean="0"/>
          </a:p>
          <a:p>
            <a:endParaRPr lang="en-US" sz="1600" dirty="0" smtClean="0"/>
          </a:p>
        </p:txBody>
      </p:sp>
      <p:sp>
        <p:nvSpPr>
          <p:cNvPr id="5" name="Slide Number Placeholder 4"/>
          <p:cNvSpPr>
            <a:spLocks noGrp="1"/>
          </p:cNvSpPr>
          <p:nvPr>
            <p:ph type="sldNum" sz="quarter" idx="12"/>
          </p:nvPr>
        </p:nvSpPr>
        <p:spPr/>
        <p:txBody>
          <a:bodyPr/>
          <a:lstStyle/>
          <a:p>
            <a:fld id="{51F4A69E-6B22-8243-B016-268A5404223B}" type="slidenum">
              <a:rPr lang="en-US" smtClean="0"/>
              <a:pPr/>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387</TotalTime>
  <Words>1355</Words>
  <Application>Microsoft Macintosh PowerPoint</Application>
  <PresentationFormat>On-screen Show (4:3)</PresentationFormat>
  <Paragraphs>118</Paragraphs>
  <Slides>7</Slides>
  <Notes>0</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Slide 1</vt:lpstr>
      <vt:lpstr>Slide 2</vt:lpstr>
      <vt:lpstr>Mindability.com/bullet-proof Mindability.com/fire-strong</vt:lpstr>
      <vt:lpstr>Mindability.com/bullet-proof Mindability.com/fire-strong</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Mindability add-on for FIREstrong</dc:title>
  <dc:creator>Mary Ann Zimmerman</dc:creator>
  <cp:lastModifiedBy>Mary Ann Zimmerman</cp:lastModifiedBy>
  <cp:revision>30</cp:revision>
  <cp:lastPrinted>2016-04-14T18:56:05Z</cp:lastPrinted>
  <dcterms:created xsi:type="dcterms:W3CDTF">2016-04-14T19:47:33Z</dcterms:created>
  <dcterms:modified xsi:type="dcterms:W3CDTF">2016-04-14T19:48:19Z</dcterms:modified>
</cp:coreProperties>
</file>