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handoutMasterIdLst>
    <p:handoutMasterId r:id="rId29"/>
  </p:handoutMasterIdLst>
  <p:sldIdLst>
    <p:sldId id="256" r:id="rId2"/>
    <p:sldId id="309" r:id="rId3"/>
    <p:sldId id="310" r:id="rId4"/>
    <p:sldId id="311" r:id="rId5"/>
    <p:sldId id="289" r:id="rId6"/>
    <p:sldId id="290" r:id="rId7"/>
    <p:sldId id="302" r:id="rId8"/>
    <p:sldId id="291" r:id="rId9"/>
    <p:sldId id="312" r:id="rId10"/>
    <p:sldId id="263" r:id="rId11"/>
    <p:sldId id="303" r:id="rId12"/>
    <p:sldId id="265" r:id="rId13"/>
    <p:sldId id="280" r:id="rId14"/>
    <p:sldId id="281" r:id="rId15"/>
    <p:sldId id="282" r:id="rId16"/>
    <p:sldId id="284" r:id="rId17"/>
    <p:sldId id="267" r:id="rId18"/>
    <p:sldId id="285" r:id="rId19"/>
    <p:sldId id="283" r:id="rId20"/>
    <p:sldId id="286" r:id="rId21"/>
    <p:sldId id="268" r:id="rId22"/>
    <p:sldId id="266" r:id="rId23"/>
    <p:sldId id="295" r:id="rId24"/>
    <p:sldId id="269" r:id="rId25"/>
    <p:sldId id="308" r:id="rId26"/>
    <p:sldId id="270" r:id="rId27"/>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08" autoAdjust="0"/>
    <p:restoredTop sz="94658" autoAdjust="0"/>
  </p:normalViewPr>
  <p:slideViewPr>
    <p:cSldViewPr>
      <p:cViewPr varScale="1">
        <p:scale>
          <a:sx n="70" d="100"/>
          <a:sy n="70" d="100"/>
        </p:scale>
        <p:origin x="-984" y="-102"/>
      </p:cViewPr>
      <p:guideLst>
        <p:guide orient="horz" pos="2160"/>
        <p:guide pos="2880"/>
      </p:guideLst>
    </p:cSldViewPr>
  </p:slideViewPr>
  <p:outlineViewPr>
    <p:cViewPr>
      <p:scale>
        <a:sx n="33" d="100"/>
        <a:sy n="33" d="100"/>
      </p:scale>
      <p:origin x="0" y="3057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orbel" pitchFamily="34" charset="0"/>
              </a:defRPr>
            </a:lvl1pPr>
          </a:lstStyle>
          <a:p>
            <a:pPr>
              <a:defRPr/>
            </a:pPr>
            <a:endParaRPr lang="en-US"/>
          </a:p>
        </p:txBody>
      </p:sp>
      <p:sp>
        <p:nvSpPr>
          <p:cNvPr id="60419" name="Rectangle 3"/>
          <p:cNvSpPr>
            <a:spLocks noGrp="1" noChangeArrowheads="1"/>
          </p:cNvSpPr>
          <p:nvPr>
            <p:ph type="dt" sz="quarter"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orbel" pitchFamily="34" charset="0"/>
              </a:defRPr>
            </a:lvl1pPr>
          </a:lstStyle>
          <a:p>
            <a:pPr>
              <a:defRPr/>
            </a:pPr>
            <a:fld id="{AE608EF5-303B-4008-A9E7-154C95D9476E}" type="datetimeFigureOut">
              <a:rPr lang="en-US"/>
              <a:pPr>
                <a:defRPr/>
              </a:pPr>
              <a:t>10/7/2010</a:t>
            </a:fld>
            <a:endParaRPr lang="en-US"/>
          </a:p>
        </p:txBody>
      </p:sp>
      <p:sp>
        <p:nvSpPr>
          <p:cNvPr id="60420" name="Rectangle 4"/>
          <p:cNvSpPr>
            <a:spLocks noGrp="1" noChangeArrowheads="1"/>
          </p:cNvSpPr>
          <p:nvPr>
            <p:ph type="ftr" sz="quarter" idx="2"/>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orbel" pitchFamily="34" charset="0"/>
              </a:defRPr>
            </a:lvl1pPr>
          </a:lstStyle>
          <a:p>
            <a:pPr>
              <a:defRPr/>
            </a:pPr>
            <a:endParaRPr lang="en-US"/>
          </a:p>
        </p:txBody>
      </p:sp>
      <p:sp>
        <p:nvSpPr>
          <p:cNvPr id="60421" name="Rectangle 5"/>
          <p:cNvSpPr>
            <a:spLocks noGrp="1" noChangeArrowheads="1"/>
          </p:cNvSpPr>
          <p:nvPr>
            <p:ph type="sldNum" sz="quarter" idx="3"/>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orbel" pitchFamily="34" charset="0"/>
              </a:defRPr>
            </a:lvl1pPr>
          </a:lstStyle>
          <a:p>
            <a:pPr>
              <a:defRPr/>
            </a:pPr>
            <a:fld id="{2915CDED-6EEC-4007-8670-2BCDDAC0C674}" type="slidenum">
              <a:rPr lang="en-US"/>
              <a:pPr>
                <a:defRPr/>
              </a:pPr>
              <a:t>‹#›</a:t>
            </a:fld>
            <a:endParaRPr lang="en-US"/>
          </a:p>
        </p:txBody>
      </p:sp>
    </p:spTree>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970338" y="0"/>
            <a:ext cx="3038475" cy="46513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3E41D30D-4D2D-47CC-88FC-49887BB75FE0}" type="datetimeFigureOut">
              <a:rPr lang="en-US"/>
              <a:pPr>
                <a:defRPr/>
              </a:pPr>
              <a:t>10/7/2010</a:t>
            </a:fld>
            <a:endParaRPr lang="en-US"/>
          </a:p>
        </p:txBody>
      </p:sp>
      <p:sp>
        <p:nvSpPr>
          <p:cNvPr id="4" name="Slide Image Placeholder 3"/>
          <p:cNvSpPr>
            <a:spLocks noGrp="1" noRot="1" noChangeAspect="1"/>
          </p:cNvSpPr>
          <p:nvPr>
            <p:ph type="sldImg" idx="2"/>
          </p:nvPr>
        </p:nvSpPr>
        <p:spPr>
          <a:xfrm>
            <a:off x="1182688" y="698500"/>
            <a:ext cx="4645025" cy="3484563"/>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701675" y="4414838"/>
            <a:ext cx="5607050" cy="4183062"/>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51499471-20FF-41E7-A045-36D8F9CDFF25}" type="slidenum">
              <a:rPr lang="en-US"/>
              <a:pPr>
                <a:defRPr/>
              </a:pPr>
              <a:t>‹#›</a:t>
            </a:fld>
            <a:endParaRPr lang="en-US"/>
          </a:p>
        </p:txBody>
      </p:sp>
    </p:spTree>
  </p:cSld>
  <p:clrMap bg1="lt1" tx1="dk1" bg2="lt2" tx2="dk2" accent1="accent1" accent2="accent2" accent3="accent3" accent4="accent4" accent5="accent5" accent6="accent6" hlink="hlink" folHlink="folHlink"/>
  <p:hf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noTextEdi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
        <p:nvSpPr>
          <p:cNvPr id="4" name="Slide Number Placeholder 3"/>
          <p:cNvSpPr>
            <a:spLocks noGrp="1"/>
          </p:cNvSpPr>
          <p:nvPr>
            <p:ph type="sldNum" sz="quarter" idx="5"/>
          </p:nvPr>
        </p:nvSpPr>
        <p:spPr/>
        <p:txBody>
          <a:bodyPr/>
          <a:lstStyle/>
          <a:p>
            <a:pPr>
              <a:defRPr/>
            </a:pPr>
            <a:fld id="{38DEDB3B-B5B9-47C8-A565-8377B2C23380}" type="slidenum">
              <a:rPr lang="en-US" smtClean="0"/>
              <a:pPr>
                <a:defRPr/>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ctangle 9"/>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smtClean="0"/>
              <a:t>Click to edit Master title style</a:t>
            </a:r>
            <a:endParaRPr lang="en-US"/>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smtClean="0"/>
              <a:t>Click to edit Master subtitle style</a:t>
            </a:r>
            <a:endParaRPr lang="en-US"/>
          </a:p>
        </p:txBody>
      </p:sp>
      <p:sp>
        <p:nvSpPr>
          <p:cNvPr id="6" name="Date Placeholder 3"/>
          <p:cNvSpPr>
            <a:spLocks noGrp="1"/>
          </p:cNvSpPr>
          <p:nvPr>
            <p:ph type="dt" sz="half" idx="10"/>
          </p:nvPr>
        </p:nvSpPr>
        <p:spPr/>
        <p:txBody>
          <a:bodyPr/>
          <a:lstStyle>
            <a:lvl1pPr>
              <a:defRPr/>
            </a:lvl1pPr>
          </a:lstStyle>
          <a:p>
            <a:pPr>
              <a:defRPr/>
            </a:pPr>
            <a:fld id="{6401768A-12A0-48E2-BF89-E29BB5C8C818}" type="datetime1">
              <a:rPr lang="en-US"/>
              <a:pPr>
                <a:defRPr/>
              </a:pPr>
              <a:t>10/7/2010</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23C037E1-7604-424D-8CB3-1C89BAADBC2B}"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A3A4F55-965E-495A-98DE-329D9159D86E}" type="datetime1">
              <a:rPr lang="en-US"/>
              <a:pPr>
                <a:defRPr/>
              </a:pPr>
              <a:t>10/7/2010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45775BE-B5BD-4BBB-9230-942BF2BA76C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ctangle 11"/>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lstStyle>
          <a:p>
            <a:pPr>
              <a:defRPr/>
            </a:pPr>
            <a:fld id="{46518A37-6312-4E98-BAEE-8ACB228F6332}" type="datetime1">
              <a:rPr lang="en-US"/>
              <a:pPr>
                <a:defRPr/>
              </a:pPr>
              <a:t>10/7/2010</a:t>
            </a:fld>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F982EE97-3185-4C2F-8544-DBBE63D75AEB}"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1C2584E8-E3FE-4AED-A56A-D8414DF440A6}" type="datetime1">
              <a:rPr lang="en-US"/>
              <a:pPr>
                <a:defRPr/>
              </a:pPr>
              <a:t>10/7/2010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1400315-9ED3-4F3D-9DE0-C07B4E4DB4B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smtClean="0"/>
              <a:t>Click to edit Master title style</a:t>
            </a:r>
            <a:endParaRPr lang="en-US"/>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smtClean="0"/>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43429B4-F85C-4778-A681-C5C19853FA56}" type="datetime1">
              <a:rPr lang="en-US"/>
              <a:pPr>
                <a:defRPr/>
              </a:pPr>
              <a:t>10/7/2010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201BCFA-76E5-48CC-B0F8-1B00544087F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2129683-ADFA-4357-BC17-C2D7ACF0C592}" type="datetime1">
              <a:rPr lang="en-US"/>
              <a:pPr>
                <a:defRPr/>
              </a:pPr>
              <a:t>10/7/2010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218E5C0-04B7-4611-BE80-2F17254D6B7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AD51BD7B-ADB4-44B1-876C-0A1226B29F6E}" type="datetime1">
              <a:rPr lang="en-US"/>
              <a:pPr>
                <a:defRPr/>
              </a:pPr>
              <a:t>10/7/2010</a:t>
            </a:fld>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AD1111C-E5E8-4069-9C46-9DC68DD8D2D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11"/>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ctangle 8"/>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p:txBody>
          <a:bodyPr/>
          <a:lstStyle>
            <a:lvl1pPr>
              <a:defRPr/>
            </a:lvl1pPr>
          </a:lstStyle>
          <a:p>
            <a:pPr>
              <a:defRPr/>
            </a:pPr>
            <a:fld id="{BD16E458-F084-4063-841C-51B9D8689915}" type="datetime1">
              <a:rPr lang="en-US"/>
              <a:pPr>
                <a:defRPr/>
              </a:pPr>
              <a:t>10/7/2010</a:t>
            </a:fld>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99E176E4-7DA1-4BD0-A035-EEAE921391F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10"/>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Rectangle 8"/>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smtClean="0"/>
              <a:t>Click to edit Master title style</a:t>
            </a:r>
            <a:endParaRPr lang="en-US"/>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smtClean="0"/>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fld id="{1A85B69C-01DF-4A41-A502-F364BCC018CB}" type="datetime1">
              <a:rPr lang="en-US"/>
              <a:pPr>
                <a:defRPr/>
              </a:pPr>
              <a:t>10/7/2010</a:t>
            </a:fld>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DAF8B551-1943-45CF-BA0E-DD7971DD18BE}"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712D246-4078-4AD9-A6F7-9A57E0F2B6DB}" type="datetime1">
              <a:rPr lang="en-US"/>
              <a:pPr>
                <a:defRPr/>
              </a:pPr>
              <a:t>10/7/2010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4DF91FB-C094-49C8-9400-049FBA40C49E}"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Rectangle 7"/>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3"/>
          <p:cNvSpPr>
            <a:spLocks noGrp="1"/>
          </p:cNvSpPr>
          <p:nvPr>
            <p:ph type="dt" sz="half" idx="10"/>
          </p:nvPr>
        </p:nvSpPr>
        <p:spPr/>
        <p:txBody>
          <a:bodyPr/>
          <a:lstStyle>
            <a:lvl1pPr>
              <a:defRPr/>
            </a:lvl1pPr>
          </a:lstStyle>
          <a:p>
            <a:pPr>
              <a:defRPr/>
            </a:pPr>
            <a:fld id="{E6192D37-E331-487F-9537-A420AAA2E1B7}" type="datetime1">
              <a:rPr lang="en-US"/>
              <a:pPr>
                <a:defRPr/>
              </a:pPr>
              <a:t>10/7/2010</a:t>
            </a:fld>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AAA14808-AA0B-430A-8C00-53ADDA5A039C}"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extLst/>
          </a:lstStyle>
          <a:p>
            <a:r>
              <a:rPr lang="en-US" smtClean="0"/>
              <a:t>Click to edit Master title style</a:t>
            </a:r>
            <a:endParaRPr lang="en-US"/>
          </a:p>
        </p:txBody>
      </p:sp>
      <p:sp>
        <p:nvSpPr>
          <p:cNvPr id="1029" name="Text Placeholder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019800"/>
            <a:ext cx="8229600" cy="701675"/>
          </a:xfrm>
          <a:prstGeom prst="rect">
            <a:avLst/>
          </a:prstGeom>
        </p:spPr>
        <p:txBody>
          <a:bodyPr vert="horz" lIns="109728" rIns="45720" bIns="0" rtlCol="0" anchor="b"/>
          <a:lstStyle>
            <a:lvl1pPr algn="l" eaLnBrk="1" fontAlgn="auto" latinLnBrk="0" hangingPunct="1">
              <a:spcBef>
                <a:spcPts val="0"/>
              </a:spcBef>
              <a:spcAft>
                <a:spcPts val="0"/>
              </a:spcAft>
              <a:defRPr kumimoji="0" sz="800">
                <a:solidFill>
                  <a:schemeClr val="tx1">
                    <a:tint val="95000"/>
                  </a:schemeClr>
                </a:solidFill>
                <a:latin typeface="+mn-lt"/>
              </a:defRPr>
            </a:lvl1pPr>
            <a:extLst/>
          </a:lstStyle>
          <a:p>
            <a:pPr>
              <a:defRPr/>
            </a:pPr>
            <a:fld id="{B9B7B1A6-A5A6-47D4-85FB-602D2AEA6D65}" type="datetime1">
              <a:rPr lang="en-US" smtClean="0"/>
              <a:pPr>
                <a:defRPr/>
              </a:pPr>
              <a:t>10/7/2010</a:t>
            </a:fld>
            <a:endParaRPr lang="en-US"/>
          </a:p>
        </p:txBody>
      </p:sp>
      <p:sp>
        <p:nvSpPr>
          <p:cNvPr id="5" name="Footer Placeholder 4"/>
          <p:cNvSpPr>
            <a:spLocks noGrp="1"/>
          </p:cNvSpPr>
          <p:nvPr>
            <p:ph type="ftr" sz="quarter" idx="3"/>
          </p:nvPr>
        </p:nvSpPr>
        <p:spPr>
          <a:xfrm>
            <a:off x="457200" y="6019800"/>
            <a:ext cx="8229600" cy="701675"/>
          </a:xfrm>
          <a:prstGeom prst="rect">
            <a:avLst/>
          </a:prstGeom>
        </p:spPr>
        <p:txBody>
          <a:bodyPr vert="horz" lIns="45720" rIns="45720" bIns="0" rtlCol="0" anchor="b"/>
          <a:lstStyle>
            <a:lvl1pPr algn="l" eaLnBrk="1" fontAlgn="auto" latinLnBrk="0" hangingPunct="1">
              <a:spcBef>
                <a:spcPts val="0"/>
              </a:spcBef>
              <a:spcAft>
                <a:spcPts val="0"/>
              </a:spcAft>
              <a:defRPr kumimoji="0" sz="800">
                <a:solidFill>
                  <a:schemeClr val="tx1">
                    <a:tint val="95000"/>
                  </a:schemeClr>
                </a:solidFill>
                <a:latin typeface="+mn-lt"/>
              </a:defRPr>
            </a:lvl1pPr>
            <a:extLst/>
          </a:lstStyle>
          <a:p>
            <a:pPr>
              <a:defRPr/>
            </a:pPr>
            <a:endParaRPr lang="en-US"/>
          </a:p>
        </p:txBody>
      </p:sp>
      <p:sp>
        <p:nvSpPr>
          <p:cNvPr id="6" name="Slide Number Placeholder 5"/>
          <p:cNvSpPr>
            <a:spLocks noGrp="1"/>
          </p:cNvSpPr>
          <p:nvPr>
            <p:ph type="sldNum" sz="quarter" idx="4"/>
          </p:nvPr>
        </p:nvSpPr>
        <p:spPr>
          <a:xfrm>
            <a:off x="457200" y="6019800"/>
            <a:ext cx="8229600" cy="701675"/>
          </a:xfrm>
          <a:prstGeom prst="rect">
            <a:avLst/>
          </a:prstGeom>
        </p:spPr>
        <p:txBody>
          <a:bodyPr vert="horz" bIns="0" rtlCol="0" anchor="b"/>
          <a:lstStyle>
            <a:lvl1pPr algn="r" eaLnBrk="1" fontAlgn="auto" latinLnBrk="0" hangingPunct="1">
              <a:spcBef>
                <a:spcPts val="0"/>
              </a:spcBef>
              <a:spcAft>
                <a:spcPts val="0"/>
              </a:spcAft>
              <a:defRPr kumimoji="0" sz="800">
                <a:solidFill>
                  <a:schemeClr val="tx1">
                    <a:tint val="95000"/>
                  </a:schemeClr>
                </a:solidFill>
                <a:latin typeface="+mn-lt"/>
              </a:defRPr>
            </a:lvl1pPr>
            <a:extLst/>
          </a:lstStyle>
          <a:p>
            <a:pPr>
              <a:defRPr/>
            </a:pPr>
            <a:fld id="{7889E9DA-89D0-4CD3-B56C-59582FCC6BAB}"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74" r:id="rId1"/>
    <p:sldLayoutId id="2147483769" r:id="rId2"/>
    <p:sldLayoutId id="2147483775" r:id="rId3"/>
    <p:sldLayoutId id="2147483770" r:id="rId4"/>
    <p:sldLayoutId id="2147483771" r:id="rId5"/>
    <p:sldLayoutId id="2147483772" r:id="rId6"/>
    <p:sldLayoutId id="2147483776" r:id="rId7"/>
    <p:sldLayoutId id="2147483777" r:id="rId8"/>
    <p:sldLayoutId id="2147483778" r:id="rId9"/>
    <p:sldLayoutId id="2147483773" r:id="rId10"/>
    <p:sldLayoutId id="2147483779" r:id="rId11"/>
  </p:sldLayoutIdLst>
  <p:hf sldNum="0" hdr="0" dt="0"/>
  <p:txStyles>
    <p:titleStyle>
      <a:lvl1pPr algn="l" rtl="0" eaLnBrk="0" fontAlgn="base" hangingPunct="0">
        <a:spcBef>
          <a:spcPct val="0"/>
        </a:spcBef>
        <a:spcAft>
          <a:spcPct val="0"/>
        </a:spcAft>
        <a:defRPr sz="4500" b="1" kern="1200">
          <a:solidFill>
            <a:srgbClr val="FFC800"/>
          </a:solidFill>
          <a:latin typeface="+mj-lt"/>
          <a:ea typeface="+mj-ea"/>
          <a:cs typeface="+mj-cs"/>
        </a:defRPr>
      </a:lvl1pPr>
      <a:lvl2pPr algn="l" rtl="0" eaLnBrk="0" fontAlgn="base" hangingPunct="0">
        <a:spcBef>
          <a:spcPct val="0"/>
        </a:spcBef>
        <a:spcAft>
          <a:spcPct val="0"/>
        </a:spcAft>
        <a:defRPr sz="4500" b="1">
          <a:solidFill>
            <a:srgbClr val="FFC800"/>
          </a:solidFill>
          <a:latin typeface="Corbel" pitchFamily="34" charset="0"/>
        </a:defRPr>
      </a:lvl2pPr>
      <a:lvl3pPr algn="l" rtl="0" eaLnBrk="0" fontAlgn="base" hangingPunct="0">
        <a:spcBef>
          <a:spcPct val="0"/>
        </a:spcBef>
        <a:spcAft>
          <a:spcPct val="0"/>
        </a:spcAft>
        <a:defRPr sz="4500" b="1">
          <a:solidFill>
            <a:srgbClr val="FFC800"/>
          </a:solidFill>
          <a:latin typeface="Corbel" pitchFamily="34" charset="0"/>
        </a:defRPr>
      </a:lvl3pPr>
      <a:lvl4pPr algn="l" rtl="0" eaLnBrk="0" fontAlgn="base" hangingPunct="0">
        <a:spcBef>
          <a:spcPct val="0"/>
        </a:spcBef>
        <a:spcAft>
          <a:spcPct val="0"/>
        </a:spcAft>
        <a:defRPr sz="4500" b="1">
          <a:solidFill>
            <a:srgbClr val="FFC800"/>
          </a:solidFill>
          <a:latin typeface="Corbel" pitchFamily="34" charset="0"/>
        </a:defRPr>
      </a:lvl4pPr>
      <a:lvl5pPr algn="l" rtl="0" eaLnBrk="0" fontAlgn="base" hangingPunct="0">
        <a:spcBef>
          <a:spcPct val="0"/>
        </a:spcBef>
        <a:spcAft>
          <a:spcPct val="0"/>
        </a:spcAft>
        <a:defRPr sz="4500" b="1">
          <a:solidFill>
            <a:srgbClr val="FFC800"/>
          </a:solidFill>
          <a:latin typeface="Corbel" pitchFamily="34" charset="0"/>
        </a:defRPr>
      </a:lvl5pPr>
      <a:lvl6pPr marL="457200" algn="l" rtl="0" fontAlgn="base">
        <a:spcBef>
          <a:spcPct val="0"/>
        </a:spcBef>
        <a:spcAft>
          <a:spcPct val="0"/>
        </a:spcAft>
        <a:defRPr sz="4500" b="1">
          <a:solidFill>
            <a:srgbClr val="FFC800"/>
          </a:solidFill>
          <a:latin typeface="Corbel" pitchFamily="34" charset="0"/>
        </a:defRPr>
      </a:lvl6pPr>
      <a:lvl7pPr marL="914400" algn="l" rtl="0" fontAlgn="base">
        <a:spcBef>
          <a:spcPct val="0"/>
        </a:spcBef>
        <a:spcAft>
          <a:spcPct val="0"/>
        </a:spcAft>
        <a:defRPr sz="4500" b="1">
          <a:solidFill>
            <a:srgbClr val="FFC800"/>
          </a:solidFill>
          <a:latin typeface="Corbel" pitchFamily="34" charset="0"/>
        </a:defRPr>
      </a:lvl7pPr>
      <a:lvl8pPr marL="1371600" algn="l" rtl="0" fontAlgn="base">
        <a:spcBef>
          <a:spcPct val="0"/>
        </a:spcBef>
        <a:spcAft>
          <a:spcPct val="0"/>
        </a:spcAft>
        <a:defRPr sz="4500" b="1">
          <a:solidFill>
            <a:srgbClr val="FFC800"/>
          </a:solidFill>
          <a:latin typeface="Corbel" pitchFamily="34" charset="0"/>
        </a:defRPr>
      </a:lvl8pPr>
      <a:lvl9pPr marL="1828800" algn="l" rtl="0" fontAlgn="base">
        <a:spcBef>
          <a:spcPct val="0"/>
        </a:spcBef>
        <a:spcAft>
          <a:spcPct val="0"/>
        </a:spcAft>
        <a:defRPr sz="4500" b="1">
          <a:solidFill>
            <a:srgbClr val="FFC8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E66C7D"/>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6BB76D"/>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E88651"/>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jani@mdcrimevictims.org"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investigateid.org/" TargetMode="External"/><Relationship Id="rId2" Type="http://schemas.openxmlformats.org/officeDocument/2006/relationships/hyperlink" Target="http://www.ftc.gov/idtheft"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www.mdcrimevictims.org/_pages/id_theft.html" TargetMode="External"/><Relationship Id="rId2" Type="http://schemas.openxmlformats.org/officeDocument/2006/relationships/hyperlink" Target="mailto:jani@mdcrimevictims.org"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rPr>
              <a:t>Assisting and Educating Victims of Identity Theft and Fraud</a:t>
            </a:r>
            <a:br>
              <a:rPr lang="en-US" dirty="0" smtClean="0">
                <a:solidFill>
                  <a:schemeClr val="accent1">
                    <a:satMod val="150000"/>
                  </a:schemeClr>
                </a:solidFill>
              </a:rPr>
            </a:br>
            <a:endParaRPr lang="en-US" dirty="0">
              <a:solidFill>
                <a:schemeClr val="accent1">
                  <a:satMod val="150000"/>
                </a:schemeClr>
              </a:solidFill>
            </a:endParaRPr>
          </a:p>
        </p:txBody>
      </p:sp>
      <p:sp>
        <p:nvSpPr>
          <p:cNvPr id="8195" name="Subtitle 2"/>
          <p:cNvSpPr>
            <a:spLocks noGrp="1"/>
          </p:cNvSpPr>
          <p:nvPr>
            <p:ph type="subTitle" idx="1"/>
          </p:nvPr>
        </p:nvSpPr>
        <p:spPr>
          <a:xfrm>
            <a:off x="685800" y="1828800"/>
            <a:ext cx="8077200" cy="1500188"/>
          </a:xfrm>
        </p:spPr>
        <p:txBody>
          <a:bodyPr/>
          <a:lstStyle/>
          <a:p>
            <a:pPr eaLnBrk="1" hangingPunct="1"/>
            <a:r>
              <a:rPr lang="en-US" smtClean="0"/>
              <a:t>Maryland Crime Victims’ Resource Center, Inc. </a:t>
            </a: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Maryland Crime Victims’ Resource Center, Inc.</a:t>
            </a:r>
            <a:endParaRPr lang="en-US" dirty="0"/>
          </a:p>
        </p:txBody>
      </p:sp>
      <p:sp>
        <p:nvSpPr>
          <p:cNvPr id="9219" name="Content Placeholder 2"/>
          <p:cNvSpPr>
            <a:spLocks noGrp="1"/>
          </p:cNvSpPr>
          <p:nvPr>
            <p:ph idx="1"/>
          </p:nvPr>
        </p:nvSpPr>
        <p:spPr/>
        <p:txBody>
          <a:bodyPr/>
          <a:lstStyle/>
          <a:p>
            <a:pPr eaLnBrk="1" hangingPunct="1">
              <a:buFont typeface="Wingdings 2" pitchFamily="18" charset="2"/>
              <a:buNone/>
            </a:pPr>
            <a:r>
              <a:rPr lang="en-US" sz="2800" smtClean="0">
                <a:latin typeface="Times New Roman" pitchFamily="18" charset="0"/>
              </a:rPr>
              <a:t>Jani S. Tillery, Esquire (Point of Contact)</a:t>
            </a:r>
          </a:p>
          <a:p>
            <a:pPr eaLnBrk="1" hangingPunct="1">
              <a:buFont typeface="Wingdings 2" pitchFamily="18" charset="2"/>
              <a:buNone/>
            </a:pPr>
            <a:r>
              <a:rPr lang="en-US" sz="2800" smtClean="0">
                <a:latin typeface="Times New Roman" pitchFamily="18" charset="0"/>
              </a:rPr>
              <a:t>Staff Attorney,Maryland Victims’ Resource</a:t>
            </a:r>
          </a:p>
          <a:p>
            <a:pPr eaLnBrk="1" hangingPunct="1">
              <a:buFont typeface="Wingdings 2" pitchFamily="18" charset="2"/>
              <a:buNone/>
            </a:pPr>
            <a:r>
              <a:rPr lang="en-US" sz="2800" smtClean="0">
                <a:latin typeface="Times New Roman" pitchFamily="18" charset="0"/>
              </a:rPr>
              <a:t>Center.,Inc. (301) 952-0063 </a:t>
            </a:r>
          </a:p>
          <a:p>
            <a:pPr eaLnBrk="1" hangingPunct="1">
              <a:buFont typeface="Wingdings 2" pitchFamily="18" charset="2"/>
              <a:buNone/>
            </a:pPr>
            <a:r>
              <a:rPr lang="en-US" sz="2800" smtClean="0">
                <a:latin typeface="Times New Roman" pitchFamily="18" charset="0"/>
              </a:rPr>
              <a:t> </a:t>
            </a:r>
            <a:r>
              <a:rPr lang="en-US" sz="2800" smtClean="0">
                <a:latin typeface="Times New Roman" pitchFamily="18" charset="0"/>
                <a:hlinkClick r:id="rId2"/>
              </a:rPr>
              <a:t>jani@mdcrimevictims.org</a:t>
            </a:r>
            <a:endParaRPr lang="en-US" sz="2800" smtClean="0">
              <a:latin typeface="Times New Roman" pitchFamily="18" charset="0"/>
            </a:endParaRPr>
          </a:p>
          <a:p>
            <a:pPr eaLnBrk="1" hangingPunct="1">
              <a:buFont typeface="Wingdings 2" pitchFamily="18" charset="2"/>
              <a:buNone/>
            </a:pPr>
            <a:r>
              <a:rPr lang="en-US" sz="2800" smtClean="0">
                <a:latin typeface="Times New Roman" pitchFamily="18" charset="0"/>
              </a:rPr>
              <a:t>	</a:t>
            </a:r>
          </a:p>
          <a:p>
            <a:pPr eaLnBrk="1" hangingPunct="1">
              <a:buFont typeface="Wingdings 2" pitchFamily="18" charset="2"/>
              <a:buNone/>
            </a:pPr>
            <a:r>
              <a:rPr lang="en-US" sz="2800" smtClean="0">
                <a:latin typeface="Times New Roman" pitchFamily="18" charset="0"/>
              </a:rPr>
              <a:t>Statewide Non-Profit Organization assisting victims of crime in Maryland.</a:t>
            </a:r>
          </a:p>
          <a:p>
            <a:pPr eaLnBrk="1" hangingPunct="1">
              <a:buFont typeface="Wingdings 2" pitchFamily="18" charset="2"/>
              <a:buNone/>
            </a:pPr>
            <a:endParaRPr lang="en-US" sz="2800" smtClean="0">
              <a:latin typeface="Times New Roman" pitchFamily="18" charset="0"/>
              <a:cs typeface="Times New Roman" pitchFamily="18" charset="0"/>
            </a:endParaRPr>
          </a:p>
          <a:p>
            <a:pPr eaLnBrk="1" hangingPunct="1"/>
            <a:r>
              <a:rPr lang="en-US" sz="2800" smtClean="0">
                <a:latin typeface="Times New Roman" pitchFamily="18" charset="0"/>
                <a:cs typeface="Times New Roman" pitchFamily="18" charset="0"/>
              </a:rPr>
              <a:t>Offers comprehensive victim services to any victim of crime including identity theft and fraud</a:t>
            </a:r>
            <a:r>
              <a:rPr lang="en-US" smtClean="0">
                <a:latin typeface="Times New Roman" pitchFamily="18" charset="0"/>
                <a:cs typeface="Times New Roman" pitchFamily="18" charset="0"/>
              </a:rPr>
              <a:t>.</a:t>
            </a: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History of Organization	</a:t>
            </a:r>
            <a:endParaRPr lang="en-US" dirty="0">
              <a:solidFill>
                <a:schemeClr val="accent1">
                  <a:satMod val="150000"/>
                </a:schemeClr>
              </a:solidFill>
            </a:endParaRPr>
          </a:p>
        </p:txBody>
      </p:sp>
      <p:sp>
        <p:nvSpPr>
          <p:cNvPr id="10243" name="Content Placeholder 2"/>
          <p:cNvSpPr>
            <a:spLocks noGrp="1"/>
          </p:cNvSpPr>
          <p:nvPr>
            <p:ph idx="1"/>
          </p:nvPr>
        </p:nvSpPr>
        <p:spPr/>
        <p:txBody>
          <a:bodyPr/>
          <a:lstStyle/>
          <a:p>
            <a:pPr eaLnBrk="1" hangingPunct="1"/>
            <a:r>
              <a:rPr lang="en-US" dirty="0" smtClean="0">
                <a:latin typeface="Times New Roman" pitchFamily="18" charset="0"/>
              </a:rPr>
              <a:t>Private nonprofit.</a:t>
            </a:r>
          </a:p>
          <a:p>
            <a:pPr eaLnBrk="1" hangingPunct="1"/>
            <a:r>
              <a:rPr lang="en-US" dirty="0" smtClean="0">
                <a:latin typeface="Times New Roman" pitchFamily="18" charset="0"/>
              </a:rPr>
              <a:t>Grassroots organization founded by Vince and Roberta Roper after the murder of their daughter Stephanie in 1982.</a:t>
            </a:r>
          </a:p>
          <a:p>
            <a:pPr eaLnBrk="1" hangingPunct="1"/>
            <a:r>
              <a:rPr lang="en-US" dirty="0" smtClean="0">
                <a:latin typeface="Times New Roman" pitchFamily="18" charset="0"/>
              </a:rPr>
              <a:t>25 years of assisting victims of crime.</a:t>
            </a:r>
          </a:p>
          <a:p>
            <a:pPr eaLnBrk="1" hangingPunct="1"/>
            <a:r>
              <a:rPr lang="en-US" dirty="0" smtClean="0">
                <a:latin typeface="Times New Roman" pitchFamily="18" charset="0"/>
              </a:rPr>
              <a:t>70 pieces of legislation passed concerning victims’ rights in Maryland since inception. </a:t>
            </a: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US" dirty="0" smtClean="0"/>
              <a:t>Objectives</a:t>
            </a:r>
            <a:endParaRPr lang="en-US" dirty="0"/>
          </a:p>
        </p:txBody>
      </p:sp>
      <p:sp>
        <p:nvSpPr>
          <p:cNvPr id="11267" name="Content Placeholder 2"/>
          <p:cNvSpPr>
            <a:spLocks noGrp="1"/>
          </p:cNvSpPr>
          <p:nvPr>
            <p:ph idx="1"/>
          </p:nvPr>
        </p:nvSpPr>
        <p:spPr/>
        <p:txBody>
          <a:bodyPr/>
          <a:lstStyle/>
          <a:p>
            <a:pPr eaLnBrk="1" hangingPunct="1">
              <a:buFont typeface="Wingdings 2" pitchFamily="18" charset="2"/>
              <a:buNone/>
            </a:pPr>
            <a:endParaRPr lang="en-US" smtClean="0">
              <a:latin typeface="Times New Roman" pitchFamily="18" charset="0"/>
            </a:endParaRPr>
          </a:p>
          <a:p>
            <a:pPr eaLnBrk="1" hangingPunct="1"/>
            <a:r>
              <a:rPr lang="en-US" smtClean="0">
                <a:latin typeface="Times New Roman" pitchFamily="18" charset="0"/>
              </a:rPr>
              <a:t>Appreciate the needs of victims of identity theft.</a:t>
            </a:r>
          </a:p>
          <a:p>
            <a:pPr eaLnBrk="1" hangingPunct="1"/>
            <a:r>
              <a:rPr lang="en-US" smtClean="0">
                <a:latin typeface="Times New Roman" pitchFamily="18" charset="0"/>
              </a:rPr>
              <a:t>Recognize the importance of filing a police report.</a:t>
            </a:r>
          </a:p>
          <a:p>
            <a:pPr eaLnBrk="1" hangingPunct="1"/>
            <a:r>
              <a:rPr lang="en-US" smtClean="0">
                <a:latin typeface="Times New Roman" pitchFamily="18" charset="0"/>
              </a:rPr>
              <a:t>Comprehend the resources available to assist in responding to victims of identity theft.</a:t>
            </a:r>
          </a:p>
          <a:p>
            <a:pPr eaLnBrk="1" hangingPunct="1"/>
            <a:endParaRPr lang="en-US" smtClean="0"/>
          </a:p>
          <a:p>
            <a:pPr eaLnBrk="1" hangingPunct="1"/>
            <a:endParaRPr lang="en-US"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Definition of Victim	</a:t>
            </a:r>
            <a:endParaRPr lang="en-US" dirty="0">
              <a:solidFill>
                <a:schemeClr val="accent1">
                  <a:satMod val="150000"/>
                </a:schemeClr>
              </a:solidFill>
            </a:endParaRPr>
          </a:p>
        </p:txBody>
      </p:sp>
      <p:sp>
        <p:nvSpPr>
          <p:cNvPr id="12291" name="Content Placeholder 2"/>
          <p:cNvSpPr>
            <a:spLocks noGrp="1"/>
          </p:cNvSpPr>
          <p:nvPr>
            <p:ph idx="1"/>
          </p:nvPr>
        </p:nvSpPr>
        <p:spPr/>
        <p:txBody>
          <a:bodyPr/>
          <a:lstStyle/>
          <a:p>
            <a:pPr eaLnBrk="1" hangingPunct="1">
              <a:buNone/>
            </a:pPr>
            <a:r>
              <a:rPr lang="en-US" dirty="0" smtClean="0">
                <a:latin typeface="Times New Roman" pitchFamily="18" charset="0"/>
              </a:rPr>
              <a:t>Maryland law defines a “victim” as a person who suffers— </a:t>
            </a:r>
          </a:p>
          <a:p>
            <a:pPr eaLnBrk="1" hangingPunct="1"/>
            <a:r>
              <a:rPr lang="en-US" dirty="0" smtClean="0">
                <a:latin typeface="Times New Roman" pitchFamily="18" charset="0"/>
              </a:rPr>
              <a:t>Actual</a:t>
            </a:r>
          </a:p>
          <a:p>
            <a:pPr eaLnBrk="1" hangingPunct="1"/>
            <a:r>
              <a:rPr lang="en-US" dirty="0" smtClean="0">
                <a:latin typeface="Times New Roman" pitchFamily="18" charset="0"/>
              </a:rPr>
              <a:t>Threatened</a:t>
            </a:r>
          </a:p>
          <a:p>
            <a:pPr eaLnBrk="1" hangingPunct="1"/>
            <a:r>
              <a:rPr lang="en-US" dirty="0" smtClean="0">
                <a:latin typeface="Times New Roman" pitchFamily="18" charset="0"/>
              </a:rPr>
              <a:t>Physical</a:t>
            </a:r>
          </a:p>
          <a:p>
            <a:pPr eaLnBrk="1" hangingPunct="1"/>
            <a:r>
              <a:rPr lang="en-US" dirty="0" smtClean="0">
                <a:latin typeface="Times New Roman" pitchFamily="18" charset="0"/>
              </a:rPr>
              <a:t>Emotional </a:t>
            </a:r>
          </a:p>
          <a:p>
            <a:pPr eaLnBrk="1" hangingPunct="1"/>
            <a:r>
              <a:rPr lang="en-US" dirty="0" smtClean="0">
                <a:latin typeface="Times New Roman" pitchFamily="18" charset="0"/>
              </a:rPr>
              <a:t>Financial harm as a direct result of a crime or delinquent act.</a:t>
            </a: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rPr>
              <a:t>What Rights Do Victims Have?			</a:t>
            </a:r>
            <a:endParaRPr lang="en-US" dirty="0">
              <a:solidFill>
                <a:schemeClr val="accent1">
                  <a:satMod val="150000"/>
                </a:schemeClr>
              </a:solidFill>
            </a:endParaRPr>
          </a:p>
        </p:txBody>
      </p:sp>
      <p:sp>
        <p:nvSpPr>
          <p:cNvPr id="13315" name="Content Placeholder 2"/>
          <p:cNvSpPr>
            <a:spLocks noGrp="1"/>
          </p:cNvSpPr>
          <p:nvPr>
            <p:ph idx="1"/>
          </p:nvPr>
        </p:nvSpPr>
        <p:spPr/>
        <p:txBody>
          <a:bodyPr/>
          <a:lstStyle/>
          <a:p>
            <a:pPr eaLnBrk="1" hangingPunct="1"/>
            <a:r>
              <a:rPr lang="en-US" dirty="0" smtClean="0">
                <a:latin typeface="Times New Roman" pitchFamily="18" charset="0"/>
              </a:rPr>
              <a:t>Maryland Constitution, Declaration of Rights, Article 47</a:t>
            </a:r>
          </a:p>
          <a:p>
            <a:pPr eaLnBrk="1" hangingPunct="1"/>
            <a:endParaRPr lang="en-US" dirty="0" smtClean="0">
              <a:latin typeface="Times New Roman" pitchFamily="18" charset="0"/>
            </a:endParaRPr>
          </a:p>
          <a:p>
            <a:pPr eaLnBrk="1" hangingPunct="1"/>
            <a:r>
              <a:rPr lang="en-US" dirty="0" smtClean="0">
                <a:latin typeface="Times New Roman" pitchFamily="18" charset="0"/>
              </a:rPr>
              <a:t>“(a) A victim shall be treated by agents of the State with dignity, respect, sensitivity.”</a:t>
            </a:r>
          </a:p>
          <a:p>
            <a:pPr eaLnBrk="1" hangingPunct="1">
              <a:buFont typeface="Wingdings 2" pitchFamily="18" charset="2"/>
              <a:buNone/>
            </a:pPr>
            <a:endParaRPr lang="en-US" dirty="0"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What Rights Do Victims Have?</a:t>
            </a:r>
            <a:endParaRPr lang="en-US" dirty="0"/>
          </a:p>
        </p:txBody>
      </p:sp>
      <p:sp>
        <p:nvSpPr>
          <p:cNvPr id="14339" name="Content Placeholder 2"/>
          <p:cNvSpPr>
            <a:spLocks noGrp="1"/>
          </p:cNvSpPr>
          <p:nvPr>
            <p:ph idx="1"/>
          </p:nvPr>
        </p:nvSpPr>
        <p:spPr/>
        <p:txBody>
          <a:bodyPr/>
          <a:lstStyle/>
          <a:p>
            <a:pPr eaLnBrk="1" hangingPunct="1"/>
            <a:r>
              <a:rPr lang="en-US" smtClean="0">
                <a:latin typeface="Times New Roman" pitchFamily="18" charset="0"/>
              </a:rPr>
              <a:t>The </a:t>
            </a:r>
            <a:r>
              <a:rPr lang="en-US" b="1" smtClean="0">
                <a:latin typeface="Times New Roman" pitchFamily="18" charset="0"/>
              </a:rPr>
              <a:t>right to be notified </a:t>
            </a:r>
            <a:r>
              <a:rPr lang="en-US" smtClean="0">
                <a:latin typeface="Times New Roman" pitchFamily="18" charset="0"/>
              </a:rPr>
              <a:t>of a criminal justice proceeding. </a:t>
            </a:r>
          </a:p>
          <a:p>
            <a:pPr eaLnBrk="1" hangingPunct="1"/>
            <a:r>
              <a:rPr lang="en-US" smtClean="0">
                <a:latin typeface="Times New Roman" pitchFamily="18" charset="0"/>
              </a:rPr>
              <a:t>The </a:t>
            </a:r>
            <a:r>
              <a:rPr lang="en-US" b="1" smtClean="0">
                <a:latin typeface="Times New Roman" pitchFamily="18" charset="0"/>
              </a:rPr>
              <a:t>right to attend </a:t>
            </a:r>
            <a:r>
              <a:rPr lang="en-US" smtClean="0">
                <a:latin typeface="Times New Roman" pitchFamily="18" charset="0"/>
              </a:rPr>
              <a:t>criminal justice proceedings.</a:t>
            </a:r>
          </a:p>
          <a:p>
            <a:pPr eaLnBrk="1" hangingPunct="1"/>
            <a:r>
              <a:rPr lang="en-US" smtClean="0">
                <a:latin typeface="Times New Roman" pitchFamily="18" charset="0"/>
              </a:rPr>
              <a:t>The </a:t>
            </a:r>
            <a:r>
              <a:rPr lang="en-US" b="1" smtClean="0">
                <a:latin typeface="Times New Roman" pitchFamily="18" charset="0"/>
              </a:rPr>
              <a:t>right to be heard </a:t>
            </a:r>
            <a:r>
              <a:rPr lang="en-US" smtClean="0">
                <a:latin typeface="Times New Roman" pitchFamily="18" charset="0"/>
              </a:rPr>
              <a:t>at a criminal justice proceeding.</a:t>
            </a:r>
          </a:p>
          <a:p>
            <a:pPr eaLnBrk="1" hangingPunct="1"/>
            <a:r>
              <a:rPr lang="en-US" smtClean="0">
                <a:latin typeface="Times New Roman" pitchFamily="18" charset="0"/>
              </a:rPr>
              <a:t>The </a:t>
            </a:r>
            <a:r>
              <a:rPr lang="en-US" b="1" smtClean="0">
                <a:latin typeface="Times New Roman" pitchFamily="18" charset="0"/>
              </a:rPr>
              <a:t>right to request restitution.</a:t>
            </a:r>
          </a:p>
          <a:p>
            <a:pPr eaLnBrk="1" hangingPunct="1"/>
            <a:endParaRPr lang="en-US"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rPr>
              <a:t>Guidelines for treatment of victim</a:t>
            </a:r>
            <a:endParaRPr lang="en-US" dirty="0">
              <a:solidFill>
                <a:schemeClr val="accent1">
                  <a:satMod val="150000"/>
                </a:schemeClr>
              </a:solidFill>
            </a:endParaRPr>
          </a:p>
        </p:txBody>
      </p:sp>
      <p:sp>
        <p:nvSpPr>
          <p:cNvPr id="3" name="Content Placeholder 2"/>
          <p:cNvSpPr>
            <a:spLocks noGrp="1"/>
          </p:cNvSpPr>
          <p:nvPr>
            <p:ph idx="1"/>
          </p:nvPr>
        </p:nvSpPr>
        <p:spPr/>
        <p:txBody>
          <a:bodyPr rtlCol="0">
            <a:normAutofit fontScale="92500" lnSpcReduction="20000"/>
          </a:bodyPr>
          <a:lstStyle/>
          <a:p>
            <a:pPr marL="438912" indent="-320040" eaLnBrk="1" fontAlgn="auto" hangingPunct="1">
              <a:spcBef>
                <a:spcPts val="0"/>
              </a:spcBef>
              <a:spcAft>
                <a:spcPts val="0"/>
              </a:spcAft>
              <a:buFont typeface="Wingdings 2"/>
              <a:buChar char=""/>
              <a:defRPr/>
            </a:pPr>
            <a:r>
              <a:rPr lang="en-US" dirty="0" smtClean="0">
                <a:latin typeface="Times New Roman" pitchFamily="18" charset="0"/>
                <a:cs typeface="Times New Roman" pitchFamily="18" charset="0"/>
              </a:rPr>
              <a:t>Criminal Procedure §11-1002</a:t>
            </a:r>
          </a:p>
          <a:p>
            <a:pPr marL="438912" indent="-320040" eaLnBrk="1" fontAlgn="auto" hangingPunct="1">
              <a:spcBef>
                <a:spcPts val="0"/>
              </a:spcBef>
              <a:spcAft>
                <a:spcPts val="0"/>
              </a:spcAft>
              <a:buFont typeface="Wingdings 2"/>
              <a:buChar char=""/>
              <a:defRPr/>
            </a:pPr>
            <a:r>
              <a:rPr lang="en-US" dirty="0" smtClean="0">
                <a:latin typeface="Times New Roman" pitchFamily="18" charset="0"/>
                <a:cs typeface="Times New Roman" pitchFamily="18" charset="0"/>
              </a:rPr>
              <a:t>Guidelines for treatment of victim of crime, victim’s representative, or witness.</a:t>
            </a:r>
          </a:p>
          <a:p>
            <a:pPr marL="438912" indent="-320040" eaLnBrk="1" fontAlgn="auto" hangingPunct="1">
              <a:spcBef>
                <a:spcPts val="0"/>
              </a:spcBef>
              <a:spcAft>
                <a:spcPts val="0"/>
              </a:spcAft>
              <a:buFont typeface="Wingdings 2"/>
              <a:buChar char=""/>
              <a:defRPr/>
            </a:pPr>
            <a:r>
              <a:rPr lang="en-US" dirty="0" smtClean="0">
                <a:latin typeface="Times New Roman" pitchFamily="18" charset="0"/>
                <a:cs typeface="Times New Roman" pitchFamily="18" charset="0"/>
              </a:rPr>
              <a:t>A victim of a crime, victim’s representative or witness:</a:t>
            </a:r>
          </a:p>
          <a:p>
            <a:pPr marL="438912" indent="-320040" eaLnBrk="1" fontAlgn="auto" hangingPunct="1">
              <a:spcBef>
                <a:spcPts val="0"/>
              </a:spcBef>
              <a:spcAft>
                <a:spcPts val="0"/>
              </a:spcAft>
              <a:buFont typeface="Wingdings 2"/>
              <a:buChar char=""/>
              <a:defRPr/>
            </a:pPr>
            <a:r>
              <a:rPr lang="en-US" dirty="0" smtClean="0">
                <a:latin typeface="Times New Roman" pitchFamily="18" charset="0"/>
                <a:cs typeface="Times New Roman" pitchFamily="18" charset="0"/>
              </a:rPr>
              <a:t>(2) should receive crisis intervention help, if needed, or </a:t>
            </a:r>
            <a:r>
              <a:rPr lang="en-US" b="1" dirty="0" smtClean="0">
                <a:latin typeface="Times New Roman" pitchFamily="18" charset="0"/>
                <a:cs typeface="Times New Roman" pitchFamily="18" charset="0"/>
              </a:rPr>
              <a:t>be told by the appropriate criminal justice unit where crisis intervention help, </a:t>
            </a:r>
            <a:r>
              <a:rPr lang="en-US" dirty="0" smtClean="0">
                <a:latin typeface="Times New Roman" pitchFamily="18" charset="0"/>
                <a:cs typeface="Times New Roman" pitchFamily="18" charset="0"/>
              </a:rPr>
              <a:t>emergency medical treatment</a:t>
            </a:r>
            <a:r>
              <a:rPr lang="en-US" b="1" dirty="0" smtClean="0">
                <a:latin typeface="Times New Roman" pitchFamily="18" charset="0"/>
                <a:cs typeface="Times New Roman" pitchFamily="18" charset="0"/>
              </a:rPr>
              <a:t>, creditor intercession or other social services and counseling may be obtained. </a:t>
            </a:r>
            <a:endParaRPr lang="en-US" b="1" dirty="0">
              <a:latin typeface="Times New Roman" pitchFamily="18" charset="0"/>
              <a:cs typeface="Times New Roman" pitchFamily="18" charset="0"/>
            </a:endParaRP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dirty="0" smtClean="0"/>
              <a:t>Who Can Be a Victim?</a:t>
            </a:r>
            <a:endParaRPr lang="en-US" dirty="0"/>
          </a:p>
        </p:txBody>
      </p:sp>
      <p:sp>
        <p:nvSpPr>
          <p:cNvPr id="16387" name="Content Placeholder 2"/>
          <p:cNvSpPr>
            <a:spLocks noGrp="1"/>
          </p:cNvSpPr>
          <p:nvPr>
            <p:ph idx="1"/>
          </p:nvPr>
        </p:nvSpPr>
        <p:spPr/>
        <p:txBody>
          <a:bodyPr/>
          <a:lstStyle/>
          <a:p>
            <a:endParaRPr lang="en-US"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rPr>
              <a:t>How Does Identity Theft Affect Victims?</a:t>
            </a:r>
            <a:endParaRPr lang="en-US" dirty="0">
              <a:solidFill>
                <a:schemeClr val="accent1">
                  <a:satMod val="150000"/>
                </a:schemeClr>
              </a:solidFill>
            </a:endParaRPr>
          </a:p>
        </p:txBody>
      </p:sp>
      <p:sp>
        <p:nvSpPr>
          <p:cNvPr id="17411" name="Content Placeholder 2"/>
          <p:cNvSpPr>
            <a:spLocks noGrp="1"/>
          </p:cNvSpPr>
          <p:nvPr>
            <p:ph idx="1"/>
          </p:nvPr>
        </p:nvSpPr>
        <p:spPr/>
        <p:txBody>
          <a:bodyPr/>
          <a:lstStyle/>
          <a:p>
            <a:pPr eaLnBrk="1" hangingPunct="1"/>
            <a:r>
              <a:rPr lang="en-US" smtClean="0">
                <a:latin typeface="Times New Roman" pitchFamily="18" charset="0"/>
              </a:rPr>
              <a:t>Why did this happen to me?</a:t>
            </a:r>
          </a:p>
          <a:p>
            <a:pPr eaLnBrk="1" hangingPunct="1"/>
            <a:r>
              <a:rPr lang="en-US" smtClean="0">
                <a:latin typeface="Times New Roman" pitchFamily="18" charset="0"/>
              </a:rPr>
              <a:t>The police don’t care</a:t>
            </a:r>
          </a:p>
          <a:p>
            <a:pPr eaLnBrk="1" hangingPunct="1"/>
            <a:r>
              <a:rPr lang="en-US" smtClean="0">
                <a:latin typeface="Times New Roman" pitchFamily="18" charset="0"/>
              </a:rPr>
              <a:t>Anger/Frustration</a:t>
            </a:r>
          </a:p>
          <a:p>
            <a:pPr eaLnBrk="1" hangingPunct="1"/>
            <a:r>
              <a:rPr lang="en-US" smtClean="0">
                <a:latin typeface="Times New Roman" pitchFamily="18" charset="0"/>
              </a:rPr>
              <a:t>Vulnerable/Violated</a:t>
            </a:r>
          </a:p>
          <a:p>
            <a:pPr eaLnBrk="1" hangingPunct="1"/>
            <a:r>
              <a:rPr lang="en-US" smtClean="0">
                <a:latin typeface="Times New Roman" pitchFamily="18" charset="0"/>
              </a:rPr>
              <a:t>Helpless/Stressed</a:t>
            </a:r>
          </a:p>
          <a:p>
            <a:pPr eaLnBrk="1" hangingPunct="1"/>
            <a:r>
              <a:rPr lang="en-US" smtClean="0">
                <a:latin typeface="Times New Roman" pitchFamily="18" charset="0"/>
              </a:rPr>
              <a:t>Depressed</a:t>
            </a:r>
          </a:p>
          <a:p>
            <a:pPr eaLnBrk="1" hangingPunct="1"/>
            <a:r>
              <a:rPr lang="en-US" smtClean="0">
                <a:latin typeface="Times New Roman" pitchFamily="18" charset="0"/>
              </a:rPr>
              <a:t>Suicidal</a:t>
            </a:r>
          </a:p>
          <a:p>
            <a:pPr eaLnBrk="1" hangingPunct="1">
              <a:buFont typeface="Wingdings 2" pitchFamily="18" charset="2"/>
              <a:buNone/>
            </a:pPr>
            <a:endParaRPr lang="en-US"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How Does Identity Theft Effect Victims?</a:t>
            </a:r>
            <a:endParaRPr lang="en-US" dirty="0"/>
          </a:p>
        </p:txBody>
      </p:sp>
      <p:sp>
        <p:nvSpPr>
          <p:cNvPr id="3" name="Content Placeholder 2"/>
          <p:cNvSpPr>
            <a:spLocks noGrp="1"/>
          </p:cNvSpPr>
          <p:nvPr>
            <p:ph idx="1"/>
          </p:nvPr>
        </p:nvSpPr>
        <p:spPr/>
        <p:txBody>
          <a:bodyPr/>
          <a:lstStyle/>
          <a:p>
            <a:pPr eaLnBrk="1" hangingPunct="1">
              <a:buFont typeface="Wingdings 2" pitchFamily="18" charset="2"/>
              <a:buNone/>
              <a:defRPr/>
            </a:pPr>
            <a:endParaRPr lang="en-US" sz="2800" b="1" dirty="0" smtClean="0">
              <a:latin typeface="Times New Roman" pitchFamily="18" charset="0"/>
              <a:cs typeface="Times New Roman" pitchFamily="18" charset="0"/>
            </a:endParaRPr>
          </a:p>
          <a:p>
            <a:pPr eaLnBrk="1" hangingPunct="1">
              <a:defRPr/>
            </a:pPr>
            <a:endParaRPr lang="en-US" sz="2800" b="1" dirty="0" smtClean="0">
              <a:latin typeface="Times New Roman" pitchFamily="18" charset="0"/>
              <a:cs typeface="Times New Roman" pitchFamily="18" charset="0"/>
            </a:endParaRPr>
          </a:p>
          <a:p>
            <a:pPr eaLnBrk="1" hangingPunct="1">
              <a:defRPr/>
            </a:pPr>
            <a:r>
              <a:rPr lang="en-US" sz="2800" b="1" dirty="0" smtClean="0">
                <a:latin typeface="Times New Roman" pitchFamily="18" charset="0"/>
                <a:cs typeface="Times New Roman" pitchFamily="18" charset="0"/>
              </a:rPr>
              <a:t>“We are largely invisible to law enforcement and the judicial system and often seen as victims of property crime or not seen as victims at all.”</a:t>
            </a:r>
          </a:p>
          <a:p>
            <a:pPr eaLnBrk="1" hangingPunct="1">
              <a:buFont typeface="Wingdings 2" pitchFamily="18" charset="2"/>
              <a:buNone/>
              <a:defRPr/>
            </a:pP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Jaimee</a:t>
            </a:r>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Napp</a:t>
            </a:r>
            <a:r>
              <a:rPr lang="en-US" sz="2800" b="1" dirty="0" smtClean="0">
                <a:latin typeface="Times New Roman" pitchFamily="18" charset="0"/>
                <a:cs typeface="Times New Roman" pitchFamily="18" charset="0"/>
              </a:rPr>
              <a:t>,  victim of identity theft </a:t>
            </a:r>
          </a:p>
          <a:p>
            <a:pPr eaLnBrk="1" hangingPunct="1">
              <a:buFont typeface="Wingdings 2" pitchFamily="18" charset="2"/>
              <a:buNone/>
              <a:defRPr/>
            </a:pPr>
            <a:endParaRPr lang="en-US" sz="2800" b="1" dirty="0" smtClean="0">
              <a:latin typeface="Times New Roman" pitchFamily="18" charset="0"/>
              <a:cs typeface="Times New Roman" pitchFamily="18" charset="0"/>
            </a:endParaRPr>
          </a:p>
          <a:p>
            <a:pPr marL="0" indent="0" eaLnBrk="1" hangingPunct="1">
              <a:buFont typeface="Wingdings 2" pitchFamily="18" charset="2"/>
              <a:buNone/>
              <a:defRPr/>
            </a:pPr>
            <a:r>
              <a:rPr lang="en-US" sz="1800" dirty="0" err="1" smtClean="0">
                <a:latin typeface="Times New Roman" pitchFamily="18" charset="0"/>
                <a:cs typeface="Times New Roman" pitchFamily="18" charset="0"/>
              </a:rPr>
              <a:t>Jaimee</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Napp</a:t>
            </a:r>
            <a:r>
              <a:rPr lang="en-US" sz="1800" dirty="0" smtClean="0">
                <a:latin typeface="Times New Roman" pitchFamily="18" charset="0"/>
                <a:cs typeface="Times New Roman" pitchFamily="18" charset="0"/>
              </a:rPr>
              <a:t>, Executive Director of the Identity Theft Action Council of Nebraska, </a:t>
            </a:r>
            <a:r>
              <a:rPr lang="en-US" sz="1800" i="1" dirty="0" smtClean="0">
                <a:latin typeface="Times New Roman" pitchFamily="18" charset="0"/>
                <a:cs typeface="Times New Roman" pitchFamily="18" charset="0"/>
              </a:rPr>
              <a:t>When Identity Theft Strikes Home, The Crime Victims Report (volume 12, No. 2. May/June 2008).</a:t>
            </a:r>
            <a:endParaRPr lang="en-US" sz="1800" dirty="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rPr>
              <a:t>What If Victims Need More Help?</a:t>
            </a:r>
            <a:endParaRPr lang="en-US" dirty="0">
              <a:solidFill>
                <a:schemeClr val="accent1">
                  <a:satMod val="150000"/>
                </a:schemeClr>
              </a:solidFill>
            </a:endParaRPr>
          </a:p>
        </p:txBody>
      </p:sp>
      <p:sp>
        <p:nvSpPr>
          <p:cNvPr id="19459" name="Content Placeholder 3"/>
          <p:cNvSpPr>
            <a:spLocks noGrp="1"/>
          </p:cNvSpPr>
          <p:nvPr>
            <p:ph idx="1"/>
          </p:nvPr>
        </p:nvSpPr>
        <p:spPr/>
        <p:txBody>
          <a:bodyPr/>
          <a:lstStyle/>
          <a:p>
            <a:pPr algn="ctr" eaLnBrk="1" hangingPunct="1">
              <a:buFont typeface="Wingdings 2" pitchFamily="18" charset="2"/>
              <a:buNone/>
            </a:pPr>
            <a:r>
              <a:rPr lang="en-US" b="1" smtClean="0">
                <a:solidFill>
                  <a:srgbClr val="7030A0"/>
                </a:solidFill>
                <a:latin typeface="Times New Roman" pitchFamily="18" charset="0"/>
                <a:cs typeface="Times New Roman" pitchFamily="18" charset="0"/>
              </a:rPr>
              <a:t> Maryland Crime Victims’ Resource Center, Inc.</a:t>
            </a:r>
          </a:p>
          <a:p>
            <a:pPr eaLnBrk="1" hangingPunct="1">
              <a:buFont typeface="Wingdings 2" pitchFamily="18" charset="2"/>
              <a:buNone/>
            </a:pPr>
            <a:endParaRPr lang="en-US" b="1" smtClean="0">
              <a:latin typeface="Times New Roman" pitchFamily="18" charset="0"/>
              <a:cs typeface="Times New Roman" pitchFamily="18" charset="0"/>
            </a:endParaRPr>
          </a:p>
          <a:p>
            <a:pPr eaLnBrk="1" hangingPunct="1">
              <a:buFont typeface="Wingdings 2" pitchFamily="18" charset="2"/>
              <a:buNone/>
            </a:pPr>
            <a:endParaRPr lang="en-US" smtClean="0"/>
          </a:p>
          <a:p>
            <a:pPr eaLnBrk="1" hangingPunct="1">
              <a:buFont typeface="Wingdings 2" pitchFamily="18" charset="2"/>
              <a:buNone/>
            </a:pPr>
            <a:endParaRPr lang="en-US" smtClean="0"/>
          </a:p>
        </p:txBody>
      </p:sp>
      <p:pic>
        <p:nvPicPr>
          <p:cNvPr id="19460" name="Picture 6" descr="_mcv_logo_color.gif"/>
          <p:cNvPicPr>
            <a:picLocks noChangeAspect="1"/>
          </p:cNvPicPr>
          <p:nvPr/>
        </p:nvPicPr>
        <p:blipFill>
          <a:blip r:embed="rId2" cstate="print"/>
          <a:srcRect/>
          <a:stretch>
            <a:fillRect/>
          </a:stretch>
        </p:blipFill>
        <p:spPr bwMode="auto">
          <a:xfrm>
            <a:off x="2819400" y="3429000"/>
            <a:ext cx="3200400" cy="2751138"/>
          </a:xfrm>
          <a:prstGeom prst="rect">
            <a:avLst/>
          </a:prstGeom>
          <a:noFill/>
          <a:ln w="9525">
            <a:noFill/>
            <a:miter lim="800000"/>
            <a:headEnd/>
            <a:tailEnd/>
          </a:ln>
        </p:spPr>
      </p:pic>
      <p:sp>
        <p:nvSpPr>
          <p:cNvPr id="5" name="Footer Placeholder 4"/>
          <p:cNvSpPr>
            <a:spLocks noGrp="1"/>
          </p:cNvSpPr>
          <p:nvPr>
            <p:ph type="ftr" sz="quarter" idx="11"/>
          </p:nvPr>
        </p:nvSpPr>
        <p:spPr/>
        <p:txBody>
          <a:bodyPr/>
          <a:lstStyle/>
          <a:p>
            <a:pPr>
              <a:defRPr/>
            </a:pPr>
            <a:endParaRPr lang="en-US"/>
          </a:p>
        </p:txBody>
      </p:sp>
    </p:spTree>
  </p:cSld>
  <p:clrMapOvr>
    <a:masterClrMapping/>
  </p:clrMapOvr>
  <p:transition spd="slow">
    <p:cover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rPr>
              <a:t>Why Refer to the Maryland Crime Victims’ Resource Center?  </a:t>
            </a:r>
            <a:endParaRPr lang="en-US" dirty="0">
              <a:solidFill>
                <a:schemeClr val="accent1">
                  <a:satMod val="150000"/>
                </a:schemeClr>
              </a:solidFill>
            </a:endParaRPr>
          </a:p>
        </p:txBody>
      </p:sp>
      <p:sp>
        <p:nvSpPr>
          <p:cNvPr id="20483" name="Content Placeholder 2"/>
          <p:cNvSpPr>
            <a:spLocks noGrp="1"/>
          </p:cNvSpPr>
          <p:nvPr>
            <p:ph idx="1"/>
          </p:nvPr>
        </p:nvSpPr>
        <p:spPr/>
        <p:txBody>
          <a:bodyPr/>
          <a:lstStyle/>
          <a:p>
            <a:pPr eaLnBrk="1" hangingPunct="1"/>
            <a:r>
              <a:rPr lang="en-US" dirty="0" smtClean="0">
                <a:latin typeface="Times New Roman" pitchFamily="18" charset="0"/>
              </a:rPr>
              <a:t>Identity Theft and Fraud Grant from the U.S. Department of Justice.</a:t>
            </a:r>
          </a:p>
          <a:p>
            <a:pPr eaLnBrk="1" hangingPunct="1"/>
            <a:r>
              <a:rPr lang="en-US" dirty="0" smtClean="0">
                <a:latin typeface="Times New Roman" pitchFamily="18" charset="0"/>
              </a:rPr>
              <a:t>We provide free services.</a:t>
            </a:r>
          </a:p>
          <a:p>
            <a:pPr eaLnBrk="1" hangingPunct="1"/>
            <a:r>
              <a:rPr lang="en-US" dirty="0" smtClean="0">
                <a:latin typeface="Times New Roman" pitchFamily="18" charset="0"/>
              </a:rPr>
              <a:t>Direct Victim Services assist victims with—</a:t>
            </a:r>
          </a:p>
          <a:p>
            <a:pPr lvl="1" eaLnBrk="1" hangingPunct="1">
              <a:buFont typeface="Courier New" pitchFamily="49" charset="0"/>
              <a:buChar char="o"/>
            </a:pPr>
            <a:r>
              <a:rPr lang="en-US" dirty="0" smtClean="0">
                <a:latin typeface="Times New Roman" pitchFamily="18" charset="0"/>
              </a:rPr>
              <a:t>	Legal	</a:t>
            </a:r>
          </a:p>
          <a:p>
            <a:pPr lvl="1" eaLnBrk="1" hangingPunct="1">
              <a:buFont typeface="Courier New" pitchFamily="49" charset="0"/>
              <a:buChar char="o"/>
            </a:pPr>
            <a:r>
              <a:rPr lang="en-US" dirty="0" smtClean="0">
                <a:latin typeface="Times New Roman" pitchFamily="18" charset="0"/>
              </a:rPr>
              <a:t>Emotional</a:t>
            </a:r>
          </a:p>
          <a:p>
            <a:pPr lvl="1" eaLnBrk="1" hangingPunct="1">
              <a:buFont typeface="Courier New" pitchFamily="49" charset="0"/>
              <a:buChar char="o"/>
            </a:pPr>
            <a:r>
              <a:rPr lang="en-US" dirty="0" smtClean="0">
                <a:latin typeface="Times New Roman" pitchFamily="18" charset="0"/>
              </a:rPr>
              <a:t>Financial consequences of crime</a:t>
            </a:r>
          </a:p>
          <a:p>
            <a:pPr eaLnBrk="1" hangingPunct="1"/>
            <a:endParaRPr lang="en-US" dirty="0"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ransition spd="slow">
    <p:split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Direct Victim Services	</a:t>
            </a:r>
            <a:endParaRPr lang="en-US" dirty="0">
              <a:solidFill>
                <a:schemeClr val="accent1">
                  <a:satMod val="150000"/>
                </a:schemeClr>
              </a:solidFill>
            </a:endParaRPr>
          </a:p>
        </p:txBody>
      </p:sp>
      <p:sp>
        <p:nvSpPr>
          <p:cNvPr id="21507" name="Content Placeholder 2"/>
          <p:cNvSpPr>
            <a:spLocks noGrp="1"/>
          </p:cNvSpPr>
          <p:nvPr>
            <p:ph idx="1"/>
          </p:nvPr>
        </p:nvSpPr>
        <p:spPr/>
        <p:txBody>
          <a:bodyPr/>
          <a:lstStyle/>
          <a:p>
            <a:pPr eaLnBrk="1" hangingPunct="1"/>
            <a:r>
              <a:rPr lang="en-US" dirty="0" smtClean="0">
                <a:latin typeface="Times New Roman" pitchFamily="18" charset="0"/>
              </a:rPr>
              <a:t>Victim Advocates</a:t>
            </a:r>
          </a:p>
          <a:p>
            <a:pPr eaLnBrk="1" hangingPunct="1"/>
            <a:r>
              <a:rPr lang="en-US" dirty="0" smtClean="0">
                <a:latin typeface="Times New Roman" pitchFamily="18" charset="0"/>
              </a:rPr>
              <a:t>Attorneys</a:t>
            </a:r>
          </a:p>
          <a:p>
            <a:pPr eaLnBrk="1" hangingPunct="1"/>
            <a:r>
              <a:rPr lang="en-US" dirty="0" smtClean="0">
                <a:latin typeface="Times New Roman" pitchFamily="18" charset="0"/>
              </a:rPr>
              <a:t>Therapist</a:t>
            </a:r>
          </a:p>
          <a:p>
            <a:pPr eaLnBrk="1" hangingPunct="1"/>
            <a:r>
              <a:rPr lang="en-US" dirty="0" smtClean="0">
                <a:latin typeface="Times New Roman" pitchFamily="18" charset="0"/>
              </a:rPr>
              <a:t>Access to Pro Bono Attorneys</a:t>
            </a:r>
          </a:p>
          <a:p>
            <a:pPr eaLnBrk="1" hangingPunct="1"/>
            <a:r>
              <a:rPr lang="en-US" dirty="0" smtClean="0">
                <a:latin typeface="Times New Roman" pitchFamily="18" charset="0"/>
              </a:rPr>
              <a:t>Partners with other nonprofit organizations:</a:t>
            </a:r>
          </a:p>
          <a:p>
            <a:pPr lvl="1" eaLnBrk="1" hangingPunct="1"/>
            <a:r>
              <a:rPr lang="en-US" sz="2400" dirty="0" smtClean="0">
                <a:latin typeface="Times New Roman" pitchFamily="18" charset="0"/>
              </a:rPr>
              <a:t>National Crime Victim Law Institute (NCVLI)</a:t>
            </a:r>
          </a:p>
          <a:p>
            <a:pPr lvl="1" eaLnBrk="1" hangingPunct="1"/>
            <a:r>
              <a:rPr lang="en-US" sz="2400" dirty="0" smtClean="0">
                <a:latin typeface="Times New Roman" pitchFamily="18" charset="0"/>
              </a:rPr>
              <a:t>National Center for Victims of Crime (NCVC)</a:t>
            </a:r>
          </a:p>
          <a:p>
            <a:pPr lvl="1" eaLnBrk="1" hangingPunct="1"/>
            <a:r>
              <a:rPr lang="en-US" sz="2400" dirty="0" smtClean="0">
                <a:latin typeface="Times New Roman" pitchFamily="18" charset="0"/>
              </a:rPr>
              <a:t>Identity Theft Resource Center (ITRC)</a:t>
            </a:r>
          </a:p>
          <a:p>
            <a:pPr eaLnBrk="1" hangingPunct="1">
              <a:buFont typeface="Wingdings 2" pitchFamily="18" charset="2"/>
              <a:buNone/>
            </a:pPr>
            <a:endParaRPr lang="en-US" dirty="0" smtClean="0"/>
          </a:p>
        </p:txBody>
      </p:sp>
      <p:sp>
        <p:nvSpPr>
          <p:cNvPr id="4" name="Footer Placeholder 3"/>
          <p:cNvSpPr>
            <a:spLocks noGrp="1"/>
          </p:cNvSpPr>
          <p:nvPr>
            <p:ph type="ftr" sz="quarter" idx="11"/>
          </p:nvPr>
        </p:nvSpPr>
        <p:spPr/>
        <p:txBody>
          <a:bodyPr/>
          <a:lstStyle/>
          <a:p>
            <a:pPr>
              <a:defRPr/>
            </a:pP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Victim Advocates 	</a:t>
            </a:r>
            <a:endParaRPr lang="en-US" dirty="0">
              <a:solidFill>
                <a:schemeClr val="accent1">
                  <a:satMod val="150000"/>
                </a:schemeClr>
              </a:solidFill>
            </a:endParaRPr>
          </a:p>
        </p:txBody>
      </p:sp>
      <p:sp>
        <p:nvSpPr>
          <p:cNvPr id="3" name="Content Placeholder 2"/>
          <p:cNvSpPr>
            <a:spLocks noGrp="1"/>
          </p:cNvSpPr>
          <p:nvPr>
            <p:ph idx="1"/>
          </p:nvPr>
        </p:nvSpPr>
        <p:spPr/>
        <p:txBody>
          <a:bodyPr rtlCol="0">
            <a:normAutofit/>
          </a:bodyPr>
          <a:lstStyle/>
          <a:p>
            <a:pPr marL="438912" indent="-320040" eaLnBrk="1" fontAlgn="auto" hangingPunct="1">
              <a:spcBef>
                <a:spcPts val="0"/>
              </a:spcBef>
              <a:spcAft>
                <a:spcPts val="0"/>
              </a:spcAft>
              <a:buFont typeface="Wingdings 2"/>
              <a:buChar char=""/>
              <a:defRPr/>
            </a:pPr>
            <a:r>
              <a:rPr lang="en-US" sz="3020" dirty="0" smtClean="0">
                <a:latin typeface="Times New Roman" pitchFamily="18" charset="0"/>
              </a:rPr>
              <a:t>Initial contact with victim </a:t>
            </a:r>
          </a:p>
          <a:p>
            <a:pPr marL="438912" indent="-320040" eaLnBrk="1" fontAlgn="auto" hangingPunct="1">
              <a:spcBef>
                <a:spcPts val="0"/>
              </a:spcBef>
              <a:spcAft>
                <a:spcPts val="0"/>
              </a:spcAft>
              <a:buFont typeface="Wingdings 2"/>
              <a:buNone/>
              <a:defRPr/>
            </a:pPr>
            <a:endParaRPr lang="en-US" sz="3020" dirty="0" smtClean="0">
              <a:latin typeface="Times New Roman" pitchFamily="18" charset="0"/>
            </a:endParaRPr>
          </a:p>
          <a:p>
            <a:pPr marL="438912" indent="-320040" eaLnBrk="1" fontAlgn="auto" hangingPunct="1">
              <a:spcBef>
                <a:spcPts val="0"/>
              </a:spcBef>
              <a:spcAft>
                <a:spcPts val="0"/>
              </a:spcAft>
              <a:buFont typeface="Wingdings 2"/>
              <a:buChar char=""/>
              <a:defRPr/>
            </a:pPr>
            <a:r>
              <a:rPr lang="en-US" sz="3020" dirty="0" smtClean="0">
                <a:latin typeface="Times New Roman" pitchFamily="18" charset="0"/>
              </a:rPr>
              <a:t>Victim advocate conducts intake interview</a:t>
            </a:r>
          </a:p>
          <a:p>
            <a:pPr marL="438912" indent="-320040" eaLnBrk="1" fontAlgn="auto" hangingPunct="1">
              <a:spcBef>
                <a:spcPts val="0"/>
              </a:spcBef>
              <a:spcAft>
                <a:spcPts val="0"/>
              </a:spcAft>
              <a:buFont typeface="Wingdings 2"/>
              <a:buNone/>
              <a:defRPr/>
            </a:pPr>
            <a:endParaRPr lang="en-US" sz="3020" dirty="0" smtClean="0">
              <a:latin typeface="Times New Roman" pitchFamily="18" charset="0"/>
            </a:endParaRPr>
          </a:p>
          <a:p>
            <a:pPr marL="438912" indent="-320040" eaLnBrk="1" fontAlgn="auto" hangingPunct="1">
              <a:spcBef>
                <a:spcPts val="0"/>
              </a:spcBef>
              <a:spcAft>
                <a:spcPts val="0"/>
              </a:spcAft>
              <a:buFont typeface="Wingdings 2"/>
              <a:buChar char=""/>
              <a:defRPr/>
            </a:pPr>
            <a:r>
              <a:rPr lang="en-US" sz="3020" dirty="0" smtClean="0">
                <a:latin typeface="Times New Roman" pitchFamily="18" charset="0"/>
              </a:rPr>
              <a:t>Needs are assessed </a:t>
            </a:r>
          </a:p>
          <a:p>
            <a:pPr marL="438912" indent="-320040" eaLnBrk="1" fontAlgn="auto" hangingPunct="1">
              <a:spcBef>
                <a:spcPts val="0"/>
              </a:spcBef>
              <a:spcAft>
                <a:spcPts val="0"/>
              </a:spcAft>
              <a:buFont typeface="Wingdings 2"/>
              <a:buChar char=""/>
              <a:defRPr/>
            </a:pPr>
            <a:endParaRPr lang="en-US" sz="3020" dirty="0" smtClean="0">
              <a:latin typeface="Times New Roman" pitchFamily="18" charset="0"/>
            </a:endParaRPr>
          </a:p>
          <a:p>
            <a:pPr marL="438912" indent="-320040" eaLnBrk="1" fontAlgn="auto" hangingPunct="1">
              <a:spcBef>
                <a:spcPts val="0"/>
              </a:spcBef>
              <a:spcAft>
                <a:spcPts val="0"/>
              </a:spcAft>
              <a:buFont typeface="Wingdings 2"/>
              <a:buChar char=""/>
              <a:defRPr/>
            </a:pPr>
            <a:r>
              <a:rPr lang="en-US" sz="3020" dirty="0" smtClean="0">
                <a:latin typeface="Times New Roman" pitchFamily="18" charset="0"/>
              </a:rPr>
              <a:t>Inform the victim of the first steps he or she needs to take to defend against identity theft:</a:t>
            </a:r>
          </a:p>
          <a:p>
            <a:pPr marL="438912" indent="-320040" eaLnBrk="1" fontAlgn="auto" hangingPunct="1">
              <a:spcBef>
                <a:spcPts val="0"/>
              </a:spcBef>
              <a:spcAft>
                <a:spcPts val="0"/>
              </a:spcAft>
              <a:buFont typeface="Wingdings 2"/>
              <a:buChar char=""/>
              <a:defRPr/>
            </a:pPr>
            <a:endParaRPr lang="en-US" sz="3020" dirty="0" smtClean="0">
              <a:latin typeface="Times New Roman" pitchFamily="18" charset="0"/>
            </a:endParaRP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Victim Advocates</a:t>
            </a:r>
            <a:endParaRPr lang="en-US" dirty="0">
              <a:solidFill>
                <a:schemeClr val="accent1">
                  <a:satMod val="150000"/>
                </a:schemeClr>
              </a:solidFill>
            </a:endParaRPr>
          </a:p>
        </p:txBody>
      </p:sp>
      <p:sp>
        <p:nvSpPr>
          <p:cNvPr id="23555" name="Content Placeholder 2"/>
          <p:cNvSpPr>
            <a:spLocks noGrp="1"/>
          </p:cNvSpPr>
          <p:nvPr>
            <p:ph idx="1"/>
          </p:nvPr>
        </p:nvSpPr>
        <p:spPr/>
        <p:txBody>
          <a:bodyPr/>
          <a:lstStyle/>
          <a:p>
            <a:pPr eaLnBrk="1" hangingPunct="1"/>
            <a:r>
              <a:rPr lang="en-US" dirty="0" smtClean="0">
                <a:latin typeface="Times New Roman" pitchFamily="18" charset="0"/>
              </a:rPr>
              <a:t>Information packets dispersed</a:t>
            </a:r>
          </a:p>
          <a:p>
            <a:pPr eaLnBrk="1" hangingPunct="1">
              <a:buFont typeface="Wingdings 2" pitchFamily="18" charset="2"/>
              <a:buNone/>
            </a:pPr>
            <a:endParaRPr lang="en-US" dirty="0" smtClean="0">
              <a:latin typeface="Times New Roman" pitchFamily="18" charset="0"/>
            </a:endParaRPr>
          </a:p>
          <a:p>
            <a:pPr eaLnBrk="1" hangingPunct="1"/>
            <a:r>
              <a:rPr lang="en-US" dirty="0" smtClean="0">
                <a:latin typeface="Times New Roman" pitchFamily="18" charset="0"/>
              </a:rPr>
              <a:t>Court accompaniment and emotional support</a:t>
            </a:r>
          </a:p>
          <a:p>
            <a:pPr eaLnBrk="1" hangingPunct="1">
              <a:buFont typeface="Wingdings 2" pitchFamily="18" charset="2"/>
              <a:buNone/>
            </a:pPr>
            <a:endParaRPr lang="en-US" dirty="0" smtClean="0">
              <a:latin typeface="Times New Roman" pitchFamily="18" charset="0"/>
            </a:endParaRPr>
          </a:p>
          <a:p>
            <a:pPr eaLnBrk="1" hangingPunct="1"/>
            <a:r>
              <a:rPr lang="en-US" dirty="0" smtClean="0">
                <a:latin typeface="Times New Roman" pitchFamily="18" charset="0"/>
              </a:rPr>
              <a:t>Financial loss assessed</a:t>
            </a:r>
          </a:p>
          <a:p>
            <a:pPr eaLnBrk="1" hangingPunct="1">
              <a:buFont typeface="Wingdings 2" pitchFamily="18" charset="2"/>
              <a:buNone/>
            </a:pPr>
            <a:endParaRPr lang="en-US" dirty="0" smtClean="0">
              <a:latin typeface="Times New Roman" pitchFamily="18" charset="0"/>
            </a:endParaRPr>
          </a:p>
          <a:p>
            <a:pPr eaLnBrk="1" hangingPunct="1"/>
            <a:r>
              <a:rPr lang="en-US" dirty="0" smtClean="0">
                <a:latin typeface="Times New Roman" pitchFamily="18" charset="0"/>
              </a:rPr>
              <a:t>Encourage self-advocacy</a:t>
            </a:r>
          </a:p>
          <a:p>
            <a:pPr eaLnBrk="1" hangingPunct="1">
              <a:buFont typeface="Wingdings 2" pitchFamily="18" charset="2"/>
              <a:buNone/>
            </a:pPr>
            <a:endParaRPr lang="en-US" dirty="0"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Self-Advocacy for Victims</a:t>
            </a:r>
            <a:endParaRPr lang="en-US" dirty="0">
              <a:solidFill>
                <a:schemeClr val="accent1">
                  <a:satMod val="150000"/>
                </a:schemeClr>
              </a:solidFill>
            </a:endParaRPr>
          </a:p>
        </p:txBody>
      </p:sp>
      <p:sp>
        <p:nvSpPr>
          <p:cNvPr id="3" name="Content Placeholder 2"/>
          <p:cNvSpPr>
            <a:spLocks noGrp="1"/>
          </p:cNvSpPr>
          <p:nvPr>
            <p:ph idx="1"/>
          </p:nvPr>
        </p:nvSpPr>
        <p:spPr/>
        <p:txBody>
          <a:bodyPr rtlCol="0">
            <a:normAutofit lnSpcReduction="10000"/>
          </a:bodyPr>
          <a:lstStyle/>
          <a:p>
            <a:pPr marL="438912" indent="-320040" eaLnBrk="1" fontAlgn="auto" hangingPunct="1">
              <a:spcBef>
                <a:spcPts val="0"/>
              </a:spcBef>
              <a:spcAft>
                <a:spcPts val="0"/>
              </a:spcAft>
              <a:buFont typeface="Wingdings 2"/>
              <a:buNone/>
              <a:defRPr/>
            </a:pPr>
            <a:endParaRPr lang="en-US" dirty="0" smtClean="0">
              <a:latin typeface="Times New Roman" pitchFamily="18" charset="0"/>
            </a:endParaRPr>
          </a:p>
          <a:p>
            <a:pPr marL="438912" indent="-320040" eaLnBrk="1" fontAlgn="auto" hangingPunct="1">
              <a:spcBef>
                <a:spcPts val="0"/>
              </a:spcBef>
              <a:spcAft>
                <a:spcPts val="0"/>
              </a:spcAft>
              <a:buFont typeface="Wingdings 2"/>
              <a:buChar char=""/>
              <a:defRPr/>
            </a:pPr>
            <a:r>
              <a:rPr lang="en-US" dirty="0" smtClean="0">
                <a:latin typeface="Times New Roman" pitchFamily="18" charset="0"/>
              </a:rPr>
              <a:t>Report identity theft immediately.</a:t>
            </a:r>
          </a:p>
          <a:p>
            <a:pPr marL="438912" indent="-320040" eaLnBrk="1" fontAlgn="auto" hangingPunct="1">
              <a:spcBef>
                <a:spcPts val="0"/>
              </a:spcBef>
              <a:spcAft>
                <a:spcPts val="0"/>
              </a:spcAft>
              <a:buFont typeface="Wingdings 2"/>
              <a:buNone/>
              <a:defRPr/>
            </a:pPr>
            <a:endParaRPr lang="en-US" dirty="0" smtClean="0">
              <a:latin typeface="Times New Roman" pitchFamily="18" charset="0"/>
            </a:endParaRPr>
          </a:p>
          <a:p>
            <a:pPr marL="438912" indent="-320040" eaLnBrk="1" fontAlgn="auto" hangingPunct="1">
              <a:spcBef>
                <a:spcPts val="0"/>
              </a:spcBef>
              <a:spcAft>
                <a:spcPts val="0"/>
              </a:spcAft>
              <a:buFont typeface="Wingdings 2"/>
              <a:buChar char=""/>
              <a:defRPr/>
            </a:pPr>
            <a:r>
              <a:rPr lang="en-US" dirty="0" smtClean="0">
                <a:latin typeface="Times New Roman" pitchFamily="18" charset="0"/>
              </a:rPr>
              <a:t>Obtain copy of police report.</a:t>
            </a:r>
          </a:p>
          <a:p>
            <a:pPr marL="438912" indent="-320040" eaLnBrk="1" fontAlgn="auto" hangingPunct="1">
              <a:spcBef>
                <a:spcPts val="0"/>
              </a:spcBef>
              <a:spcAft>
                <a:spcPts val="0"/>
              </a:spcAft>
              <a:buFont typeface="Wingdings 2"/>
              <a:buNone/>
              <a:defRPr/>
            </a:pPr>
            <a:endParaRPr lang="en-US" dirty="0" smtClean="0">
              <a:latin typeface="Times New Roman" pitchFamily="18" charset="0"/>
            </a:endParaRPr>
          </a:p>
          <a:p>
            <a:pPr marL="438912" indent="-320040" eaLnBrk="1" fontAlgn="auto" hangingPunct="1">
              <a:spcBef>
                <a:spcPts val="0"/>
              </a:spcBef>
              <a:spcAft>
                <a:spcPts val="0"/>
              </a:spcAft>
              <a:buFont typeface="Wingdings 2"/>
              <a:buChar char=""/>
              <a:defRPr/>
            </a:pPr>
            <a:r>
              <a:rPr lang="en-US" dirty="0" smtClean="0">
                <a:latin typeface="Times New Roman" pitchFamily="18" charset="0"/>
              </a:rPr>
              <a:t>Obtain a copy of credit report.</a:t>
            </a:r>
          </a:p>
          <a:p>
            <a:pPr marL="438912" indent="-320040" eaLnBrk="1" fontAlgn="auto" hangingPunct="1">
              <a:spcBef>
                <a:spcPts val="0"/>
              </a:spcBef>
              <a:spcAft>
                <a:spcPts val="0"/>
              </a:spcAft>
              <a:buFont typeface="Wingdings 2"/>
              <a:buNone/>
              <a:defRPr/>
            </a:pPr>
            <a:endParaRPr lang="en-US" dirty="0" smtClean="0">
              <a:latin typeface="Times New Roman" pitchFamily="18" charset="0"/>
            </a:endParaRPr>
          </a:p>
          <a:p>
            <a:pPr marL="438912" indent="-320040" eaLnBrk="1" fontAlgn="auto" hangingPunct="1">
              <a:spcBef>
                <a:spcPts val="0"/>
              </a:spcBef>
              <a:spcAft>
                <a:spcPts val="0"/>
              </a:spcAft>
              <a:buFont typeface="Wingdings 2"/>
              <a:buChar char=""/>
              <a:defRPr/>
            </a:pPr>
            <a:r>
              <a:rPr lang="en-US" dirty="0" smtClean="0">
                <a:latin typeface="Times New Roman" pitchFamily="18" charset="0"/>
              </a:rPr>
              <a:t>Close compromised accounts.</a:t>
            </a:r>
          </a:p>
          <a:p>
            <a:pPr marL="438912" indent="-320040" eaLnBrk="1" fontAlgn="auto" hangingPunct="1">
              <a:spcBef>
                <a:spcPts val="0"/>
              </a:spcBef>
              <a:spcAft>
                <a:spcPts val="0"/>
              </a:spcAft>
              <a:buFont typeface="Wingdings 2"/>
              <a:buNone/>
              <a:defRPr/>
            </a:pPr>
            <a:r>
              <a:rPr lang="en-US" dirty="0" smtClean="0">
                <a:latin typeface="Times New Roman" pitchFamily="18" charset="0"/>
              </a:rPr>
              <a:t> </a:t>
            </a:r>
          </a:p>
          <a:p>
            <a:pPr marL="438912" indent="-320040" eaLnBrk="1" fontAlgn="auto" hangingPunct="1">
              <a:spcBef>
                <a:spcPts val="0"/>
              </a:spcBef>
              <a:spcAft>
                <a:spcPts val="0"/>
              </a:spcAft>
              <a:buFont typeface="Wingdings 2"/>
              <a:buChar char=""/>
              <a:defRPr/>
            </a:pPr>
            <a:r>
              <a:rPr lang="en-US" dirty="0" smtClean="0">
                <a:latin typeface="Times New Roman" pitchFamily="18" charset="0"/>
              </a:rPr>
              <a:t>Place a fraud alert on credit report.</a:t>
            </a:r>
          </a:p>
          <a:p>
            <a:pPr marL="438912" indent="-320040" eaLnBrk="1" fontAlgn="auto" hangingPunct="1">
              <a:spcBef>
                <a:spcPts val="0"/>
              </a:spcBef>
              <a:spcAft>
                <a:spcPts val="0"/>
              </a:spcAft>
              <a:buFont typeface="Wingdings 2"/>
              <a:buChar char=""/>
              <a:defRPr/>
            </a:pPr>
            <a:endParaRPr lang="en-US" dirty="0" smtClean="0">
              <a:latin typeface="Times New Roman" pitchFamily="18" charset="0"/>
            </a:endParaRPr>
          </a:p>
          <a:p>
            <a:pPr marL="438912" indent="-320040" eaLnBrk="1" fontAlgn="auto" hangingPunct="1">
              <a:spcBef>
                <a:spcPts val="0"/>
              </a:spcBef>
              <a:spcAft>
                <a:spcPts val="0"/>
              </a:spcAft>
              <a:buFont typeface="Wingdings 2"/>
              <a:buNone/>
              <a:defRPr/>
            </a:pPr>
            <a:endParaRPr lang="en-US" dirty="0" smtClean="0">
              <a:latin typeface="Times New Roman" pitchFamily="18" charset="0"/>
            </a:endParaRPr>
          </a:p>
          <a:p>
            <a:pPr marL="438912" indent="-320040" eaLnBrk="1" fontAlgn="auto" hangingPunct="1">
              <a:spcBef>
                <a:spcPts val="0"/>
              </a:spcBef>
              <a:spcAft>
                <a:spcPts val="0"/>
              </a:spcAft>
              <a:buFont typeface="Wingdings 2"/>
              <a:buNone/>
              <a:defRPr/>
            </a:pPr>
            <a:endParaRPr lang="en-US" dirty="0" smtClean="0">
              <a:latin typeface="Times New Roman" pitchFamily="18" charset="0"/>
            </a:endParaRP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ransition spd="slow">
    <p:split orient="vert"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Counseling and Therapy Services</a:t>
            </a:r>
            <a:endParaRPr lang="en-US" dirty="0">
              <a:solidFill>
                <a:schemeClr val="accent1">
                  <a:satMod val="150000"/>
                </a:schemeClr>
              </a:solidFill>
            </a:endParaRPr>
          </a:p>
        </p:txBody>
      </p:sp>
      <p:sp>
        <p:nvSpPr>
          <p:cNvPr id="25603" name="Content Placeholder 2"/>
          <p:cNvSpPr>
            <a:spLocks noGrp="1"/>
          </p:cNvSpPr>
          <p:nvPr>
            <p:ph idx="1"/>
          </p:nvPr>
        </p:nvSpPr>
        <p:spPr/>
        <p:txBody>
          <a:bodyPr/>
          <a:lstStyle/>
          <a:p>
            <a:pPr eaLnBrk="1" hangingPunct="1"/>
            <a:r>
              <a:rPr lang="en-US" smtClean="0">
                <a:latin typeface="Times New Roman" pitchFamily="18" charset="0"/>
              </a:rPr>
              <a:t>Free therapy and counseling services to assist victims.</a:t>
            </a:r>
          </a:p>
          <a:p>
            <a:pPr eaLnBrk="1" hangingPunct="1"/>
            <a:endParaRPr lang="en-US" smtClean="0">
              <a:latin typeface="Times New Roman" pitchFamily="18" charset="0"/>
            </a:endParaRPr>
          </a:p>
          <a:p>
            <a:pPr eaLnBrk="1" hangingPunct="1">
              <a:buFont typeface="Wingdings 2" pitchFamily="18" charset="2"/>
              <a:buNone/>
            </a:pPr>
            <a:endParaRPr lang="en-US" smtClean="0">
              <a:latin typeface="Times New Roman" pitchFamily="18" charset="0"/>
            </a:endParaRPr>
          </a:p>
          <a:p>
            <a:pPr eaLnBrk="1" hangingPunct="1"/>
            <a:r>
              <a:rPr lang="en-US" smtClean="0">
                <a:latin typeface="Times New Roman" pitchFamily="18" charset="0"/>
              </a:rPr>
              <a:t>Licensed therapist on staff at Maryland Crime Victims’ Resource Center, Inc</a:t>
            </a:r>
            <a:r>
              <a:rPr lang="en-US" smtClean="0"/>
              <a:t>.</a:t>
            </a:r>
          </a:p>
          <a:p>
            <a:pPr eaLnBrk="1" hangingPunct="1">
              <a:buFont typeface="Wingdings 2" pitchFamily="18" charset="2"/>
              <a:buNone/>
            </a:pPr>
            <a:endParaRPr lang="en-US"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Legal Services	</a:t>
            </a:r>
            <a:endParaRPr lang="en-US" dirty="0">
              <a:solidFill>
                <a:schemeClr val="accent1">
                  <a:satMod val="150000"/>
                </a:schemeClr>
              </a:solidFill>
            </a:endParaRPr>
          </a:p>
        </p:txBody>
      </p:sp>
      <p:sp>
        <p:nvSpPr>
          <p:cNvPr id="26627" name="Content Placeholder 2"/>
          <p:cNvSpPr>
            <a:spLocks noGrp="1"/>
          </p:cNvSpPr>
          <p:nvPr>
            <p:ph idx="1"/>
          </p:nvPr>
        </p:nvSpPr>
        <p:spPr/>
        <p:txBody>
          <a:bodyPr/>
          <a:lstStyle/>
          <a:p>
            <a:pPr eaLnBrk="1" hangingPunct="1"/>
            <a:r>
              <a:rPr lang="en-US" dirty="0" smtClean="0">
                <a:latin typeface="Times New Roman" pitchFamily="18" charset="0"/>
              </a:rPr>
              <a:t>Assist victims with creditors.</a:t>
            </a:r>
          </a:p>
          <a:p>
            <a:pPr eaLnBrk="1" hangingPunct="1"/>
            <a:r>
              <a:rPr lang="en-US" dirty="0" smtClean="0">
                <a:latin typeface="Times New Roman" pitchFamily="18" charset="0"/>
              </a:rPr>
              <a:t>Work with credit report agencies to ensure paperwork is filed and accurate.</a:t>
            </a:r>
          </a:p>
          <a:p>
            <a:pPr eaLnBrk="1" hangingPunct="1"/>
            <a:r>
              <a:rPr lang="en-US" dirty="0" smtClean="0">
                <a:latin typeface="Times New Roman" pitchFamily="18" charset="0"/>
              </a:rPr>
              <a:t>Write letters and make </a:t>
            </a:r>
            <a:r>
              <a:rPr lang="en-US" dirty="0" err="1" smtClean="0">
                <a:latin typeface="Times New Roman" pitchFamily="18" charset="0"/>
              </a:rPr>
              <a:t>followup</a:t>
            </a:r>
            <a:r>
              <a:rPr lang="en-US" dirty="0" smtClean="0">
                <a:latin typeface="Times New Roman" pitchFamily="18" charset="0"/>
              </a:rPr>
              <a:t> contact on victims’ behalf.</a:t>
            </a:r>
          </a:p>
          <a:p>
            <a:pPr eaLnBrk="1" hangingPunct="1">
              <a:buFont typeface="Wingdings 2" pitchFamily="18" charset="2"/>
              <a:buNone/>
            </a:pPr>
            <a:endParaRPr lang="en-US" dirty="0"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Legal Services		</a:t>
            </a:r>
            <a:endParaRPr lang="en-US" dirty="0">
              <a:solidFill>
                <a:schemeClr val="accent1">
                  <a:satMod val="150000"/>
                </a:schemeClr>
              </a:solidFill>
            </a:endParaRPr>
          </a:p>
        </p:txBody>
      </p:sp>
      <p:sp>
        <p:nvSpPr>
          <p:cNvPr id="27651" name="Content Placeholder 2"/>
          <p:cNvSpPr>
            <a:spLocks noGrp="1"/>
          </p:cNvSpPr>
          <p:nvPr>
            <p:ph idx="1"/>
          </p:nvPr>
        </p:nvSpPr>
        <p:spPr/>
        <p:txBody>
          <a:bodyPr/>
          <a:lstStyle/>
          <a:p>
            <a:pPr eaLnBrk="1" hangingPunct="1"/>
            <a:r>
              <a:rPr lang="en-US" dirty="0" smtClean="0">
                <a:latin typeface="Times New Roman" pitchFamily="18" charset="0"/>
              </a:rPr>
              <a:t>Provide free direct legal representation to victims of identity theft and fraud in federal and Maryland state court.</a:t>
            </a:r>
          </a:p>
          <a:p>
            <a:pPr eaLnBrk="1" hangingPunct="1"/>
            <a:r>
              <a:rPr lang="en-US" dirty="0" smtClean="0">
                <a:latin typeface="Times New Roman" pitchFamily="18" charset="0"/>
              </a:rPr>
              <a:t>Mediation </a:t>
            </a:r>
          </a:p>
          <a:p>
            <a:pPr eaLnBrk="1" hangingPunct="1"/>
            <a:r>
              <a:rPr lang="en-US" dirty="0" smtClean="0">
                <a:latin typeface="Times New Roman" pitchFamily="18" charset="0"/>
              </a:rPr>
              <a:t>Access to pro bono attorneys</a:t>
            </a: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Other MCVRC Resources</a:t>
            </a:r>
            <a:endParaRPr lang="en-US" dirty="0">
              <a:solidFill>
                <a:schemeClr val="accent1">
                  <a:satMod val="150000"/>
                </a:schemeClr>
              </a:solidFill>
            </a:endParaRPr>
          </a:p>
        </p:txBody>
      </p:sp>
      <p:sp>
        <p:nvSpPr>
          <p:cNvPr id="28675" name="Content Placeholder 5"/>
          <p:cNvSpPr>
            <a:spLocks noGrp="1"/>
          </p:cNvSpPr>
          <p:nvPr>
            <p:ph idx="1"/>
          </p:nvPr>
        </p:nvSpPr>
        <p:spPr/>
        <p:txBody>
          <a:bodyPr/>
          <a:lstStyle/>
          <a:p>
            <a:pPr eaLnBrk="1" hangingPunct="1"/>
            <a:r>
              <a:rPr lang="en-US" dirty="0" smtClean="0">
                <a:latin typeface="Times New Roman" pitchFamily="18" charset="0"/>
              </a:rPr>
              <a:t>Act as technical consultant to law enforcement.</a:t>
            </a:r>
          </a:p>
          <a:p>
            <a:pPr eaLnBrk="1" hangingPunct="1"/>
            <a:r>
              <a:rPr lang="en-US" dirty="0" smtClean="0">
                <a:latin typeface="Times New Roman" pitchFamily="18" charset="0"/>
              </a:rPr>
              <a:t>Reach out to local community. </a:t>
            </a:r>
          </a:p>
          <a:p>
            <a:pPr eaLnBrk="1" hangingPunct="1"/>
            <a:r>
              <a:rPr lang="en-US" dirty="0" smtClean="0">
                <a:latin typeface="Times New Roman" pitchFamily="18" charset="0"/>
              </a:rPr>
              <a:t>Provide training programs and outreach to law enforcement and pro bono attorneys.</a:t>
            </a:r>
          </a:p>
          <a:p>
            <a:pPr eaLnBrk="1" hangingPunct="1">
              <a:buFont typeface="Wingdings 2" pitchFamily="18" charset="2"/>
              <a:buNone/>
            </a:pPr>
            <a:endParaRPr lang="en-US" dirty="0" smtClean="0">
              <a:latin typeface="Times New Roman" pitchFamily="18" charset="0"/>
            </a:endParaRPr>
          </a:p>
          <a:p>
            <a:pPr eaLnBrk="1" hangingPunct="1">
              <a:buFont typeface="Wingdings 2" pitchFamily="18" charset="2"/>
              <a:buNone/>
            </a:pPr>
            <a:endParaRPr lang="en-US" dirty="0" smtClean="0">
              <a:latin typeface="Times New Roman" pitchFamily="18" charset="0"/>
            </a:endParaRP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ransition spd="med">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eaLnBrk="1" fontAlgn="auto" hangingPunct="1">
              <a:spcAft>
                <a:spcPts val="0"/>
              </a:spcAft>
              <a:defRPr/>
            </a:pPr>
            <a:r>
              <a:rPr lang="en-US" dirty="0" smtClean="0">
                <a:solidFill>
                  <a:schemeClr val="accent1">
                    <a:satMod val="150000"/>
                  </a:schemeClr>
                </a:solidFill>
              </a:rPr>
              <a:t>Contact Information </a:t>
            </a:r>
            <a:endParaRPr lang="en-US" dirty="0">
              <a:solidFill>
                <a:schemeClr val="accent1">
                  <a:satMod val="150000"/>
                </a:schemeClr>
              </a:solidFill>
            </a:endParaRPr>
          </a:p>
        </p:txBody>
      </p:sp>
      <p:sp>
        <p:nvSpPr>
          <p:cNvPr id="29699" name="Content Placeholder 5"/>
          <p:cNvSpPr>
            <a:spLocks noGrp="1"/>
          </p:cNvSpPr>
          <p:nvPr>
            <p:ph idx="1"/>
          </p:nvPr>
        </p:nvSpPr>
        <p:spPr/>
        <p:txBody>
          <a:bodyPr/>
          <a:lstStyle/>
          <a:p>
            <a:pPr algn="ctr" eaLnBrk="1" hangingPunct="1"/>
            <a:r>
              <a:rPr lang="en-US" b="1" u="sng" smtClean="0">
                <a:latin typeface="Times New Roman" pitchFamily="18" charset="0"/>
              </a:rPr>
              <a:t>REFER THE VICTIM </a:t>
            </a:r>
          </a:p>
          <a:p>
            <a:pPr algn="ctr" eaLnBrk="1" hangingPunct="1">
              <a:buFont typeface="Wingdings 2" pitchFamily="18" charset="2"/>
              <a:buNone/>
            </a:pPr>
            <a:r>
              <a:rPr lang="en-US" b="1" smtClean="0">
                <a:latin typeface="Times New Roman" pitchFamily="18" charset="0"/>
              </a:rPr>
              <a:t>Federal and State Resources</a:t>
            </a:r>
          </a:p>
          <a:p>
            <a:pPr algn="ctr" eaLnBrk="1" hangingPunct="1"/>
            <a:r>
              <a:rPr lang="en-US" u="sng" smtClean="0">
                <a:latin typeface="Times New Roman" pitchFamily="18" charset="0"/>
              </a:rPr>
              <a:t>Federal Agency</a:t>
            </a:r>
          </a:p>
          <a:p>
            <a:pPr algn="ctr" eaLnBrk="1" hangingPunct="1"/>
            <a:r>
              <a:rPr lang="en-US" b="1" smtClean="0">
                <a:latin typeface="Times New Roman" pitchFamily="18" charset="0"/>
              </a:rPr>
              <a:t>Federal Trade Commission</a:t>
            </a:r>
          </a:p>
          <a:p>
            <a:pPr algn="ctr" eaLnBrk="1" hangingPunct="1"/>
            <a:r>
              <a:rPr lang="en-US" b="1" u="sng" smtClean="0">
                <a:latin typeface="Times New Roman" pitchFamily="18" charset="0"/>
                <a:hlinkClick r:id="rId2"/>
              </a:rPr>
              <a:t>www.ftc.gov/idtheft</a:t>
            </a:r>
            <a:endParaRPr lang="en-US" b="1" u="sng" smtClean="0">
              <a:latin typeface="Times New Roman" pitchFamily="18" charset="0"/>
            </a:endParaRPr>
          </a:p>
          <a:p>
            <a:pPr algn="ctr" eaLnBrk="1" hangingPunct="1">
              <a:buFont typeface="Wingdings 2" pitchFamily="18" charset="2"/>
              <a:buNone/>
            </a:pPr>
            <a:endParaRPr lang="en-US" b="1" u="sng" smtClean="0">
              <a:latin typeface="Times New Roman" pitchFamily="18" charset="0"/>
            </a:endParaRPr>
          </a:p>
          <a:p>
            <a:pPr algn="ctr" eaLnBrk="1" hangingPunct="1"/>
            <a:r>
              <a:rPr lang="en-US" b="1" smtClean="0">
                <a:latin typeface="Times New Roman" pitchFamily="18" charset="0"/>
              </a:rPr>
              <a:t>International Association of Chiefs of Police</a:t>
            </a:r>
          </a:p>
          <a:p>
            <a:pPr algn="ctr" eaLnBrk="1" hangingPunct="1"/>
            <a:r>
              <a:rPr lang="en-US" b="1" u="sng" smtClean="0">
                <a:latin typeface="Times New Roman" pitchFamily="18" charset="0"/>
                <a:hlinkClick r:id="rId3"/>
              </a:rPr>
              <a:t>http://investigateid.org/</a:t>
            </a:r>
            <a:endParaRPr lang="en-US" b="1" u="sng" smtClean="0">
              <a:latin typeface="Times New Roman" pitchFamily="18" charset="0"/>
            </a:endParaRPr>
          </a:p>
          <a:p>
            <a:pPr algn="ctr" eaLnBrk="1" hangingPunct="1"/>
            <a:r>
              <a:rPr lang="en-US" b="1" u="sng" smtClean="0">
                <a:latin typeface="Times New Roman" pitchFamily="18" charset="0"/>
              </a:rPr>
              <a:t>www.idsafety.org</a:t>
            </a:r>
          </a:p>
          <a:p>
            <a:pPr algn="ctr" eaLnBrk="1" hangingPunct="1">
              <a:buFont typeface="Wingdings 2" pitchFamily="18" charset="2"/>
              <a:buNone/>
            </a:pPr>
            <a:endParaRPr lang="en-US" b="1" u="sng" smtClean="0">
              <a:latin typeface="Times New Roman" pitchFamily="18" charset="0"/>
            </a:endParaRPr>
          </a:p>
          <a:p>
            <a:pPr eaLnBrk="1" hangingPunct="1">
              <a:buFont typeface="Wingdings 2" pitchFamily="18" charset="2"/>
              <a:buNone/>
            </a:pPr>
            <a:endParaRPr lang="en-US" b="1" smtClean="0"/>
          </a:p>
          <a:p>
            <a:pPr eaLnBrk="1" hangingPunct="1"/>
            <a:endParaRPr lang="en-US" smtClean="0"/>
          </a:p>
          <a:p>
            <a:pPr eaLnBrk="1" hangingPunct="1"/>
            <a:endParaRPr lang="en-US"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en-US" dirty="0" smtClean="0">
                <a:solidFill>
                  <a:schemeClr val="accent1">
                    <a:satMod val="150000"/>
                  </a:schemeClr>
                </a:solidFill>
              </a:rPr>
              <a:t>Contact Information	</a:t>
            </a:r>
            <a:endParaRPr lang="en-US" dirty="0">
              <a:solidFill>
                <a:schemeClr val="accent1">
                  <a:satMod val="150000"/>
                </a:schemeClr>
              </a:solidFill>
            </a:endParaRPr>
          </a:p>
        </p:txBody>
      </p:sp>
      <p:sp>
        <p:nvSpPr>
          <p:cNvPr id="3" name="Content Placeholder 2"/>
          <p:cNvSpPr>
            <a:spLocks noGrp="1"/>
          </p:cNvSpPr>
          <p:nvPr>
            <p:ph idx="1"/>
          </p:nvPr>
        </p:nvSpPr>
        <p:spPr/>
        <p:txBody>
          <a:bodyPr rtlCol="0">
            <a:normAutofit/>
          </a:bodyPr>
          <a:lstStyle/>
          <a:p>
            <a:pPr marL="438912" indent="-320040" eaLnBrk="1" fontAlgn="auto" hangingPunct="1">
              <a:spcBef>
                <a:spcPts val="0"/>
              </a:spcBef>
              <a:spcAft>
                <a:spcPts val="0"/>
              </a:spcAft>
              <a:buFont typeface="Wingdings 2"/>
              <a:buChar char=""/>
              <a:defRPr/>
            </a:pPr>
            <a:r>
              <a:rPr lang="en-US" sz="3130" dirty="0" err="1" smtClean="0">
                <a:latin typeface="Times New Roman" pitchFamily="18" charset="0"/>
              </a:rPr>
              <a:t>Jani</a:t>
            </a:r>
            <a:r>
              <a:rPr lang="en-US" sz="3130" dirty="0" smtClean="0">
                <a:latin typeface="Times New Roman" pitchFamily="18" charset="0"/>
              </a:rPr>
              <a:t> S. </a:t>
            </a:r>
            <a:r>
              <a:rPr lang="en-US" sz="3130" dirty="0" err="1" smtClean="0">
                <a:latin typeface="Times New Roman" pitchFamily="18" charset="0"/>
              </a:rPr>
              <a:t>Tillery</a:t>
            </a:r>
            <a:r>
              <a:rPr lang="en-US" sz="3130" dirty="0" smtClean="0">
                <a:latin typeface="Times New Roman" pitchFamily="18" charset="0"/>
              </a:rPr>
              <a:t>, Esquire (Point of Contact)</a:t>
            </a:r>
          </a:p>
          <a:p>
            <a:pPr marL="438912" indent="-320040" eaLnBrk="1" fontAlgn="auto" hangingPunct="1">
              <a:spcBef>
                <a:spcPts val="0"/>
              </a:spcBef>
              <a:spcAft>
                <a:spcPts val="0"/>
              </a:spcAft>
              <a:buFont typeface="Wingdings 2"/>
              <a:buChar char=""/>
              <a:defRPr/>
            </a:pPr>
            <a:r>
              <a:rPr lang="en-US" sz="3130" dirty="0" smtClean="0">
                <a:latin typeface="Times New Roman" pitchFamily="18" charset="0"/>
              </a:rPr>
              <a:t>Maryland Crime Victims’ Resource Center, Inc.</a:t>
            </a:r>
          </a:p>
          <a:p>
            <a:pPr marL="438912" indent="-320040" eaLnBrk="1" fontAlgn="auto" hangingPunct="1">
              <a:spcBef>
                <a:spcPts val="0"/>
              </a:spcBef>
              <a:spcAft>
                <a:spcPts val="0"/>
              </a:spcAft>
              <a:buFont typeface="Wingdings 2"/>
              <a:buChar char=""/>
              <a:defRPr/>
            </a:pPr>
            <a:r>
              <a:rPr lang="en-US" sz="3130" dirty="0" smtClean="0">
                <a:latin typeface="Times New Roman" pitchFamily="18" charset="0"/>
              </a:rPr>
              <a:t>1001 Prince George’s Blvd, Ste 750</a:t>
            </a:r>
          </a:p>
          <a:p>
            <a:pPr marL="438912" indent="-320040" eaLnBrk="1" fontAlgn="auto" hangingPunct="1">
              <a:spcBef>
                <a:spcPts val="0"/>
              </a:spcBef>
              <a:spcAft>
                <a:spcPts val="0"/>
              </a:spcAft>
              <a:buFont typeface="Wingdings 2"/>
              <a:buChar char=""/>
              <a:defRPr/>
            </a:pPr>
            <a:r>
              <a:rPr lang="en-US" sz="3130" dirty="0" smtClean="0">
                <a:latin typeface="Times New Roman" pitchFamily="18" charset="0"/>
              </a:rPr>
              <a:t>Upper Marlboro, Maryland 20774</a:t>
            </a:r>
          </a:p>
          <a:p>
            <a:pPr marL="438912" indent="-320040" eaLnBrk="1" fontAlgn="auto" hangingPunct="1">
              <a:spcBef>
                <a:spcPts val="0"/>
              </a:spcBef>
              <a:spcAft>
                <a:spcPts val="0"/>
              </a:spcAft>
              <a:buFont typeface="Wingdings 2"/>
              <a:buChar char=""/>
              <a:defRPr/>
            </a:pPr>
            <a:r>
              <a:rPr lang="en-US" sz="3130" dirty="0" smtClean="0">
                <a:latin typeface="Times New Roman" pitchFamily="18" charset="0"/>
                <a:hlinkClick r:id="rId2"/>
              </a:rPr>
              <a:t>jani@mdcrimevictims.org</a:t>
            </a:r>
            <a:endParaRPr lang="en-US" sz="3130" dirty="0" smtClean="0">
              <a:latin typeface="Times New Roman" pitchFamily="18" charset="0"/>
            </a:endParaRPr>
          </a:p>
          <a:p>
            <a:pPr marL="438912" indent="-320040" eaLnBrk="1" fontAlgn="auto" hangingPunct="1">
              <a:spcBef>
                <a:spcPts val="0"/>
              </a:spcBef>
              <a:spcAft>
                <a:spcPts val="0"/>
              </a:spcAft>
              <a:buFont typeface="Wingdings 2" pitchFamily="18" charset="2"/>
              <a:buNone/>
              <a:defRPr/>
            </a:pPr>
            <a:r>
              <a:rPr lang="en-US" sz="3130" smtClean="0">
                <a:latin typeface="Times New Roman" pitchFamily="18" charset="0"/>
                <a:hlinkClick r:id="rId3"/>
              </a:rPr>
              <a:t>www.mdcrimevictims.org/_pages/</a:t>
            </a:r>
            <a:r>
              <a:rPr lang="en-US" sz="3130" dirty="0" err="1" smtClean="0">
                <a:latin typeface="Times New Roman" pitchFamily="18" charset="0"/>
                <a:hlinkClick r:id="rId3"/>
              </a:rPr>
              <a:t>id_theft.html</a:t>
            </a:r>
            <a:endParaRPr lang="en-US" sz="3130" dirty="0" smtClean="0">
              <a:latin typeface="Times New Roman" pitchFamily="18" charset="0"/>
            </a:endParaRPr>
          </a:p>
          <a:p>
            <a:pPr marL="438912" indent="-320040" eaLnBrk="1" fontAlgn="auto" hangingPunct="1">
              <a:spcBef>
                <a:spcPts val="0"/>
              </a:spcBef>
              <a:spcAft>
                <a:spcPts val="0"/>
              </a:spcAft>
              <a:buFont typeface="Wingdings 2"/>
              <a:buChar char=""/>
              <a:defRPr/>
            </a:pPr>
            <a:r>
              <a:rPr lang="en-US" sz="3130" dirty="0" smtClean="0">
                <a:latin typeface="Times New Roman" pitchFamily="18" charset="0"/>
              </a:rPr>
              <a:t>1-877-VICTIM 1</a:t>
            </a:r>
          </a:p>
          <a:p>
            <a:pPr marL="438912" indent="-320040" eaLnBrk="1" fontAlgn="auto" hangingPunct="1">
              <a:spcBef>
                <a:spcPts val="0"/>
              </a:spcBef>
              <a:spcAft>
                <a:spcPts val="0"/>
              </a:spcAft>
              <a:buFont typeface="Wingdings 2"/>
              <a:buChar char=""/>
              <a:defRPr/>
            </a:pPr>
            <a:r>
              <a:rPr lang="en-US" sz="3130" dirty="0" smtClean="0">
                <a:latin typeface="Times New Roman" pitchFamily="18" charset="0"/>
              </a:rPr>
              <a:t>301-952-0063</a:t>
            </a: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fontAlgn="auto" hangingPunct="1">
              <a:spcAft>
                <a:spcPts val="0"/>
              </a:spcAft>
              <a:defRPr/>
            </a:pPr>
            <a:r>
              <a:rPr lang="en-US" dirty="0" smtClean="0">
                <a:solidFill>
                  <a:schemeClr val="accent1">
                    <a:satMod val="150000"/>
                  </a:schemeClr>
                </a:solidFill>
              </a:rPr>
              <a:t>Acknowledgments</a:t>
            </a:r>
            <a:br>
              <a:rPr lang="en-US" dirty="0" smtClean="0">
                <a:solidFill>
                  <a:schemeClr val="accent1">
                    <a:satMod val="150000"/>
                  </a:schemeClr>
                </a:solidFill>
              </a:rPr>
            </a:br>
            <a:endParaRPr lang="en-US" dirty="0">
              <a:solidFill>
                <a:schemeClr val="accent1">
                  <a:satMod val="150000"/>
                </a:schemeClr>
              </a:solidFill>
            </a:endParaRPr>
          </a:p>
        </p:txBody>
      </p:sp>
      <p:sp>
        <p:nvSpPr>
          <p:cNvPr id="31747" name="Content Placeholder 2"/>
          <p:cNvSpPr>
            <a:spLocks noGrp="1"/>
          </p:cNvSpPr>
          <p:nvPr>
            <p:ph idx="1"/>
          </p:nvPr>
        </p:nvSpPr>
        <p:spPr/>
        <p:txBody>
          <a:bodyPr/>
          <a:lstStyle/>
          <a:p>
            <a:pPr eaLnBrk="1" hangingPunct="1"/>
            <a:r>
              <a:rPr lang="en-US" dirty="0" smtClean="0">
                <a:latin typeface="Times New Roman" pitchFamily="18" charset="0"/>
              </a:rPr>
              <a:t>This presentation is supported by grant number 2007-VF-GX-KO33, awarded by the Office for Victims of Crime, (OVC), Office of Justice Programs. Points of view in this presentation and accompanying documents are those of the author and do not necessarily represent the official position or policies of the U.S. Department of Justice.</a:t>
            </a:r>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hangingPunct="1">
              <a:defRPr/>
            </a:pPr>
            <a:r>
              <a:rPr lang="en-US" dirty="0" smtClean="0"/>
              <a:t>Wrap Up</a:t>
            </a:r>
            <a:endParaRPr lang="en-US" dirty="0"/>
          </a:p>
        </p:txBody>
      </p:sp>
      <p:sp>
        <p:nvSpPr>
          <p:cNvPr id="32771" name="Content Placeholder 2"/>
          <p:cNvSpPr>
            <a:spLocks noGrp="1"/>
          </p:cNvSpPr>
          <p:nvPr>
            <p:ph idx="1"/>
          </p:nvPr>
        </p:nvSpPr>
        <p:spPr/>
        <p:txBody>
          <a:bodyPr/>
          <a:lstStyle/>
          <a:p>
            <a:pPr eaLnBrk="1" hangingPunct="1"/>
            <a:r>
              <a:rPr lang="en-US" dirty="0" smtClean="0">
                <a:latin typeface="Times New Roman" pitchFamily="18" charset="0"/>
                <a:cs typeface="Times New Roman" pitchFamily="18" charset="0"/>
              </a:rPr>
              <a:t>Please Take The Police Report!   </a:t>
            </a:r>
          </a:p>
          <a:p>
            <a:pPr eaLnBrk="1" hangingPunct="1"/>
            <a:endParaRPr lang="en-US" dirty="0" smtClean="0"/>
          </a:p>
          <a:p>
            <a:pPr eaLnBrk="1" hangingPunct="1">
              <a:buFont typeface="Wingdings 2" pitchFamily="18" charset="2"/>
              <a:buNone/>
            </a:pPr>
            <a:endParaRPr lang="en-US" dirty="0" smtClean="0"/>
          </a:p>
          <a:p>
            <a:pPr eaLnBrk="1" hangingPunct="1"/>
            <a:endParaRPr lang="en-US" dirty="0" smtClean="0">
              <a:latin typeface="Times New Roman" pitchFamily="18" charset="0"/>
            </a:endParaRPr>
          </a:p>
          <a:p>
            <a:pPr eaLnBrk="1" hangingPunct="1"/>
            <a:r>
              <a:rPr lang="en-US" smtClean="0">
                <a:latin typeface="Times New Roman" pitchFamily="18" charset="0"/>
              </a:rPr>
              <a:t>Refer Victim to Maryland Crime Victims’ Resource Center, Inc.</a:t>
            </a:r>
            <a:r>
              <a:rPr lang="en-US" smtClean="0">
                <a:latin typeface="Times New Roman" pitchFamily="18" charset="0"/>
                <a:cs typeface="Times New Roman" pitchFamily="18" charset="0"/>
              </a:rPr>
              <a:t>!</a:t>
            </a:r>
          </a:p>
        </p:txBody>
      </p:sp>
      <p:pic>
        <p:nvPicPr>
          <p:cNvPr id="32772" name="Picture 3" descr="C:\Documents and Settings\Jeni\Local Settings\Temporary Internet Files\Content.IE5\YH6LKRYB\MCj03362130000[1].wmf"/>
          <p:cNvPicPr>
            <a:picLocks noChangeAspect="1" noChangeArrowheads="1"/>
          </p:cNvPicPr>
          <p:nvPr/>
        </p:nvPicPr>
        <p:blipFill>
          <a:blip r:embed="rId2" cstate="print"/>
          <a:srcRect/>
          <a:stretch>
            <a:fillRect/>
          </a:stretch>
        </p:blipFill>
        <p:spPr bwMode="auto">
          <a:xfrm>
            <a:off x="6096000" y="1905000"/>
            <a:ext cx="1825625" cy="1828800"/>
          </a:xfrm>
          <a:prstGeom prst="rect">
            <a:avLst/>
          </a:prstGeom>
          <a:noFill/>
          <a:ln w="9525">
            <a:noFill/>
            <a:miter lim="800000"/>
            <a:headEnd/>
            <a:tailEnd/>
          </a:ln>
        </p:spPr>
      </p:pic>
      <p:pic>
        <p:nvPicPr>
          <p:cNvPr id="32773" name="Picture 4" descr="_mcv_logo_color.gif"/>
          <p:cNvPicPr>
            <a:picLocks noChangeAspect="1"/>
          </p:cNvPicPr>
          <p:nvPr/>
        </p:nvPicPr>
        <p:blipFill>
          <a:blip r:embed="rId3" cstate="print"/>
          <a:srcRect/>
          <a:stretch>
            <a:fillRect/>
          </a:stretch>
        </p:blipFill>
        <p:spPr bwMode="auto">
          <a:xfrm>
            <a:off x="5638800" y="4343400"/>
            <a:ext cx="2133600" cy="1833563"/>
          </a:xfrm>
          <a:prstGeom prst="rect">
            <a:avLst/>
          </a:prstGeom>
          <a:noFill/>
          <a:ln w="9525">
            <a:noFill/>
            <a:miter lim="800000"/>
            <a:headEnd/>
            <a:tailEnd/>
          </a:ln>
        </p:spPr>
      </p:pic>
      <p:sp>
        <p:nvSpPr>
          <p:cNvPr id="6" name="Footer Placeholder 5"/>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en-US" dirty="0" smtClean="0">
                <a:solidFill>
                  <a:schemeClr val="accent1">
                    <a:satMod val="150000"/>
                  </a:schemeClr>
                </a:solidFill>
              </a:rPr>
              <a:t>Questions???</a:t>
            </a:r>
            <a:endParaRPr lang="en-US" dirty="0">
              <a:solidFill>
                <a:schemeClr val="accent1">
                  <a:satMod val="150000"/>
                </a:schemeClr>
              </a:solidFill>
            </a:endParaRPr>
          </a:p>
        </p:txBody>
      </p:sp>
      <p:sp>
        <p:nvSpPr>
          <p:cNvPr id="33795" name="Content Placeholder 2"/>
          <p:cNvSpPr>
            <a:spLocks noGrp="1"/>
          </p:cNvSpPr>
          <p:nvPr>
            <p:ph idx="1"/>
          </p:nvPr>
        </p:nvSpPr>
        <p:spPr/>
        <p:txBody>
          <a:bodyPr/>
          <a:lstStyle/>
          <a:p>
            <a:pPr algn="ctr" eaLnBrk="1" hangingPunct="1">
              <a:buFont typeface="Wingdings 2" pitchFamily="18" charset="2"/>
              <a:buNone/>
            </a:pPr>
            <a:endParaRPr lang="en-US" smtClean="0"/>
          </a:p>
          <a:p>
            <a:pPr algn="ctr" eaLnBrk="1" hangingPunct="1">
              <a:buFont typeface="Wingdings 2" pitchFamily="18" charset="2"/>
              <a:buNone/>
            </a:pPr>
            <a:endParaRPr lang="en-US" smtClean="0"/>
          </a:p>
          <a:p>
            <a:pPr algn="ctr" eaLnBrk="1" hangingPunct="1">
              <a:buFont typeface="Wingdings 2" pitchFamily="18" charset="2"/>
              <a:buNone/>
            </a:pPr>
            <a:endParaRPr lang="en-US" smtClean="0"/>
          </a:p>
          <a:p>
            <a:pPr algn="ctr" eaLnBrk="1" hangingPunct="1">
              <a:buFont typeface="Wingdings 2" pitchFamily="18" charset="2"/>
              <a:buNone/>
            </a:pPr>
            <a:endParaRPr lang="en-US" smtClean="0"/>
          </a:p>
          <a:p>
            <a:pPr algn="ctr" eaLnBrk="1" hangingPunct="1">
              <a:buFont typeface="Wingdings 2" pitchFamily="18" charset="2"/>
              <a:buNone/>
            </a:pPr>
            <a:r>
              <a:rPr lang="en-US" sz="6000" smtClean="0"/>
              <a:t>????</a:t>
            </a:r>
          </a:p>
          <a:p>
            <a:pPr algn="ctr" eaLnBrk="1" hangingPunct="1">
              <a:buFont typeface="Wingdings 2" pitchFamily="18" charset="2"/>
              <a:buNone/>
            </a:pPr>
            <a:endParaRPr lang="en-US" smtClean="0"/>
          </a:p>
        </p:txBody>
      </p:sp>
      <p:sp>
        <p:nvSpPr>
          <p:cNvPr id="4" name="Footer Placeholder 3"/>
          <p:cNvSpPr>
            <a:spLocks noGrp="1"/>
          </p:cNvSpPr>
          <p:nvPr>
            <p:ph type="ftr" sz="quarter" idx="11"/>
          </p:nvPr>
        </p:nvSpPr>
        <p:spPr/>
        <p:txBody>
          <a:bodyPr/>
          <a:lstStyle/>
          <a:p>
            <a:pPr>
              <a:defRPr/>
            </a:pPr>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Module">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Module</Template>
  <TotalTime>8346</TotalTime>
  <Words>824</Words>
  <Application>Microsoft Office PowerPoint</Application>
  <PresentationFormat>On-screen Show (4:3)</PresentationFormat>
  <Paragraphs>158</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Module</vt:lpstr>
      <vt:lpstr>Assisting and Educating Victims of Identity Theft and Fraud </vt:lpstr>
      <vt:lpstr>Maryland Crime Victims’ Resource Center, Inc.</vt:lpstr>
      <vt:lpstr>History of Organization </vt:lpstr>
      <vt:lpstr>Objectives</vt:lpstr>
      <vt:lpstr>Definition of Victim </vt:lpstr>
      <vt:lpstr>What Rights Do Victims Have?   </vt:lpstr>
      <vt:lpstr>What Rights Do Victims Have?</vt:lpstr>
      <vt:lpstr>Guidelines for treatment of victim</vt:lpstr>
      <vt:lpstr>Who Can Be a Victim?</vt:lpstr>
      <vt:lpstr>How Does Identity Theft Affect Victims?</vt:lpstr>
      <vt:lpstr>How Does Identity Theft Effect Victims?</vt:lpstr>
      <vt:lpstr>What If Victims Need More Help?</vt:lpstr>
      <vt:lpstr>Why Refer to the Maryland Crime Victims’ Resource Center?  </vt:lpstr>
      <vt:lpstr>Direct Victim Services </vt:lpstr>
      <vt:lpstr>Victim Advocates  </vt:lpstr>
      <vt:lpstr>Victim Advocates</vt:lpstr>
      <vt:lpstr>Self-Advocacy for Victims</vt:lpstr>
      <vt:lpstr>Counseling and Therapy Services</vt:lpstr>
      <vt:lpstr>Legal Services </vt:lpstr>
      <vt:lpstr>Legal Services  </vt:lpstr>
      <vt:lpstr>Other MCVRC Resources</vt:lpstr>
      <vt:lpstr>Contact Information </vt:lpstr>
      <vt:lpstr>Contact Information </vt:lpstr>
      <vt:lpstr>Acknowledgments </vt:lpstr>
      <vt:lpstr>Wrap Up</vt:lpstr>
      <vt:lpstr>Questions???</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Assisting and Educating Victims of Identity Theft and Fraud</dc:title>
  <dc:subject>identity theft and fraud</dc:subject>
  <dc:creator>Maryland Crime Victims' Resource Center </dc:creator>
  <cp:keywords>victims of identity theft and fraud, crime victims, help for victims, victim services, Maryland Crime Victims' Resource Center, ID victim assistance</cp:keywords>
  <cp:lastModifiedBy>bbroot</cp:lastModifiedBy>
  <cp:revision>290</cp:revision>
  <dcterms:created xsi:type="dcterms:W3CDTF">2008-07-27T15:55:54Z</dcterms:created>
  <dcterms:modified xsi:type="dcterms:W3CDTF">2010-10-07T15:58:19Z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ocument Author">
    <vt:lpwstr>ACCT04\bbroot</vt:lpwstr>
  </property>
  <property fmtid="{D5CDD505-2E9C-101B-9397-08002B2CF9AE}" pid="3" name="Document Sensitivity">
    <vt:lpwstr>1</vt:lpwstr>
  </property>
  <property fmtid="{D5CDD505-2E9C-101B-9397-08002B2CF9AE}" pid="4" name="ThirdParty">
    <vt:lpwstr/>
  </property>
  <property fmtid="{D5CDD505-2E9C-101B-9397-08002B2CF9AE}" pid="5" name="OCI Restriction">
    <vt:bool>false</vt:bool>
  </property>
  <property fmtid="{D5CDD505-2E9C-101B-9397-08002B2CF9AE}" pid="6" name="OCI Additional Info">
    <vt:lpwstr/>
  </property>
  <property fmtid="{D5CDD505-2E9C-101B-9397-08002B2CF9AE}" pid="7" name="Allow Header Overwrite">
    <vt:lpwstr>-1</vt:lpwstr>
  </property>
  <property fmtid="{D5CDD505-2E9C-101B-9397-08002B2CF9AE}" pid="8" name="Allow Footer Overwrite">
    <vt:lpwstr>-1</vt:lpwstr>
  </property>
  <property fmtid="{D5CDD505-2E9C-101B-9397-08002B2CF9AE}" pid="9" name="Multiple Selected">
    <vt:lpwstr>-1</vt:lpwstr>
  </property>
  <property fmtid="{D5CDD505-2E9C-101B-9397-08002B2CF9AE}" pid="10" name="SIPHeaderWording">
    <vt:lpwstr/>
  </property>
  <property fmtid="{D5CDD505-2E9C-101B-9397-08002B2CF9AE}" pid="11" name="SIPLevel">
    <vt:lpwstr>0</vt:lpwstr>
  </property>
</Properties>
</file>